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21"/>
  </p:notesMasterIdLst>
  <p:handoutMasterIdLst>
    <p:handoutMasterId r:id="rId122"/>
  </p:handoutMasterIdLst>
  <p:sldIdLst>
    <p:sldId id="257" r:id="rId2"/>
    <p:sldId id="451" r:id="rId3"/>
    <p:sldId id="256" r:id="rId4"/>
    <p:sldId id="453" r:id="rId5"/>
    <p:sldId id="454" r:id="rId6"/>
    <p:sldId id="455" r:id="rId7"/>
    <p:sldId id="456" r:id="rId8"/>
    <p:sldId id="457" r:id="rId9"/>
    <p:sldId id="458" r:id="rId10"/>
    <p:sldId id="459" r:id="rId11"/>
    <p:sldId id="460" r:id="rId12"/>
    <p:sldId id="461" r:id="rId13"/>
    <p:sldId id="462" r:id="rId14"/>
    <p:sldId id="463" r:id="rId15"/>
    <p:sldId id="464" r:id="rId16"/>
    <p:sldId id="465" r:id="rId17"/>
    <p:sldId id="466" r:id="rId18"/>
    <p:sldId id="467" r:id="rId19"/>
    <p:sldId id="468" r:id="rId20"/>
    <p:sldId id="469" r:id="rId21"/>
    <p:sldId id="470" r:id="rId22"/>
    <p:sldId id="472"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504" r:id="rId54"/>
    <p:sldId id="505" r:id="rId55"/>
    <p:sldId id="506" r:id="rId56"/>
    <p:sldId id="507"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520"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39" r:id="rId89"/>
    <p:sldId id="540" r:id="rId90"/>
    <p:sldId id="541" r:id="rId91"/>
    <p:sldId id="542" r:id="rId92"/>
    <p:sldId id="543" r:id="rId93"/>
    <p:sldId id="544" r:id="rId94"/>
    <p:sldId id="545" r:id="rId95"/>
    <p:sldId id="546" r:id="rId96"/>
    <p:sldId id="547" r:id="rId97"/>
    <p:sldId id="548" r:id="rId98"/>
    <p:sldId id="549" r:id="rId99"/>
    <p:sldId id="550" r:id="rId100"/>
    <p:sldId id="551" r:id="rId101"/>
    <p:sldId id="552" r:id="rId102"/>
    <p:sldId id="553" r:id="rId103"/>
    <p:sldId id="554" r:id="rId104"/>
    <p:sldId id="555" r:id="rId105"/>
    <p:sldId id="556" r:id="rId106"/>
    <p:sldId id="557" r:id="rId107"/>
    <p:sldId id="558" r:id="rId108"/>
    <p:sldId id="559" r:id="rId109"/>
    <p:sldId id="560" r:id="rId110"/>
    <p:sldId id="561" r:id="rId111"/>
    <p:sldId id="562" r:id="rId112"/>
    <p:sldId id="563" r:id="rId113"/>
    <p:sldId id="564" r:id="rId114"/>
    <p:sldId id="565" r:id="rId115"/>
    <p:sldId id="566" r:id="rId116"/>
    <p:sldId id="567" r:id="rId117"/>
    <p:sldId id="568" r:id="rId118"/>
    <p:sldId id="569" r:id="rId119"/>
    <p:sldId id="570"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p15:clr>
            <a:srgbClr val="A4A3A4"/>
          </p15:clr>
        </p15:guide>
        <p15:guide id="2" pos="325">
          <p15:clr>
            <a:srgbClr val="A4A3A4"/>
          </p15:clr>
        </p15:guide>
        <p15:guide id="3" pos="7333">
          <p15:clr>
            <a:srgbClr val="A4A3A4"/>
          </p15:clr>
        </p15:guide>
        <p15:guide id="4" orient="horz" pos="7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7" autoAdjust="0"/>
    <p:restoredTop sz="93775" autoAdjust="0"/>
  </p:normalViewPr>
  <p:slideViewPr>
    <p:cSldViewPr snapToGrid="0" showGuides="1">
      <p:cViewPr varScale="1">
        <p:scale>
          <a:sx n="92" d="100"/>
          <a:sy n="92" d="100"/>
        </p:scale>
        <p:origin x="428" y="72"/>
      </p:cViewPr>
      <p:guideLst>
        <p:guide orient="horz" pos="300"/>
        <p:guide pos="325"/>
        <p:guide pos="7333"/>
        <p:guide orient="horz" pos="799"/>
      </p:guideLst>
    </p:cSldViewPr>
  </p:slideViewPr>
  <p:notesTextViewPr>
    <p:cViewPr>
      <p:scale>
        <a:sx n="1" d="1"/>
        <a:sy n="1" d="1"/>
      </p:scale>
      <p:origin x="0" y="0"/>
    </p:cViewPr>
  </p:notesTextViewPr>
  <p:notesViewPr>
    <p:cSldViewPr snapToGrid="0">
      <p:cViewPr varScale="1">
        <p:scale>
          <a:sx n="66" d="100"/>
          <a:sy n="66" d="100"/>
        </p:scale>
        <p:origin x="1402"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4" Type="http://schemas.openxmlformats.org/officeDocument/2006/relationships/image" Target="../media/image17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4" Type="http://schemas.openxmlformats.org/officeDocument/2006/relationships/image" Target="../media/image18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9"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122.wmf"/><Relationship Id="rId3" Type="http://schemas.openxmlformats.org/officeDocument/2006/relationships/image" Target="../media/image112.wmf"/><Relationship Id="rId7" Type="http://schemas.openxmlformats.org/officeDocument/2006/relationships/image" Target="../media/image116.wmf"/><Relationship Id="rId12" Type="http://schemas.openxmlformats.org/officeDocument/2006/relationships/image" Target="../media/image121.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11" Type="http://schemas.openxmlformats.org/officeDocument/2006/relationships/image" Target="../media/image120.wmf"/><Relationship Id="rId5" Type="http://schemas.openxmlformats.org/officeDocument/2006/relationships/image" Target="../media/image114.wmf"/><Relationship Id="rId15" Type="http://schemas.openxmlformats.org/officeDocument/2006/relationships/image" Target="../media/image124.wmf"/><Relationship Id="rId10" Type="http://schemas.openxmlformats.org/officeDocument/2006/relationships/image" Target="../media/image119.wmf"/><Relationship Id="rId4" Type="http://schemas.openxmlformats.org/officeDocument/2006/relationships/image" Target="../media/image113.wmf"/><Relationship Id="rId9" Type="http://schemas.openxmlformats.org/officeDocument/2006/relationships/image" Target="../media/image118.wmf"/><Relationship Id="rId14" Type="http://schemas.openxmlformats.org/officeDocument/2006/relationships/image" Target="../media/image12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image" Target="../media/image146.wmf"/><Relationship Id="rId3" Type="http://schemas.openxmlformats.org/officeDocument/2006/relationships/image" Target="../media/image136.wmf"/><Relationship Id="rId7" Type="http://schemas.openxmlformats.org/officeDocument/2006/relationships/image" Target="../media/image140.wmf"/><Relationship Id="rId12" Type="http://schemas.openxmlformats.org/officeDocument/2006/relationships/image" Target="../media/image145.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38.wmf"/><Relationship Id="rId15" Type="http://schemas.openxmlformats.org/officeDocument/2006/relationships/image" Target="../media/image148.wmf"/><Relationship Id="rId10" Type="http://schemas.openxmlformats.org/officeDocument/2006/relationships/image" Target="../media/image143.wmf"/><Relationship Id="rId4" Type="http://schemas.openxmlformats.org/officeDocument/2006/relationships/image" Target="../media/image137.wmf"/><Relationship Id="rId9" Type="http://schemas.openxmlformats.org/officeDocument/2006/relationships/image" Target="../media/image142.wmf"/><Relationship Id="rId14" Type="http://schemas.openxmlformats.org/officeDocument/2006/relationships/image" Target="../media/image1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80C71A-D859-4530-AB63-14EFC0A5413E}" type="datetimeFigureOut">
              <a:rPr lang="zh-CN" altLang="en-US" smtClean="0"/>
              <a:t>2023/2/28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A0936-BC99-48C7-B045-77883B00A56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2023/2/28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29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t>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39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49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zh-CN" altLang="en-US" b="0" i="0" dirty="0">
                <a:solidFill>
                  <a:srgbClr val="444444"/>
                </a:solidFill>
                <a:effectLst/>
                <a:latin typeface="微软雅黑" panose="020B0503020204020204" pitchFamily="34" charset="-122"/>
                <a:ea typeface="微软雅黑" panose="020B0503020204020204" pitchFamily="34" charset="-122"/>
              </a:rPr>
              <a:t>海底光缆</a:t>
            </a:r>
            <a:r>
              <a:rPr lang="en-US" altLang="zh-CN" b="0" i="0" dirty="0">
                <a:solidFill>
                  <a:srgbClr val="444444"/>
                </a:solidFill>
                <a:effectLst/>
                <a:latin typeface="微软雅黑" panose="020B0503020204020204" pitchFamily="34" charset="-122"/>
                <a:ea typeface="微软雅黑" panose="020B0503020204020204" pitchFamily="34" charset="-122"/>
              </a:rPr>
              <a:t>——5G</a:t>
            </a:r>
            <a:r>
              <a:rPr lang="zh-CN" altLang="en-US" b="0" i="0" dirty="0">
                <a:solidFill>
                  <a:srgbClr val="444444"/>
                </a:solidFill>
                <a:effectLst/>
                <a:latin typeface="微软雅黑" panose="020B0503020204020204" pitchFamily="34" charset="-122"/>
                <a:ea typeface="微软雅黑" panose="020B0503020204020204" pitchFamily="34" charset="-122"/>
              </a:rPr>
              <a:t>之外华为又被美国盯上的王牌业务</a:t>
            </a:r>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en-US" altLang="zh-CN" dirty="0"/>
              <a:t>http://t.10jqka.com.cn/pid_103525544.shtml</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59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zh-CN" altLang="en-US" b="1" i="0" dirty="0">
                <a:solidFill>
                  <a:srgbClr val="666666"/>
                </a:solidFill>
                <a:effectLst/>
                <a:latin typeface="微软雅黑" panose="020B0503020204020204" pitchFamily="34" charset="-122"/>
                <a:ea typeface="微软雅黑" panose="020B0503020204020204" pitchFamily="34" charset="-122"/>
              </a:rPr>
              <a:t>美又阻挠华为海底电缆项目 专家：典型的做贼心虚</a:t>
            </a:r>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en-US" altLang="zh-CN" b="0" i="0" dirty="0">
                <a:solidFill>
                  <a:srgbClr val="444444"/>
                </a:solidFill>
                <a:effectLst/>
                <a:latin typeface="微软雅黑" panose="020B0503020204020204" pitchFamily="34" charset="-122"/>
                <a:ea typeface="微软雅黑" panose="020B0503020204020204" pitchFamily="34" charset="-122"/>
              </a:rPr>
              <a:t>https://news.china.com/international/1000/20190314/35425765.html</a:t>
            </a:r>
          </a:p>
          <a:p>
            <a:pPr eaLnBrk="1" hangingPunct="1"/>
            <a:endParaRPr lang="en-US" altLang="zh-CN" b="0" i="0" dirty="0">
              <a:solidFill>
                <a:srgbClr val="444444"/>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91919"/>
                </a:solidFill>
                <a:effectLst/>
                <a:latin typeface="PingFang SC"/>
              </a:rPr>
              <a:t>华为出局！澳大利亚成功“搅黄”华为海底光缆项目！ </a:t>
            </a:r>
          </a:p>
          <a:p>
            <a:pPr eaLnBrk="1" hangingPunct="1"/>
            <a:r>
              <a:rPr lang="en-US" altLang="zh-CN" b="0" i="0" dirty="0">
                <a:solidFill>
                  <a:srgbClr val="444444"/>
                </a:solidFill>
                <a:effectLst/>
                <a:latin typeface="微软雅黑" panose="020B0503020204020204" pitchFamily="34" charset="-122"/>
                <a:ea typeface="微软雅黑" panose="020B0503020204020204" pitchFamily="34" charset="-122"/>
              </a:rPr>
              <a:t>https://www.sohu.com/a/231205789_817483</a:t>
            </a:r>
          </a:p>
          <a:p>
            <a:pPr eaLnBrk="1" hangingPunct="1"/>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zh-CN" altLang="en-US" b="0" i="0" dirty="0">
                <a:solidFill>
                  <a:srgbClr val="444444"/>
                </a:solidFill>
                <a:effectLst/>
                <a:latin typeface="微软雅黑" panose="020B0503020204020204" pitchFamily="34" charset="-122"/>
                <a:ea typeface="微软雅黑" panose="020B0503020204020204" pitchFamily="34" charset="-122"/>
              </a:rPr>
              <a:t>海底光缆</a:t>
            </a:r>
            <a:r>
              <a:rPr lang="en-US" altLang="zh-CN" b="0" i="0" dirty="0">
                <a:solidFill>
                  <a:srgbClr val="444444"/>
                </a:solidFill>
                <a:effectLst/>
                <a:latin typeface="微软雅黑" panose="020B0503020204020204" pitchFamily="34" charset="-122"/>
                <a:ea typeface="微软雅黑" panose="020B0503020204020204" pitchFamily="34" charset="-122"/>
              </a:rPr>
              <a:t>——5G</a:t>
            </a:r>
            <a:r>
              <a:rPr lang="zh-CN" altLang="en-US" b="0" i="0" dirty="0">
                <a:solidFill>
                  <a:srgbClr val="444444"/>
                </a:solidFill>
                <a:effectLst/>
                <a:latin typeface="微软雅黑" panose="020B0503020204020204" pitchFamily="34" charset="-122"/>
                <a:ea typeface="微软雅黑" panose="020B0503020204020204" pitchFamily="34" charset="-122"/>
              </a:rPr>
              <a:t>之外华为又被美国盯上的王牌业务</a:t>
            </a:r>
            <a:endParaRPr lang="en-US" altLang="zh-CN" b="0" i="0" dirty="0">
              <a:solidFill>
                <a:srgbClr val="444444"/>
              </a:solidFill>
              <a:effectLst/>
              <a:latin typeface="微软雅黑" panose="020B0503020204020204" pitchFamily="34" charset="-122"/>
              <a:ea typeface="微软雅黑" panose="020B0503020204020204" pitchFamily="34" charset="-122"/>
            </a:endParaRPr>
          </a:p>
          <a:p>
            <a:pPr eaLnBrk="1" hangingPunct="1"/>
            <a:r>
              <a:rPr lang="en-US" altLang="zh-CN" dirty="0"/>
              <a:t>http://t.10jqka.com.cn/pid_103525544.shtml</a:t>
            </a:r>
          </a:p>
          <a:p>
            <a:pPr eaLnBrk="1" hangingPunct="1"/>
            <a:endParaRPr lang="en-US" altLang="zh-CN" dirty="0"/>
          </a:p>
          <a:p>
            <a:pPr algn="l"/>
            <a:r>
              <a:rPr lang="zh-CN" altLang="en-US" b="0" i="0" dirty="0">
                <a:solidFill>
                  <a:srgbClr val="262626"/>
                </a:solidFill>
                <a:effectLst/>
                <a:latin typeface="PingFang SC"/>
              </a:rPr>
              <a:t>声称有“国家安全隐患”，美政府要求谷歌太平洋高速互联网光缆只连台湾不连香港</a:t>
            </a:r>
          </a:p>
          <a:p>
            <a:pPr eaLnBrk="1" hangingPunct="1"/>
            <a:r>
              <a:rPr lang="en-US" altLang="zh-CN" dirty="0"/>
              <a:t>https://world.huanqiu.com/article/3xm2oQTLsbI</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91919"/>
                </a:solidFill>
                <a:effectLst/>
                <a:latin typeface="PingFang SC"/>
              </a:rPr>
              <a:t>忍痛割爱？华为出售海底光缆业务 </a:t>
            </a:r>
          </a:p>
          <a:p>
            <a:pPr eaLnBrk="1" hangingPunct="1"/>
            <a:r>
              <a:rPr lang="en-US" altLang="zh-CN"/>
              <a:t>https://www.sohu.com/a/318651101_618572</a:t>
            </a:r>
            <a:endParaRPr lang="en-US" altLang="zh-CN" dirty="0"/>
          </a:p>
          <a:p>
            <a:pPr eaLnBrk="1" hangingPunct="1"/>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69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79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Internet </a:t>
            </a:r>
            <a:r>
              <a:rPr lang="en-US" altLang="zh-CN" dirty="0" err="1"/>
              <a:t>eXchange</a:t>
            </a:r>
            <a:r>
              <a:rPr lang="en-US" altLang="zh-CN" dirty="0"/>
              <a:t> Point</a:t>
            </a:r>
            <a:r>
              <a:rPr lang="zh-CN" altLang="en-US" dirty="0"/>
              <a:t>（</a:t>
            </a:r>
            <a:r>
              <a:rPr lang="en-US" altLang="zh-CN" dirty="0"/>
              <a:t>IXP</a:t>
            </a:r>
            <a:r>
              <a:rPr lang="zh-CN" altLang="en-US" dirty="0"/>
              <a:t>）即互联网交换中心，亦称为</a:t>
            </a:r>
            <a:r>
              <a:rPr lang="en-US" altLang="zh-CN" dirty="0"/>
              <a:t>IX</a:t>
            </a:r>
            <a:r>
              <a:rPr lang="zh-CN" altLang="en-US" dirty="0"/>
              <a:t>。互联网</a:t>
            </a:r>
            <a:r>
              <a:rPr lang="en-US" altLang="zh-CN" dirty="0"/>
              <a:t>Internet</a:t>
            </a:r>
            <a:r>
              <a:rPr lang="zh-CN" altLang="en-US" dirty="0"/>
              <a:t>是由众多的网络互相连接而形成的全球性网络，互联网交换中心（</a:t>
            </a:r>
            <a:r>
              <a:rPr lang="en-US" altLang="zh-CN" dirty="0"/>
              <a:t>IXP</a:t>
            </a:r>
            <a:r>
              <a:rPr lang="zh-CN" altLang="en-US" dirty="0"/>
              <a:t>、</a:t>
            </a:r>
            <a:r>
              <a:rPr lang="en-US" altLang="zh-CN" dirty="0"/>
              <a:t>IX</a:t>
            </a:r>
            <a:r>
              <a:rPr lang="zh-CN" altLang="en-US" dirty="0"/>
              <a:t>）即负责这些不同的网络之间互相通信的交换点，是互联网的关键基础设施。</a:t>
            </a:r>
          </a:p>
          <a:p>
            <a:pPr eaLnBrk="1" hangingPunct="1"/>
            <a:endParaRPr lang="zh-CN" altLang="en-US" dirty="0"/>
          </a:p>
          <a:p>
            <a:pPr eaLnBrk="1" hangingPunct="1"/>
            <a:r>
              <a:rPr lang="zh-CN" altLang="en-US" dirty="0"/>
              <a:t>服务范围</a:t>
            </a:r>
          </a:p>
          <a:p>
            <a:pPr eaLnBrk="1" hangingPunct="1"/>
            <a:endParaRPr lang="zh-CN" altLang="en-US" dirty="0"/>
          </a:p>
          <a:p>
            <a:pPr eaLnBrk="1" hangingPunct="1"/>
            <a:r>
              <a:rPr lang="zh-CN" altLang="en-US" dirty="0"/>
              <a:t>互联网交换中心（</a:t>
            </a:r>
            <a:r>
              <a:rPr lang="en-US" altLang="zh-CN" dirty="0"/>
              <a:t>Internet Exchange Point</a:t>
            </a:r>
            <a:r>
              <a:rPr lang="zh-CN" altLang="en-US" dirty="0"/>
              <a:t>）是不同电信运营商之间为连通各自网络而建立的集中交换平台，互联网交换中心在国外简称</a:t>
            </a:r>
            <a:r>
              <a:rPr lang="en-US" altLang="zh-CN" dirty="0"/>
              <a:t>IX</a:t>
            </a:r>
            <a:r>
              <a:rPr lang="zh-CN" altLang="en-US" dirty="0"/>
              <a:t>或</a:t>
            </a:r>
            <a:r>
              <a:rPr lang="en-US" altLang="zh-CN" dirty="0"/>
              <a:t>IXP</a:t>
            </a:r>
            <a:r>
              <a:rPr lang="zh-CN" altLang="en-US" dirty="0"/>
              <a:t>，一般由第三方中立运营，是互联网的重要基础设施，国外知名</a:t>
            </a:r>
            <a:r>
              <a:rPr lang="en-US" altLang="zh-CN" dirty="0"/>
              <a:t>IX</a:t>
            </a:r>
            <a:r>
              <a:rPr lang="zh-CN" altLang="en-US" dirty="0"/>
              <a:t>有</a:t>
            </a:r>
            <a:r>
              <a:rPr lang="en-US" altLang="zh-CN" dirty="0"/>
              <a:t>AMS-IX</a:t>
            </a:r>
            <a:r>
              <a:rPr lang="zh-CN" altLang="en-US" dirty="0"/>
              <a:t>、</a:t>
            </a:r>
            <a:r>
              <a:rPr lang="en-US" altLang="zh-CN" dirty="0"/>
              <a:t>HKIX</a:t>
            </a:r>
            <a:r>
              <a:rPr lang="zh-CN" altLang="en-US" dirty="0"/>
              <a:t>、</a:t>
            </a:r>
            <a:r>
              <a:rPr lang="en-US" altLang="zh-CN" dirty="0" err="1"/>
              <a:t>Equnix</a:t>
            </a:r>
            <a:r>
              <a:rPr lang="en-US" altLang="zh-CN" dirty="0"/>
              <a:t> IX</a:t>
            </a:r>
            <a:r>
              <a:rPr lang="zh-CN" altLang="en-US" dirty="0"/>
              <a:t>等，国内有政府主导建立的北上广互联网交换中心，但因各种原因已名存实亡，国内知名的第三方</a:t>
            </a:r>
            <a:r>
              <a:rPr lang="en-US" altLang="zh-CN" dirty="0"/>
              <a:t>IX</a:t>
            </a:r>
            <a:r>
              <a:rPr lang="zh-CN" altLang="en-US" dirty="0"/>
              <a:t>有位于上海的</a:t>
            </a:r>
            <a:r>
              <a:rPr lang="en-US" altLang="zh-CN" dirty="0"/>
              <a:t>We IX</a:t>
            </a:r>
            <a:r>
              <a:rPr lang="zh-CN" altLang="en-US" dirty="0"/>
              <a:t>（驰联网络）、位于北京的</a:t>
            </a:r>
            <a:r>
              <a:rPr lang="en-US" altLang="zh-CN" dirty="0"/>
              <a:t>CNISP</a:t>
            </a:r>
            <a:r>
              <a:rPr lang="zh-CN" altLang="en-US" dirty="0"/>
              <a:t>等， 以及在北京、上海、广州、天津，杭州均有接入点的</a:t>
            </a:r>
            <a:r>
              <a:rPr lang="en-US" altLang="zh-CN" dirty="0"/>
              <a:t>CHN-IX</a:t>
            </a:r>
          </a:p>
          <a:p>
            <a:pPr eaLnBrk="1" hangingPunct="1"/>
            <a:endParaRPr lang="en-US" altLang="zh-CN" dirty="0"/>
          </a:p>
          <a:p>
            <a:pPr eaLnBrk="1" hangingPunct="1"/>
            <a:r>
              <a:rPr lang="zh-CN" altLang="en-US" dirty="0"/>
              <a:t>主要特点 </a:t>
            </a:r>
          </a:p>
          <a:p>
            <a:pPr eaLnBrk="1" hangingPunct="1"/>
            <a:endParaRPr lang="zh-CN" altLang="en-US" dirty="0"/>
          </a:p>
          <a:p>
            <a:pPr eaLnBrk="1" hangingPunct="1"/>
            <a:r>
              <a:rPr lang="zh-CN" altLang="en-US" dirty="0"/>
              <a:t>典型的</a:t>
            </a:r>
            <a:r>
              <a:rPr lang="en-US" altLang="zh-CN" dirty="0"/>
              <a:t>IX</a:t>
            </a:r>
            <a:r>
              <a:rPr lang="zh-CN" altLang="en-US" dirty="0"/>
              <a:t>具备以下特点：</a:t>
            </a:r>
          </a:p>
          <a:p>
            <a:pPr eaLnBrk="1" hangingPunct="1"/>
            <a:r>
              <a:rPr lang="en-US" altLang="zh-CN" dirty="0"/>
              <a:t>1</a:t>
            </a:r>
            <a:r>
              <a:rPr lang="zh-CN" altLang="en-US" dirty="0"/>
              <a:t>、中立性：一般由非电信运营商控制的第三方建立并运营；</a:t>
            </a:r>
          </a:p>
          <a:p>
            <a:pPr eaLnBrk="1" hangingPunct="1"/>
            <a:r>
              <a:rPr lang="en-US" altLang="zh-CN" dirty="0"/>
              <a:t>2</a:t>
            </a:r>
            <a:r>
              <a:rPr lang="zh-CN" altLang="en-US" dirty="0"/>
              <a:t>、对等：接入</a:t>
            </a:r>
            <a:r>
              <a:rPr lang="en-US" altLang="zh-CN" dirty="0"/>
              <a:t>IX</a:t>
            </a:r>
            <a:r>
              <a:rPr lang="zh-CN" altLang="en-US" dirty="0"/>
              <a:t>平台的各家运营商之间交换流量时，一般采用免费对等互联策略（</a:t>
            </a:r>
            <a:r>
              <a:rPr lang="en-US" altLang="zh-CN" dirty="0"/>
              <a:t>Peering);</a:t>
            </a:r>
          </a:p>
          <a:p>
            <a:pPr eaLnBrk="1" hangingPunct="1"/>
            <a:r>
              <a:rPr lang="en-US" altLang="zh-CN" dirty="0"/>
              <a:t>3</a:t>
            </a:r>
            <a:r>
              <a:rPr lang="zh-CN" altLang="en-US" dirty="0"/>
              <a:t>、微利或非盈利性：</a:t>
            </a:r>
            <a:r>
              <a:rPr lang="en-US" altLang="zh-CN" dirty="0"/>
              <a:t>IX</a:t>
            </a:r>
            <a:r>
              <a:rPr lang="zh-CN" altLang="en-US" dirty="0"/>
              <a:t>平台本身只提供接入平台，不参与成员间的流量交换，在收费模式上只收取端口占用费，无论是科研机构建立的</a:t>
            </a:r>
            <a:r>
              <a:rPr lang="en-US" altLang="zh-CN" dirty="0"/>
              <a:t>IX</a:t>
            </a:r>
            <a:r>
              <a:rPr lang="zh-CN" altLang="en-US" dirty="0"/>
              <a:t>（如香港</a:t>
            </a:r>
            <a:r>
              <a:rPr lang="en-US" altLang="zh-CN" dirty="0"/>
              <a:t>HKIX</a:t>
            </a:r>
            <a:r>
              <a:rPr lang="zh-CN" altLang="en-US" dirty="0"/>
              <a:t>）还是商业性质的</a:t>
            </a:r>
            <a:r>
              <a:rPr lang="en-US" altLang="zh-CN" dirty="0"/>
              <a:t>IX</a:t>
            </a:r>
            <a:r>
              <a:rPr lang="zh-CN" altLang="en-US" dirty="0"/>
              <a:t>（如</a:t>
            </a:r>
            <a:r>
              <a:rPr lang="en-US" altLang="zh-CN" dirty="0"/>
              <a:t>AMS-IX</a:t>
            </a:r>
            <a:r>
              <a:rPr lang="zh-CN" altLang="en-US" dirty="0"/>
              <a:t>）都是如此。</a:t>
            </a:r>
            <a:endParaRPr lang="en-US" altLang="zh-CN" dirty="0"/>
          </a:p>
          <a:p>
            <a:pPr eaLnBrk="1" hangingPunct="1"/>
            <a:endParaRPr lang="en-US" altLang="zh-CN" dirty="0"/>
          </a:p>
          <a:p>
            <a:pPr eaLnBrk="1" hangingPunct="1"/>
            <a:r>
              <a:rPr lang="zh-CN" altLang="en-US" dirty="0"/>
              <a:t>一个互联网交换点（</a:t>
            </a:r>
            <a:r>
              <a:rPr lang="en-US" altLang="zh-CN" dirty="0"/>
              <a:t>IX</a:t>
            </a:r>
            <a:r>
              <a:rPr lang="zh-CN" altLang="en-US" dirty="0"/>
              <a:t>或</a:t>
            </a:r>
            <a:r>
              <a:rPr lang="en-US" altLang="zh-CN" dirty="0"/>
              <a:t>IXP</a:t>
            </a:r>
            <a:r>
              <a:rPr lang="zh-CN" altLang="en-US" dirty="0"/>
              <a:t>）是物理基础设施，通过互联网服务提供商（</a:t>
            </a:r>
            <a:r>
              <a:rPr lang="en-US" altLang="zh-CN" dirty="0"/>
              <a:t>ISP</a:t>
            </a:r>
            <a:r>
              <a:rPr lang="zh-CN" altLang="en-US" dirty="0"/>
              <a:t>）和内容分发网络（</a:t>
            </a:r>
            <a:r>
              <a:rPr lang="en-US" altLang="zh-CN" dirty="0"/>
              <a:t>CDN</a:t>
            </a:r>
            <a:r>
              <a:rPr lang="zh-CN" altLang="en-US" dirty="0"/>
              <a:t>）的网络之间（自治系统）交换互联网流量。</a:t>
            </a:r>
            <a:r>
              <a:rPr lang="en-US" altLang="zh-CN" dirty="0"/>
              <a:t>IXP</a:t>
            </a:r>
            <a:r>
              <a:rPr lang="zh-CN" altLang="en-US" dirty="0"/>
              <a:t>允许网络直接通过交换互联，而不是通过一个或者多个第三方网络。好处有很多，主要是价格（成本）、延迟和带宽。速度主要体现在基础设施差的地方，使得本地的邻近两个</a:t>
            </a:r>
            <a:r>
              <a:rPr lang="en-US" altLang="zh-CN" dirty="0"/>
              <a:t>ISP</a:t>
            </a:r>
            <a:r>
              <a:rPr lang="zh-CN" altLang="en-US" dirty="0"/>
              <a:t>之间的改善。直接交换无需通过</a:t>
            </a:r>
            <a:r>
              <a:rPr lang="en-US" altLang="zh-CN" dirty="0"/>
              <a:t>ISP</a:t>
            </a:r>
            <a:r>
              <a:rPr lang="zh-CN" altLang="en-US" dirty="0"/>
              <a:t>的上游提供方，降低价格。直接互联通常都位于同一城市，避免数据传输到其他城市再绕回来，减少时延。在</a:t>
            </a:r>
            <a:r>
              <a:rPr lang="en-US" altLang="zh-CN" dirty="0"/>
              <a:t>IXP</a:t>
            </a:r>
            <a:r>
              <a:rPr lang="zh-CN" altLang="en-US" dirty="0"/>
              <a:t>中，</a:t>
            </a:r>
            <a:r>
              <a:rPr lang="en-US" altLang="zh-CN" dirty="0"/>
              <a:t>ISP</a:t>
            </a:r>
            <a:r>
              <a:rPr lang="zh-CN" altLang="en-US" dirty="0"/>
              <a:t>之间采用</a:t>
            </a:r>
            <a:r>
              <a:rPr lang="en-US" altLang="zh-CN" dirty="0"/>
              <a:t>BGP</a:t>
            </a:r>
            <a:r>
              <a:rPr lang="zh-CN" altLang="en-US" dirty="0"/>
              <a:t>。（</a:t>
            </a:r>
            <a:r>
              <a:rPr lang="en-US" altLang="zh-CN" dirty="0"/>
              <a:t>Wiki</a:t>
            </a:r>
            <a:r>
              <a:rPr lang="zh-CN" altLang="en-US" dirty="0"/>
              <a:t>）</a:t>
            </a:r>
            <a:r>
              <a:rPr lang="en-US" altLang="zh-CN" dirty="0"/>
              <a:t>POP</a:t>
            </a:r>
            <a:r>
              <a:rPr lang="zh-CN" altLang="en-US" dirty="0"/>
              <a:t>：</a:t>
            </a:r>
            <a:r>
              <a:rPr lang="en-US" altLang="zh-CN" dirty="0"/>
              <a:t>point-of-present</a:t>
            </a:r>
            <a:r>
              <a:rPr lang="zh-CN" altLang="en-US" dirty="0"/>
              <a:t>。计算机和企业网络通过出现点（</a:t>
            </a:r>
            <a:r>
              <a:rPr lang="en-US" altLang="zh-CN" dirty="0"/>
              <a:t>POP</a:t>
            </a:r>
            <a:r>
              <a:rPr lang="zh-CN" altLang="en-US" dirty="0"/>
              <a:t>）连接到</a:t>
            </a:r>
            <a:r>
              <a:rPr lang="en-US" altLang="zh-CN" dirty="0"/>
              <a:t>ISP</a:t>
            </a:r>
            <a:r>
              <a:rPr lang="zh-CN" altLang="en-US" dirty="0"/>
              <a:t>，</a:t>
            </a:r>
            <a:r>
              <a:rPr lang="en-US" altLang="zh-CN" dirty="0"/>
              <a:t>POP</a:t>
            </a:r>
            <a:r>
              <a:rPr lang="zh-CN" altLang="en-US" dirty="0"/>
              <a:t>位于</a:t>
            </a:r>
            <a:r>
              <a:rPr lang="en-US" altLang="zh-CN" dirty="0"/>
              <a:t>ISP</a:t>
            </a:r>
            <a:r>
              <a:rPr lang="zh-CN" altLang="en-US" dirty="0"/>
              <a:t>网络的边缘，仅为特定地域提供服务。</a:t>
            </a:r>
            <a:r>
              <a:rPr lang="en-US" altLang="zh-CN" dirty="0"/>
              <a:t>POP</a:t>
            </a:r>
            <a:r>
              <a:rPr lang="zh-CN" altLang="en-US" dirty="0"/>
              <a:t>能够为多个最终用户提供本地接入点和身份验证（密码控制）。</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89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96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99</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回忆：之前提的问题，从</a:t>
            </a:r>
            <a:r>
              <a:rPr lang="en-US" altLang="zh-CN" dirty="0"/>
              <a:t>0</a:t>
            </a:r>
            <a:r>
              <a:rPr lang="zh-CN" altLang="en-US" dirty="0"/>
              <a:t>开始构建互联网，要做哪些事情</a:t>
            </a:r>
          </a:p>
          <a:p>
            <a:pPr eaLnBrk="1" hangingPunct="1"/>
            <a:endParaRPr lang="zh-CN"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109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t>116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6893751" y="3758382"/>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感谢大家的观看！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8DCFD-2ED5-44B3-AB96-2A101A49D26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9F9EFF-A11B-4DE7-94F9-170A50275F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FD55B48-5A65-46D1-85AC-68BCD39DE8E6}"/>
              </a:ext>
            </a:extLst>
          </p:cNvPr>
          <p:cNvSpPr>
            <a:spLocks noGrp="1"/>
          </p:cNvSpPr>
          <p:nvPr>
            <p:ph type="dt" sz="half" idx="10"/>
          </p:nvPr>
        </p:nvSpPr>
        <p:spPr/>
        <p:txBody>
          <a:bodyPr/>
          <a:lstStyle/>
          <a:p>
            <a:fld id="{C46AF5B8-5D55-4D2F-B167-108D0D6106CE}" type="datetimeFigureOut">
              <a:rPr lang="zh-CN" altLang="en-US" smtClean="0"/>
              <a:t>2023/2/28</a:t>
            </a:fld>
            <a:endParaRPr lang="zh-CN" altLang="en-US"/>
          </a:p>
        </p:txBody>
      </p:sp>
      <p:sp>
        <p:nvSpPr>
          <p:cNvPr id="5" name="页脚占位符 4">
            <a:extLst>
              <a:ext uri="{FF2B5EF4-FFF2-40B4-BE49-F238E27FC236}">
                <a16:creationId xmlns:a16="http://schemas.microsoft.com/office/drawing/2014/main" id="{8A49F0F3-96AC-458A-88F4-4410569DF4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8B4A94-DA18-4F32-BDB4-EF818040FDD9}"/>
              </a:ext>
            </a:extLst>
          </p:cNvPr>
          <p:cNvSpPr>
            <a:spLocks noGrp="1"/>
          </p:cNvSpPr>
          <p:nvPr>
            <p:ph type="sldNum" sz="quarter" idx="12"/>
          </p:nvPr>
        </p:nvSpPr>
        <p:spPr/>
        <p:txBody>
          <a:bodyPr/>
          <a:lstStyle/>
          <a:p>
            <a:fld id="{4A3C6878-360D-4073-9BC1-96C420A43978}" type="slidenum">
              <a:rPr lang="zh-CN" altLang="en-US" smtClean="0"/>
              <a:t>‹#›</a:t>
            </a:fld>
            <a:endParaRPr lang="zh-CN" altLang="en-US"/>
          </a:p>
        </p:txBody>
      </p:sp>
    </p:spTree>
    <p:extLst>
      <p:ext uri="{BB962C8B-B14F-4D97-AF65-F5344CB8AC3E}">
        <p14:creationId xmlns:p14="http://schemas.microsoft.com/office/powerpoint/2010/main" val="14165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90.xml"/><Relationship Id="rId7" Type="http://schemas.openxmlformats.org/officeDocument/2006/relationships/image" Target="../media/image175.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81.bin"/><Relationship Id="rId11" Type="http://schemas.openxmlformats.org/officeDocument/2006/relationships/image" Target="../media/image177.wmf"/><Relationship Id="rId5" Type="http://schemas.openxmlformats.org/officeDocument/2006/relationships/image" Target="../media/image174.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76.w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179.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85.bin"/><Relationship Id="rId5" Type="http://schemas.openxmlformats.org/officeDocument/2006/relationships/image" Target="../media/image178.wmf"/><Relationship Id="rId4" Type="http://schemas.openxmlformats.org/officeDocument/2006/relationships/oleObject" Target="../embeddings/oleObject84.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92.xml"/><Relationship Id="rId7" Type="http://schemas.openxmlformats.org/officeDocument/2006/relationships/image" Target="../media/image181.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87.bin"/><Relationship Id="rId11" Type="http://schemas.openxmlformats.org/officeDocument/2006/relationships/image" Target="../media/image183.wmf"/><Relationship Id="rId5" Type="http://schemas.openxmlformats.org/officeDocument/2006/relationships/image" Target="../media/image180.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82.w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85.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91.bin"/><Relationship Id="rId5" Type="http://schemas.openxmlformats.org/officeDocument/2006/relationships/image" Target="../media/image184.wmf"/><Relationship Id="rId4" Type="http://schemas.openxmlformats.org/officeDocument/2006/relationships/oleObject" Target="../embeddings/oleObject90.bin"/></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18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File:Kahn.jp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hyperlink" Target="http://en.wikipedia.org/wiki/File:Vint_Cerf_-_2010.jpg" TargetMode="Externa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png"/><Relationship Id="rId18" Type="http://schemas.openxmlformats.org/officeDocument/2006/relationships/image" Target="../media/image31.png"/><Relationship Id="rId3" Type="http://schemas.openxmlformats.org/officeDocument/2006/relationships/image" Target="../media/image14.png"/><Relationship Id="rId21"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18.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12.png"/><Relationship Id="rId19"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7.png"/><Relationship Id="rId22"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png"/><Relationship Id="rId18" Type="http://schemas.openxmlformats.org/officeDocument/2006/relationships/image" Target="../media/image31.png"/><Relationship Id="rId3" Type="http://schemas.openxmlformats.org/officeDocument/2006/relationships/image" Target="../media/image14.png"/><Relationship Id="rId21"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21.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12.png"/><Relationship Id="rId19"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7.png"/><Relationship Id="rId22"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40.png"/><Relationship Id="rId21" Type="http://schemas.openxmlformats.org/officeDocument/2006/relationships/image" Target="../media/image45.png"/><Relationship Id="rId7" Type="http://schemas.openxmlformats.org/officeDocument/2006/relationships/image" Target="../media/image42.png"/><Relationship Id="rId12" Type="http://schemas.openxmlformats.org/officeDocument/2006/relationships/image" Target="../media/image11.png"/><Relationship Id="rId17" Type="http://schemas.openxmlformats.org/officeDocument/2006/relationships/image" Target="../media/image31.png"/><Relationship Id="rId2" Type="http://schemas.openxmlformats.org/officeDocument/2006/relationships/notesSlide" Target="../notesSlides/notesSlide2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22.png"/><Relationship Id="rId15" Type="http://schemas.openxmlformats.org/officeDocument/2006/relationships/image" Target="../media/image43.png"/><Relationship Id="rId10" Type="http://schemas.openxmlformats.org/officeDocument/2006/relationships/image" Target="../media/image26.png"/><Relationship Id="rId19"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12.png"/><Relationship Id="rId1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43.png"/><Relationship Id="rId2" Type="http://schemas.openxmlformats.org/officeDocument/2006/relationships/notesSlide" Target="../notesSlides/notesSlide26.xml"/><Relationship Id="rId16"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41.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25.png"/><Relationship Id="rId1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43.png"/><Relationship Id="rId2" Type="http://schemas.openxmlformats.org/officeDocument/2006/relationships/notesSlide" Target="../notesSlides/notesSlide27.xml"/><Relationship Id="rId16"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41.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25.png"/><Relationship Id="rId14"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8.xml"/><Relationship Id="rId7"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9.xml"/><Relationship Id="rId7"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49.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4.wmf"/><Relationship Id="rId5" Type="http://schemas.openxmlformats.org/officeDocument/2006/relationships/image" Target="../media/image53.wmf"/><Relationship Id="rId10" Type="http://schemas.openxmlformats.org/officeDocument/2006/relationships/image" Target="../media/image58.wmf"/><Relationship Id="rId4" Type="http://schemas.openxmlformats.org/officeDocument/2006/relationships/image" Target="../media/image52.wmf"/><Relationship Id="rId9" Type="http://schemas.openxmlformats.org/officeDocument/2006/relationships/image" Target="../media/image57.wmf"/></Relationships>
</file>

<file path=ppt/slides/_rels/slide4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9.wmf"/><Relationship Id="rId7" Type="http://schemas.openxmlformats.org/officeDocument/2006/relationships/image" Target="../media/image54.wm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slides/_rels/slide44.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8.wmf"/><Relationship Id="rId3" Type="http://schemas.openxmlformats.org/officeDocument/2006/relationships/image" Target="../media/image60.wmf"/><Relationship Id="rId7" Type="http://schemas.openxmlformats.org/officeDocument/2006/relationships/image" Target="../media/image52.wmf"/><Relationship Id="rId12" Type="http://schemas.openxmlformats.org/officeDocument/2006/relationships/image" Target="../media/image57.w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62.wmf"/><Relationship Id="rId10" Type="http://schemas.openxmlformats.org/officeDocument/2006/relationships/image" Target="../media/image55.wmf"/><Relationship Id="rId4" Type="http://schemas.openxmlformats.org/officeDocument/2006/relationships/image" Target="../media/image61.wmf"/><Relationship Id="rId9" Type="http://schemas.openxmlformats.org/officeDocument/2006/relationships/image" Target="../media/image54.wmf"/></Relationships>
</file>

<file path=ppt/slides/_rels/slide4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4.wmf"/><Relationship Id="rId5" Type="http://schemas.openxmlformats.org/officeDocument/2006/relationships/image" Target="../media/image53.wmf"/><Relationship Id="rId10" Type="http://schemas.openxmlformats.org/officeDocument/2006/relationships/image" Target="../media/image58.wmf"/><Relationship Id="rId4" Type="http://schemas.openxmlformats.org/officeDocument/2006/relationships/image" Target="../media/image52.wmf"/><Relationship Id="rId9" Type="http://schemas.openxmlformats.org/officeDocument/2006/relationships/image" Target="../media/image57.wmf"/></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12.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78.wmf"/><Relationship Id="rId18" Type="http://schemas.openxmlformats.org/officeDocument/2006/relationships/oleObject" Target="../embeddings/oleObject17.bin"/><Relationship Id="rId3" Type="http://schemas.openxmlformats.org/officeDocument/2006/relationships/notesSlide" Target="../notesSlides/notesSlide37.xml"/><Relationship Id="rId21" Type="http://schemas.openxmlformats.org/officeDocument/2006/relationships/image" Target="../media/image82.wmf"/><Relationship Id="rId7" Type="http://schemas.openxmlformats.org/officeDocument/2006/relationships/image" Target="../media/image75.wmf"/><Relationship Id="rId12" Type="http://schemas.openxmlformats.org/officeDocument/2006/relationships/oleObject" Target="../embeddings/oleObject14.bin"/><Relationship Id="rId17" Type="http://schemas.openxmlformats.org/officeDocument/2006/relationships/image" Target="../media/image80.wmf"/><Relationship Id="rId2" Type="http://schemas.openxmlformats.org/officeDocument/2006/relationships/slideLayout" Target="../slideLayouts/slideLayout4.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79.wmf"/><Relationship Id="rId10" Type="http://schemas.openxmlformats.org/officeDocument/2006/relationships/oleObject" Target="../embeddings/oleObject13.bin"/><Relationship Id="rId19" Type="http://schemas.openxmlformats.org/officeDocument/2006/relationships/image" Target="../media/image81.wmf"/><Relationship Id="rId4" Type="http://schemas.openxmlformats.org/officeDocument/2006/relationships/oleObject" Target="../embeddings/oleObject10.bin"/><Relationship Id="rId9" Type="http://schemas.openxmlformats.org/officeDocument/2006/relationships/image" Target="../media/image76.wmf"/><Relationship Id="rId14" Type="http://schemas.openxmlformats.org/officeDocument/2006/relationships/oleObject" Target="../embeddings/oleObject15.bin"/></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94.wmf"/><Relationship Id="rId18" Type="http://schemas.openxmlformats.org/officeDocument/2006/relationships/image" Target="../media/image97.wmf"/><Relationship Id="rId3" Type="http://schemas.openxmlformats.org/officeDocument/2006/relationships/notesSlide" Target="../notesSlides/notesSlide40.xml"/><Relationship Id="rId7" Type="http://schemas.openxmlformats.org/officeDocument/2006/relationships/image" Target="../media/image91.wmf"/><Relationship Id="rId12" Type="http://schemas.openxmlformats.org/officeDocument/2006/relationships/oleObject" Target="../embeddings/oleObject23.bin"/><Relationship Id="rId17" Type="http://schemas.openxmlformats.org/officeDocument/2006/relationships/image" Target="../media/image96.wmf"/><Relationship Id="rId2" Type="http://schemas.openxmlformats.org/officeDocument/2006/relationships/slideLayout" Target="../slideLayouts/slideLayout4.xml"/><Relationship Id="rId16"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93.wmf"/><Relationship Id="rId5" Type="http://schemas.openxmlformats.org/officeDocument/2006/relationships/image" Target="../media/image90.wmf"/><Relationship Id="rId15" Type="http://schemas.openxmlformats.org/officeDocument/2006/relationships/image" Target="../media/image95.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92.wmf"/><Relationship Id="rId14" Type="http://schemas.openxmlformats.org/officeDocument/2006/relationships/oleObject" Target="../embeddings/oleObject24.bin"/></Relationships>
</file>

<file path=ppt/slides/_rels/slide5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notesSlide" Target="../notesSlides/notesSlide41.xml"/><Relationship Id="rId7"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97.wmf"/><Relationship Id="rId5" Type="http://schemas.openxmlformats.org/officeDocument/2006/relationships/image" Target="../media/image95.wmf"/><Relationship Id="rId4" Type="http://schemas.openxmlformats.org/officeDocument/2006/relationships/oleObject" Target="../embeddings/oleObject26.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00.wmf"/></Relationships>
</file>

<file path=ppt/slides/_rels/slide55.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3" Type="http://schemas.openxmlformats.org/officeDocument/2006/relationships/image" Target="../media/image114.wmf"/><Relationship Id="rId18" Type="http://schemas.openxmlformats.org/officeDocument/2006/relationships/oleObject" Target="../embeddings/oleObject35.bin"/><Relationship Id="rId26" Type="http://schemas.openxmlformats.org/officeDocument/2006/relationships/oleObject" Target="../embeddings/oleObject39.bin"/><Relationship Id="rId3" Type="http://schemas.openxmlformats.org/officeDocument/2006/relationships/notesSlide" Target="../notesSlides/notesSlide51.xml"/><Relationship Id="rId21" Type="http://schemas.openxmlformats.org/officeDocument/2006/relationships/image" Target="../media/image118.wmf"/><Relationship Id="rId7" Type="http://schemas.openxmlformats.org/officeDocument/2006/relationships/image" Target="../media/image111.wmf"/><Relationship Id="rId12" Type="http://schemas.openxmlformats.org/officeDocument/2006/relationships/oleObject" Target="../embeddings/oleObject32.bin"/><Relationship Id="rId17" Type="http://schemas.openxmlformats.org/officeDocument/2006/relationships/image" Target="../media/image116.wmf"/><Relationship Id="rId25" Type="http://schemas.openxmlformats.org/officeDocument/2006/relationships/image" Target="../media/image120.wmf"/><Relationship Id="rId33" Type="http://schemas.openxmlformats.org/officeDocument/2006/relationships/image" Target="../media/image124.wmf"/><Relationship Id="rId2" Type="http://schemas.openxmlformats.org/officeDocument/2006/relationships/slideLayout" Target="../slideLayouts/slideLayout4.xml"/><Relationship Id="rId16" Type="http://schemas.openxmlformats.org/officeDocument/2006/relationships/oleObject" Target="../embeddings/oleObject34.bin"/><Relationship Id="rId20" Type="http://schemas.openxmlformats.org/officeDocument/2006/relationships/oleObject" Target="../embeddings/oleObject36.bin"/><Relationship Id="rId29" Type="http://schemas.openxmlformats.org/officeDocument/2006/relationships/image" Target="../media/image122.wmf"/><Relationship Id="rId1" Type="http://schemas.openxmlformats.org/officeDocument/2006/relationships/vmlDrawing" Target="../drawings/vmlDrawing7.vml"/><Relationship Id="rId6" Type="http://schemas.openxmlformats.org/officeDocument/2006/relationships/oleObject" Target="../embeddings/oleObject29.bin"/><Relationship Id="rId11" Type="http://schemas.openxmlformats.org/officeDocument/2006/relationships/image" Target="../media/image113.wmf"/><Relationship Id="rId24" Type="http://schemas.openxmlformats.org/officeDocument/2006/relationships/oleObject" Target="../embeddings/oleObject38.bin"/><Relationship Id="rId32" Type="http://schemas.openxmlformats.org/officeDocument/2006/relationships/oleObject" Target="../embeddings/oleObject42.bin"/><Relationship Id="rId5" Type="http://schemas.openxmlformats.org/officeDocument/2006/relationships/image" Target="../media/image110.wmf"/><Relationship Id="rId15" Type="http://schemas.openxmlformats.org/officeDocument/2006/relationships/image" Target="../media/image115.wmf"/><Relationship Id="rId23" Type="http://schemas.openxmlformats.org/officeDocument/2006/relationships/image" Target="../media/image119.wmf"/><Relationship Id="rId28" Type="http://schemas.openxmlformats.org/officeDocument/2006/relationships/oleObject" Target="../embeddings/oleObject40.bin"/><Relationship Id="rId10" Type="http://schemas.openxmlformats.org/officeDocument/2006/relationships/oleObject" Target="../embeddings/oleObject31.bin"/><Relationship Id="rId19" Type="http://schemas.openxmlformats.org/officeDocument/2006/relationships/image" Target="../media/image117.wmf"/><Relationship Id="rId31" Type="http://schemas.openxmlformats.org/officeDocument/2006/relationships/image" Target="../media/image123.wmf"/><Relationship Id="rId4" Type="http://schemas.openxmlformats.org/officeDocument/2006/relationships/oleObject" Target="../embeddings/oleObject28.bin"/><Relationship Id="rId9" Type="http://schemas.openxmlformats.org/officeDocument/2006/relationships/image" Target="../media/image112.wmf"/><Relationship Id="rId14" Type="http://schemas.openxmlformats.org/officeDocument/2006/relationships/oleObject" Target="../embeddings/oleObject33.bin"/><Relationship Id="rId22" Type="http://schemas.openxmlformats.org/officeDocument/2006/relationships/oleObject" Target="../embeddings/oleObject37.bin"/><Relationship Id="rId27" Type="http://schemas.openxmlformats.org/officeDocument/2006/relationships/image" Target="../media/image121.wmf"/><Relationship Id="rId30" Type="http://schemas.openxmlformats.org/officeDocument/2006/relationships/oleObject" Target="../embeddings/oleObject41.bin"/><Relationship Id="rId8"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26.png"/><Relationship Id="rId9" Type="http://schemas.openxmlformats.org/officeDocument/2006/relationships/image" Target="../media/image129.png"/></Relationships>
</file>

<file path=ppt/slides/_rels/slide67.xml.rels><?xml version="1.0" encoding="UTF-8" standalone="yes"?>
<Relationships xmlns="http://schemas.openxmlformats.org/package/2006/relationships"><Relationship Id="rId13" Type="http://schemas.openxmlformats.org/officeDocument/2006/relationships/image" Target="../media/image138.wmf"/><Relationship Id="rId18" Type="http://schemas.openxmlformats.org/officeDocument/2006/relationships/oleObject" Target="../embeddings/oleObject50.bin"/><Relationship Id="rId26" Type="http://schemas.openxmlformats.org/officeDocument/2006/relationships/oleObject" Target="../embeddings/oleObject54.bin"/><Relationship Id="rId3" Type="http://schemas.openxmlformats.org/officeDocument/2006/relationships/notesSlide" Target="../notesSlides/notesSlide55.xml"/><Relationship Id="rId21" Type="http://schemas.openxmlformats.org/officeDocument/2006/relationships/image" Target="../media/image142.wmf"/><Relationship Id="rId7" Type="http://schemas.openxmlformats.org/officeDocument/2006/relationships/image" Target="../media/image135.wmf"/><Relationship Id="rId12" Type="http://schemas.openxmlformats.org/officeDocument/2006/relationships/oleObject" Target="../embeddings/oleObject47.bin"/><Relationship Id="rId17" Type="http://schemas.openxmlformats.org/officeDocument/2006/relationships/image" Target="../media/image140.wmf"/><Relationship Id="rId25" Type="http://schemas.openxmlformats.org/officeDocument/2006/relationships/image" Target="../media/image144.wmf"/><Relationship Id="rId33" Type="http://schemas.openxmlformats.org/officeDocument/2006/relationships/image" Target="../media/image148.wmf"/><Relationship Id="rId2" Type="http://schemas.openxmlformats.org/officeDocument/2006/relationships/slideLayout" Target="../slideLayouts/slideLayout4.xml"/><Relationship Id="rId16" Type="http://schemas.openxmlformats.org/officeDocument/2006/relationships/oleObject" Target="../embeddings/oleObject49.bin"/><Relationship Id="rId20" Type="http://schemas.openxmlformats.org/officeDocument/2006/relationships/oleObject" Target="../embeddings/oleObject51.bin"/><Relationship Id="rId29" Type="http://schemas.openxmlformats.org/officeDocument/2006/relationships/image" Target="../media/image146.wmf"/><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137.wmf"/><Relationship Id="rId24" Type="http://schemas.openxmlformats.org/officeDocument/2006/relationships/oleObject" Target="../embeddings/oleObject53.bin"/><Relationship Id="rId32" Type="http://schemas.openxmlformats.org/officeDocument/2006/relationships/oleObject" Target="../embeddings/oleObject57.bin"/><Relationship Id="rId5" Type="http://schemas.openxmlformats.org/officeDocument/2006/relationships/image" Target="../media/image134.wmf"/><Relationship Id="rId15" Type="http://schemas.openxmlformats.org/officeDocument/2006/relationships/image" Target="../media/image139.wmf"/><Relationship Id="rId23" Type="http://schemas.openxmlformats.org/officeDocument/2006/relationships/image" Target="../media/image143.wmf"/><Relationship Id="rId28" Type="http://schemas.openxmlformats.org/officeDocument/2006/relationships/oleObject" Target="../embeddings/oleObject55.bin"/><Relationship Id="rId10" Type="http://schemas.openxmlformats.org/officeDocument/2006/relationships/oleObject" Target="../embeddings/oleObject46.bin"/><Relationship Id="rId19" Type="http://schemas.openxmlformats.org/officeDocument/2006/relationships/image" Target="../media/image141.wmf"/><Relationship Id="rId31" Type="http://schemas.openxmlformats.org/officeDocument/2006/relationships/image" Target="../media/image147.wmf"/><Relationship Id="rId4" Type="http://schemas.openxmlformats.org/officeDocument/2006/relationships/oleObject" Target="../embeddings/oleObject43.bin"/><Relationship Id="rId9" Type="http://schemas.openxmlformats.org/officeDocument/2006/relationships/image" Target="../media/image136.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image" Target="../media/image145.wmf"/><Relationship Id="rId30" Type="http://schemas.openxmlformats.org/officeDocument/2006/relationships/oleObject" Target="../embeddings/oleObject56.bin"/><Relationship Id="rId8" Type="http://schemas.openxmlformats.org/officeDocument/2006/relationships/oleObject" Target="../embeddings/oleObject45.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53.wmf"/><Relationship Id="rId3" Type="http://schemas.openxmlformats.org/officeDocument/2006/relationships/notesSlide" Target="../notesSlides/notesSlide59.xml"/><Relationship Id="rId7" Type="http://schemas.openxmlformats.org/officeDocument/2006/relationships/image" Target="../media/image150.wmf"/><Relationship Id="rId12"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59.bin"/><Relationship Id="rId11" Type="http://schemas.openxmlformats.org/officeDocument/2006/relationships/image" Target="../media/image152.wmf"/><Relationship Id="rId5" Type="http://schemas.openxmlformats.org/officeDocument/2006/relationships/image" Target="../media/image149.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151.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57.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64.bin"/><Relationship Id="rId5" Type="http://schemas.openxmlformats.org/officeDocument/2006/relationships/image" Target="../media/image156.wmf"/><Relationship Id="rId4" Type="http://schemas.openxmlformats.org/officeDocument/2006/relationships/oleObject" Target="../embeddings/oleObject63.bin"/></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159.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66.bin"/><Relationship Id="rId5" Type="http://schemas.openxmlformats.org/officeDocument/2006/relationships/image" Target="../media/image158.wmf"/><Relationship Id="rId4" Type="http://schemas.openxmlformats.org/officeDocument/2006/relationships/oleObject" Target="../embeddings/oleObject65.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59.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68.bin"/><Relationship Id="rId5" Type="http://schemas.openxmlformats.org/officeDocument/2006/relationships/image" Target="../media/image158.wmf"/><Relationship Id="rId4" Type="http://schemas.openxmlformats.org/officeDocument/2006/relationships/oleObject" Target="../embeddings/oleObject6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61.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70.bin"/><Relationship Id="rId5" Type="http://schemas.openxmlformats.org/officeDocument/2006/relationships/image" Target="../media/image160.wmf"/><Relationship Id="rId4" Type="http://schemas.openxmlformats.org/officeDocument/2006/relationships/oleObject" Target="../embeddings/oleObject69.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162.wmf"/><Relationship Id="rId4" Type="http://schemas.openxmlformats.org/officeDocument/2006/relationships/oleObject" Target="../embeddings/oleObject7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65.wmf"/><Relationship Id="rId4" Type="http://schemas.openxmlformats.org/officeDocument/2006/relationships/oleObject" Target="../embeddings/oleObject72.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74.bin"/><Relationship Id="rId5" Type="http://schemas.openxmlformats.org/officeDocument/2006/relationships/image" Target="../media/image165.wmf"/><Relationship Id="rId4" Type="http://schemas.openxmlformats.org/officeDocument/2006/relationships/oleObject" Target="../embeddings/oleObject73.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76.bin"/><Relationship Id="rId5" Type="http://schemas.openxmlformats.org/officeDocument/2006/relationships/image" Target="../media/image165.wmf"/><Relationship Id="rId4" Type="http://schemas.openxmlformats.org/officeDocument/2006/relationships/oleObject" Target="../embeddings/oleObject75.bin"/></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170.png"/><Relationship Id="rId7"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68.wmf"/><Relationship Id="rId5" Type="http://schemas.openxmlformats.org/officeDocument/2006/relationships/oleObject" Target="../embeddings/oleObject78.bin"/><Relationship Id="rId4" Type="http://schemas.openxmlformats.org/officeDocument/2006/relationships/image" Target="../media/image171.png"/><Relationship Id="rId9" Type="http://schemas.openxmlformats.org/officeDocument/2006/relationships/image" Target="../media/image172.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25821" y="2895096"/>
            <a:ext cx="3005951" cy="769441"/>
          </a:xfrm>
          <a:prstGeom prst="rect">
            <a:avLst/>
          </a:prstGeom>
          <a:noFill/>
        </p:spPr>
        <p:txBody>
          <a:bodyPr wrap="none" rtlCol="0">
            <a:spAutoFit/>
          </a:bodyPr>
          <a:lstStyle/>
          <a:p>
            <a:r>
              <a:rPr lang="zh-CN" altLang="en-US" sz="4400" b="1" dirty="0">
                <a:latin typeface="+mj-ea"/>
                <a:ea typeface="+mj-ea"/>
              </a:rPr>
              <a:t>计算机网络</a:t>
            </a:r>
            <a:endParaRPr lang="zh-CN" altLang="en-US" sz="4400" b="1" dirty="0">
              <a:latin typeface="+mj-ea"/>
              <a:ea typeface="+mj-ea"/>
              <a:cs typeface="+mn-ea"/>
              <a:sym typeface="+mn-lt"/>
            </a:endParaRPr>
          </a:p>
        </p:txBody>
      </p:sp>
      <p:sp>
        <p:nvSpPr>
          <p:cNvPr id="6" name="文本框 5"/>
          <p:cNvSpPr txBox="1"/>
          <p:nvPr/>
        </p:nvSpPr>
        <p:spPr>
          <a:xfrm>
            <a:off x="7003433" y="4098606"/>
            <a:ext cx="2962671" cy="830997"/>
          </a:xfrm>
          <a:prstGeom prst="rect">
            <a:avLst/>
          </a:prstGeom>
          <a:noFill/>
        </p:spPr>
        <p:txBody>
          <a:bodyPr wrap="none" rtlCol="0">
            <a:spAutoFit/>
          </a:bodyPr>
          <a:lstStyle/>
          <a:p>
            <a:pPr algn="ctr"/>
            <a:r>
              <a:rPr lang="zh-CN" altLang="en-US" sz="2400" b="1" dirty="0">
                <a:solidFill>
                  <a:srgbClr val="575757"/>
                </a:solidFill>
                <a:cs typeface="+mn-ea"/>
                <a:sym typeface="+mn-lt"/>
              </a:rPr>
              <a:t>主讲：郭文生</a:t>
            </a:r>
            <a:endParaRPr lang="en-US" altLang="zh-CN" sz="2400" b="1" dirty="0">
              <a:solidFill>
                <a:srgbClr val="575757"/>
              </a:solidFill>
              <a:cs typeface="+mn-ea"/>
              <a:sym typeface="+mn-lt"/>
            </a:endParaRPr>
          </a:p>
          <a:p>
            <a:pPr algn="r"/>
            <a:r>
              <a:rPr lang="en-US" altLang="zh-CN" sz="2400" b="1" dirty="0">
                <a:solidFill>
                  <a:srgbClr val="575757"/>
                </a:solidFill>
                <a:cs typeface="+mn-ea"/>
                <a:sym typeface="+mn-lt"/>
              </a:rPr>
              <a:t>gws@uestc.edu.cn</a:t>
            </a:r>
            <a:endParaRPr lang="zh-CN" altLang="en-US" sz="2400" b="1" dirty="0">
              <a:solidFill>
                <a:srgbClr val="575757"/>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1" fmla="*/ 0 w 7939314"/>
              <a:gd name="connsiteY0-2" fmla="*/ 0 h 5152571"/>
              <a:gd name="connsiteX1-3" fmla="*/ 0 w 7939314"/>
              <a:gd name="connsiteY1-4" fmla="*/ 5152571 h 5152571"/>
              <a:gd name="connsiteX2-5" fmla="*/ 7939314 w 7939314"/>
              <a:gd name="connsiteY2-6" fmla="*/ 2618 h 5152571"/>
              <a:gd name="connsiteX3-7" fmla="*/ 0 w 7939314"/>
              <a:gd name="connsiteY3-8" fmla="*/ 0 h 5152571"/>
              <a:gd name="connsiteX0-9" fmla="*/ 0 w 7939314"/>
              <a:gd name="connsiteY0-10" fmla="*/ 6304 h 5158875"/>
              <a:gd name="connsiteX1-11" fmla="*/ 0 w 7939314"/>
              <a:gd name="connsiteY1-12" fmla="*/ 5158875 h 5158875"/>
              <a:gd name="connsiteX2-13" fmla="*/ 7939314 w 7939314"/>
              <a:gd name="connsiteY2-14" fmla="*/ 0 h 5158875"/>
              <a:gd name="connsiteX3-15" fmla="*/ 0 w 7939314"/>
              <a:gd name="connsiteY3-16" fmla="*/ 6304 h 5158875"/>
              <a:gd name="connsiteX0-17" fmla="*/ 0 w 7942253"/>
              <a:gd name="connsiteY0-18" fmla="*/ 6304 h 5158875"/>
              <a:gd name="connsiteX1-19" fmla="*/ 0 w 7942253"/>
              <a:gd name="connsiteY1-20" fmla="*/ 5158875 h 5158875"/>
              <a:gd name="connsiteX2-21" fmla="*/ 7942253 w 7942253"/>
              <a:gd name="connsiteY2-22" fmla="*/ 0 h 5158875"/>
              <a:gd name="connsiteX3-23" fmla="*/ 0 w 7942253"/>
              <a:gd name="connsiteY3-24" fmla="*/ 6304 h 5158875"/>
              <a:gd name="connsiteX0-25" fmla="*/ 0 w 7945192"/>
              <a:gd name="connsiteY0-26" fmla="*/ 356 h 5152927"/>
              <a:gd name="connsiteX1-27" fmla="*/ 0 w 7945192"/>
              <a:gd name="connsiteY1-28" fmla="*/ 5152927 h 5152927"/>
              <a:gd name="connsiteX2-29" fmla="*/ 7945192 w 7945192"/>
              <a:gd name="connsiteY2-30" fmla="*/ 0 h 5152927"/>
              <a:gd name="connsiteX3-31" fmla="*/ 0 w 7945192"/>
              <a:gd name="connsiteY3-32" fmla="*/ 356 h 5152927"/>
            </a:gdLst>
            <a:ahLst/>
            <a:cxnLst>
              <a:cxn ang="0">
                <a:pos x="connsiteX0-1" y="connsiteY0-2"/>
              </a:cxn>
              <a:cxn ang="0">
                <a:pos x="connsiteX1-3" y="connsiteY1-4"/>
              </a:cxn>
              <a:cxn ang="0">
                <a:pos x="connsiteX2-5" y="connsiteY2-6"/>
              </a:cxn>
              <a:cxn ang="0">
                <a:pos x="connsiteX3-7" y="connsiteY3-8"/>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836425" y="5841241"/>
            <a:ext cx="4291559" cy="707886"/>
          </a:xfrm>
          <a:prstGeom prst="rect">
            <a:avLst/>
          </a:prstGeom>
          <a:noFill/>
        </p:spPr>
        <p:txBody>
          <a:bodyPr wrap="none" rtlCol="0">
            <a:spAutoFit/>
          </a:bodyPr>
          <a:lstStyle/>
          <a:p>
            <a:pPr algn="ctr"/>
            <a:r>
              <a:rPr lang="en-US" altLang="zh-CN" sz="2000" dirty="0"/>
              <a:t>© </a:t>
            </a:r>
            <a:r>
              <a:rPr lang="zh-CN" altLang="en-US" sz="2000" dirty="0"/>
              <a:t>电子科技大学信息与软件工程学院</a:t>
            </a:r>
            <a:endParaRPr lang="en-US" altLang="zh-CN" sz="2000" dirty="0"/>
          </a:p>
          <a:p>
            <a:pPr algn="ctr"/>
            <a:r>
              <a:rPr lang="zh-CN" altLang="en-US" sz="2000" dirty="0"/>
              <a:t>计算机网络课程组</a:t>
            </a:r>
            <a:r>
              <a:rPr lang="en-US" altLang="zh-CN" sz="2000" dirty="0"/>
              <a:t>, 2023</a:t>
            </a:r>
            <a:endParaRPr lang="zh-CN" altLang="en-US" sz="2000" b="1" dirty="0">
              <a:solidFill>
                <a:srgbClr val="575757"/>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79022" y="864993"/>
            <a:ext cx="114386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1. </a:t>
            </a:r>
            <a:r>
              <a:rPr lang="zh-CN" altLang="en-US" sz="3600" b="1" dirty="0">
                <a:solidFill>
                  <a:srgbClr val="5B9BD5"/>
                </a:solidFill>
                <a:latin typeface="+mj-ea"/>
              </a:rPr>
              <a:t>分组交换原理的早期发展与演化：</a:t>
            </a:r>
            <a:r>
              <a:rPr lang="en-US" altLang="zh-CN" sz="3600" b="1" dirty="0">
                <a:solidFill>
                  <a:srgbClr val="5B9BD5"/>
                </a:solidFill>
                <a:latin typeface="+mj-ea"/>
              </a:rPr>
              <a:t>1961-1972</a:t>
            </a:r>
          </a:p>
        </p:txBody>
      </p:sp>
      <p:sp>
        <p:nvSpPr>
          <p:cNvPr id="5" name="Rectangle 3"/>
          <p:cNvSpPr txBox="1"/>
          <p:nvPr/>
        </p:nvSpPr>
        <p:spPr>
          <a:xfrm>
            <a:off x="381000" y="1731379"/>
            <a:ext cx="11243310" cy="455367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1961:</a:t>
            </a:r>
            <a:r>
              <a:rPr lang="en-US" altLang="zh-CN" sz="2400" dirty="0">
                <a:latin typeface="+mn-ea"/>
                <a:cs typeface="微软雅黑" panose="020B0503020204020204" pitchFamily="34" charset="-122"/>
              </a:rPr>
              <a:t> Kleinrock – </a:t>
            </a:r>
            <a:r>
              <a:rPr lang="zh-CN" altLang="en-US" sz="2400" dirty="0">
                <a:latin typeface="+mn-ea"/>
                <a:cs typeface="微软雅黑" panose="020B0503020204020204" pitchFamily="34" charset="-122"/>
              </a:rPr>
              <a:t>用排队理论成功的论证了分组交换方法在处理猝发通信量上的有效性 </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1964:</a:t>
            </a:r>
            <a:r>
              <a:rPr lang="en-US" altLang="zh-CN" sz="2400" dirty="0">
                <a:latin typeface="+mn-ea"/>
                <a:cs typeface="微软雅黑" panose="020B0503020204020204" pitchFamily="34" charset="-122"/>
              </a:rPr>
              <a:t> Baran – </a:t>
            </a:r>
            <a:r>
              <a:rPr lang="zh-CN" altLang="en-US" sz="2400" dirty="0">
                <a:latin typeface="+mn-ea"/>
                <a:cs typeface="微软雅黑" panose="020B0503020204020204" pitchFamily="34" charset="-122"/>
              </a:rPr>
              <a:t>在军用网络上传输语音，研究使用分组交换技术</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1967:</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美国国防部高级研究计划署</a:t>
            </a:r>
            <a:r>
              <a:rPr lang="en-US" altLang="zh-CN" sz="2400" dirty="0">
                <a:latin typeface="+mn-ea"/>
                <a:cs typeface="微软雅黑" panose="020B0503020204020204" pitchFamily="34" charset="-122"/>
              </a:rPr>
              <a:t>DARPA</a:t>
            </a:r>
            <a:r>
              <a:rPr lang="zh-CN" altLang="en-US" sz="2400" dirty="0">
                <a:latin typeface="+mn-ea"/>
                <a:cs typeface="微软雅黑" panose="020B0503020204020204" pitchFamily="34" charset="-122"/>
              </a:rPr>
              <a:t>始建</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1969:</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台</a:t>
            </a:r>
            <a:r>
              <a:rPr lang="en-US" altLang="zh-CN" sz="2400" dirty="0" err="1">
                <a:latin typeface="+mn-ea"/>
                <a:cs typeface="微软雅黑" panose="020B0503020204020204" pitchFamily="34" charset="-122"/>
              </a:rPr>
              <a:t>ARPAnet</a:t>
            </a:r>
            <a:r>
              <a:rPr lang="zh-CN" altLang="en-US" sz="2400" dirty="0">
                <a:latin typeface="+mn-ea"/>
                <a:cs typeface="微软雅黑" panose="020B0503020204020204" pitchFamily="34" charset="-122"/>
              </a:rPr>
              <a:t>接口消息处理机</a:t>
            </a:r>
            <a:r>
              <a:rPr lang="en-US" altLang="zh-CN" sz="2400" dirty="0">
                <a:latin typeface="+mn-ea"/>
                <a:cs typeface="微软雅黑" panose="020B0503020204020204" pitchFamily="34" charset="-122"/>
              </a:rPr>
              <a:t>IMP</a:t>
            </a:r>
            <a:r>
              <a:rPr lang="zh-CN" altLang="en-US" sz="2400" dirty="0">
                <a:latin typeface="+mn-ea"/>
                <a:cs typeface="微软雅黑" panose="020B0503020204020204" pitchFamily="34" charset="-122"/>
              </a:rPr>
              <a:t>研制并安装使用</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1972:</a:t>
            </a:r>
            <a:r>
              <a:rPr lang="en-US" altLang="zh-CN" sz="2400" dirty="0">
                <a:latin typeface="+mn-ea"/>
                <a:cs typeface="微软雅黑" panose="020B0503020204020204" pitchFamily="34" charset="-122"/>
              </a:rPr>
              <a:t> </a:t>
            </a:r>
          </a:p>
          <a:p>
            <a:pPr lvl="1">
              <a:lnSpc>
                <a:spcPct val="120000"/>
              </a:lnSpc>
              <a:spcBef>
                <a:spcPts val="0"/>
              </a:spcBef>
              <a:buSzPct val="70000"/>
            </a:pPr>
            <a:r>
              <a:rPr lang="en-US" altLang="zh-CN" dirty="0">
                <a:latin typeface="+mn-ea"/>
                <a:cs typeface="微软雅黑" panose="020B0503020204020204" pitchFamily="34" charset="-122"/>
              </a:rPr>
              <a:t>Robert Kahn</a:t>
            </a:r>
            <a:r>
              <a:rPr lang="zh-CN" altLang="en-US" dirty="0">
                <a:latin typeface="+mn-ea"/>
                <a:cs typeface="微软雅黑" panose="020B0503020204020204" pitchFamily="34" charset="-122"/>
              </a:rPr>
              <a:t>首次公开演示</a:t>
            </a:r>
            <a:r>
              <a:rPr lang="en-US" altLang="zh-CN" dirty="0" err="1">
                <a:latin typeface="+mn-ea"/>
                <a:cs typeface="微软雅黑" panose="020B0503020204020204" pitchFamily="34" charset="-122"/>
              </a:rPr>
              <a:t>ARPAnet</a:t>
            </a:r>
            <a:endParaRPr lang="en-US" altLang="zh-CN" dirty="0">
              <a:latin typeface="+mn-ea"/>
              <a:cs typeface="微软雅黑" panose="020B0503020204020204" pitchFamily="34" charset="-122"/>
            </a:endParaRPr>
          </a:p>
          <a:p>
            <a:pPr lvl="1">
              <a:lnSpc>
                <a:spcPct val="120000"/>
              </a:lnSpc>
              <a:spcBef>
                <a:spcPts val="0"/>
              </a:spcBef>
              <a:buSzPct val="70000"/>
            </a:pPr>
            <a:r>
              <a:rPr lang="zh-CN" altLang="en-US" dirty="0">
                <a:latin typeface="+mn-ea"/>
                <a:cs typeface="微软雅黑" panose="020B0503020204020204" pitchFamily="34" charset="-122"/>
              </a:rPr>
              <a:t>制订第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个主机到主机的协议</a:t>
            </a:r>
            <a:r>
              <a:rPr lang="en-US" altLang="zh-CN" dirty="0">
                <a:latin typeface="+mn-ea"/>
                <a:cs typeface="微软雅黑" panose="020B0503020204020204" pitchFamily="34" charset="-122"/>
              </a:rPr>
              <a:t>NCP (Network Control Protocol)</a:t>
            </a:r>
          </a:p>
          <a:p>
            <a:pPr lvl="1">
              <a:lnSpc>
                <a:spcPct val="120000"/>
              </a:lnSpc>
              <a:spcBef>
                <a:spcPts val="0"/>
              </a:spcBef>
              <a:buSzPct val="70000"/>
            </a:pPr>
            <a:r>
              <a:rPr lang="zh-CN" altLang="en-US" dirty="0">
                <a:latin typeface="+mn-ea"/>
                <a:cs typeface="微软雅黑" panose="020B0503020204020204" pitchFamily="34" charset="-122"/>
              </a:rPr>
              <a:t>研制第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个电子邮件程序</a:t>
            </a:r>
          </a:p>
          <a:p>
            <a:pPr lvl="1">
              <a:lnSpc>
                <a:spcPct val="120000"/>
              </a:lnSpc>
              <a:spcBef>
                <a:spcPts val="0"/>
              </a:spcBef>
              <a:buSzPct val="70000"/>
            </a:pPr>
            <a:r>
              <a:rPr lang="en-US" altLang="zh-CN" dirty="0" err="1">
                <a:latin typeface="+mn-ea"/>
                <a:cs typeface="微软雅黑" panose="020B0503020204020204" pitchFamily="34" charset="-122"/>
              </a:rPr>
              <a:t>ARPAnet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增长到</a:t>
            </a:r>
            <a:r>
              <a:rPr lang="en-US" altLang="zh-CN" dirty="0">
                <a:latin typeface="+mn-ea"/>
                <a:cs typeface="微软雅黑" panose="020B0503020204020204" pitchFamily="34" charset="-122"/>
              </a:rPr>
              <a:t>15</a:t>
            </a:r>
            <a:r>
              <a:rPr lang="zh-CN" altLang="en-US" dirty="0">
                <a:latin typeface="+mn-ea"/>
                <a:cs typeface="微软雅黑" panose="020B0503020204020204" pitchFamily="34" charset="-122"/>
              </a:rPr>
              <a:t>个节点</a:t>
            </a:r>
            <a:endParaRPr lang="en-US" altLang="zh-CN" dirty="0">
              <a:cs typeface="微软雅黑" panose="020B0503020204020204" pitchFamily="34" charset="-122"/>
            </a:endParaRP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4" name="Rectangle 2"/>
          <p:cNvSpPr txBox="1"/>
          <p:nvPr/>
        </p:nvSpPr>
        <p:spPr>
          <a:xfrm>
            <a:off x="22098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5B9BD5"/>
                </a:solidFill>
                <a:latin typeface="+mj-ea"/>
              </a:rPr>
              <a:t>                   </a:t>
            </a:r>
            <a:r>
              <a:rPr lang="en-US" altLang="zh-CN" sz="3600" b="1" dirty="0">
                <a:solidFill>
                  <a:srgbClr val="5B9BD5"/>
                </a:solidFill>
                <a:latin typeface="+mj-ea"/>
              </a:rPr>
              <a:t>1.6.1 </a:t>
            </a:r>
            <a:r>
              <a:rPr lang="zh-CN" altLang="en-US" sz="3600" b="1" dirty="0">
                <a:solidFill>
                  <a:srgbClr val="5B9BD5"/>
                </a:solidFill>
                <a:latin typeface="+mj-ea"/>
              </a:rPr>
              <a:t>分层的体系结构</a:t>
            </a:r>
          </a:p>
        </p:txBody>
      </p:sp>
      <p:sp>
        <p:nvSpPr>
          <p:cNvPr id="5" name="Rectangle 3"/>
          <p:cNvSpPr txBox="1"/>
          <p:nvPr/>
        </p:nvSpPr>
        <p:spPr>
          <a:xfrm>
            <a:off x="586715" y="1456566"/>
            <a:ext cx="750316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en-US" altLang="zh-CN" sz="3200" b="1" dirty="0">
                <a:solidFill>
                  <a:srgbClr val="FF0000"/>
                </a:solidFill>
                <a:latin typeface="+mn-ea"/>
                <a:cs typeface="微软雅黑" panose="020B0503020204020204" pitchFamily="34" charset="-122"/>
              </a:rPr>
              <a:t>Internet</a:t>
            </a:r>
            <a:r>
              <a:rPr lang="zh-CN" altLang="en-US" sz="3200" b="1" dirty="0">
                <a:solidFill>
                  <a:srgbClr val="FF0000"/>
                </a:solidFill>
                <a:latin typeface="+mn-ea"/>
                <a:cs typeface="微软雅黑" panose="020B0503020204020204" pitchFamily="34" charset="-122"/>
              </a:rPr>
              <a:t>极其复杂</a:t>
            </a:r>
            <a:r>
              <a:rPr lang="en-US" altLang="zh-CN" sz="3200" b="1" dirty="0">
                <a:solidFill>
                  <a:srgbClr val="FF0000"/>
                </a:solidFill>
                <a:latin typeface="+mn-ea"/>
                <a:cs typeface="微软雅黑" panose="020B0503020204020204" pitchFamily="34" charset="-122"/>
              </a:rPr>
              <a:t>:</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hosts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routers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links of various media</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applications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protocols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hardware, software</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2214" y="2048139"/>
            <a:ext cx="4641448" cy="2489693"/>
          </a:xfrm>
          <a:prstGeom prst="rect">
            <a:avLst/>
          </a:prstGeom>
        </p:spPr>
      </p:pic>
    </p:spTree>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538468" y="800130"/>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j-ea"/>
              </a:rPr>
              <a:t>                        </a:t>
            </a:r>
            <a:r>
              <a:rPr lang="zh-CN" altLang="en-US" sz="3600" dirty="0">
                <a:solidFill>
                  <a:srgbClr val="5B9BD5"/>
                </a:solidFill>
                <a:latin typeface="+mj-ea"/>
              </a:rPr>
              <a:t>  </a:t>
            </a:r>
            <a:r>
              <a:rPr lang="zh-CN" altLang="en-US" sz="3600" b="1" dirty="0">
                <a:solidFill>
                  <a:srgbClr val="5B9BD5"/>
                </a:solidFill>
                <a:latin typeface="+mj-ea"/>
              </a:rPr>
              <a:t>为什么要分层</a:t>
            </a:r>
            <a:r>
              <a:rPr lang="en-US" altLang="zh-CN" sz="3600" b="1" dirty="0">
                <a:solidFill>
                  <a:srgbClr val="5B9BD5"/>
                </a:solidFill>
                <a:latin typeface="+mj-ea"/>
              </a:rPr>
              <a:t>?</a:t>
            </a:r>
          </a:p>
        </p:txBody>
      </p:sp>
      <p:sp>
        <p:nvSpPr>
          <p:cNvPr id="5" name="Rectangle 3"/>
          <p:cNvSpPr txBox="1"/>
          <p:nvPr/>
        </p:nvSpPr>
        <p:spPr>
          <a:xfrm>
            <a:off x="926175" y="1716319"/>
            <a:ext cx="10561899"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Arial" panose="020B0604020202020204" pitchFamily="34" charset="0"/>
              <a:buNone/>
            </a:pPr>
            <a:r>
              <a:rPr lang="zh-CN" altLang="en-US" b="1" dirty="0">
                <a:latin typeface="+mn-ea"/>
              </a:rPr>
              <a:t>处理复杂的系统：</a:t>
            </a:r>
            <a:endParaRPr lang="en-US" altLang="zh-CN" b="1" dirty="0">
              <a:latin typeface="+mn-ea"/>
            </a:endParaRPr>
          </a:p>
          <a:p>
            <a:pPr>
              <a:lnSpc>
                <a:spcPct val="130000"/>
              </a:lnSpc>
              <a:spcBef>
                <a:spcPts val="0"/>
              </a:spcBef>
              <a:buFont typeface="Wingdings" panose="05000000000000000000" pitchFamily="2" charset="2"/>
              <a:buChar char="l"/>
            </a:pPr>
            <a:r>
              <a:rPr lang="zh-CN" altLang="en-US" dirty="0">
                <a:latin typeface="+mn-ea"/>
              </a:rPr>
              <a:t>清楚的结构允许我们对大型复杂系统定义其特定部分，探讨其各部分的关系</a:t>
            </a:r>
          </a:p>
          <a:p>
            <a:pPr lvl="1">
              <a:lnSpc>
                <a:spcPct val="130000"/>
              </a:lnSpc>
              <a:spcBef>
                <a:spcPts val="0"/>
              </a:spcBef>
            </a:pPr>
            <a:r>
              <a:rPr lang="zh-CN" altLang="en-US" sz="2800" dirty="0">
                <a:latin typeface="+mn-ea"/>
              </a:rPr>
              <a:t>分层参考模型的讨论</a:t>
            </a:r>
          </a:p>
          <a:p>
            <a:pPr>
              <a:lnSpc>
                <a:spcPct val="130000"/>
              </a:lnSpc>
              <a:spcBef>
                <a:spcPts val="0"/>
              </a:spcBef>
              <a:buFont typeface="Wingdings" panose="05000000000000000000" pitchFamily="2" charset="2"/>
              <a:buChar char="l"/>
            </a:pPr>
            <a:r>
              <a:rPr lang="zh-CN" altLang="en-US" dirty="0">
                <a:latin typeface="+mn-ea"/>
              </a:rPr>
              <a:t>模块化使得系统的维护、升级简化</a:t>
            </a:r>
          </a:p>
          <a:p>
            <a:pPr lvl="1">
              <a:lnSpc>
                <a:spcPct val="130000"/>
              </a:lnSpc>
              <a:spcBef>
                <a:spcPts val="0"/>
              </a:spcBef>
            </a:pPr>
            <a:r>
              <a:rPr lang="zh-CN" altLang="en-US" sz="2800" dirty="0">
                <a:latin typeface="+mn-ea"/>
              </a:rPr>
              <a:t>改变其某一层服务的具体实现对系统其余部分透明（不影响）</a:t>
            </a:r>
          </a:p>
          <a:p>
            <a:pPr>
              <a:lnSpc>
                <a:spcPct val="130000"/>
              </a:lnSpc>
              <a:spcBef>
                <a:spcPts val="0"/>
              </a:spcBef>
              <a:buFont typeface="Wingdings" panose="05000000000000000000" pitchFamily="2" charset="2"/>
              <a:buChar char="l"/>
            </a:pPr>
            <a:r>
              <a:rPr lang="zh-CN" altLang="en-US" dirty="0">
                <a:latin typeface="+mn-ea"/>
              </a:rPr>
              <a:t>分层的弊端</a:t>
            </a:r>
            <a:r>
              <a:rPr lang="en-US" altLang="zh-CN" dirty="0">
                <a:latin typeface="+mn-ea"/>
              </a:rPr>
              <a:t>?</a:t>
            </a:r>
          </a:p>
          <a:p>
            <a:pPr>
              <a:lnSpc>
                <a:spcPct val="130000"/>
              </a:lnSpc>
              <a:spcBef>
                <a:spcPts val="0"/>
              </a:spcBef>
              <a:buFont typeface="Arial" panose="020B0604020202020204" pitchFamily="34" charset="0"/>
              <a:buNone/>
            </a:pPr>
            <a:r>
              <a:rPr lang="en-US" altLang="zh-CN" dirty="0">
                <a:latin typeface="+mn-ea"/>
              </a:rPr>
              <a:t>    </a:t>
            </a:r>
            <a:r>
              <a:rPr lang="zh-CN" altLang="en-US" dirty="0">
                <a:latin typeface="+mn-ea"/>
              </a:rPr>
              <a:t>各层可能重复较低层功能 </a:t>
            </a:r>
            <a:r>
              <a:rPr lang="en-US" altLang="zh-CN" dirty="0">
                <a:latin typeface="+mn-ea"/>
              </a:rPr>
              <a:t>...</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p:cNvSpPr txBox="1"/>
          <p:nvPr/>
        </p:nvSpPr>
        <p:spPr>
          <a:xfrm>
            <a:off x="8345488" y="626522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t>102</a:t>
            </a:fld>
            <a:endParaRPr lang="en-US" altLang="zh-CN" sz="1400" dirty="0">
              <a:latin typeface="+mn-ea"/>
            </a:endParaRPr>
          </a:p>
        </p:txBody>
      </p:sp>
      <p:sp>
        <p:nvSpPr>
          <p:cNvPr id="5" name="Rectangle 2"/>
          <p:cNvSpPr txBox="1"/>
          <p:nvPr/>
        </p:nvSpPr>
        <p:spPr>
          <a:xfrm>
            <a:off x="786447" y="881188"/>
            <a:ext cx="1061910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ISO/OSI</a:t>
            </a:r>
            <a:r>
              <a:rPr lang="zh-CN" altLang="en-US" sz="3600" b="1" dirty="0">
                <a:solidFill>
                  <a:srgbClr val="5B9BD5"/>
                </a:solidFill>
                <a:latin typeface="+mn-ea"/>
                <a:ea typeface="+mn-ea"/>
                <a:cs typeface="微软雅黑" panose="020B0503020204020204" pitchFamily="34" charset="-122"/>
              </a:rPr>
              <a:t>七层参考模型</a:t>
            </a:r>
            <a:endParaRPr lang="en-US" altLang="zh-CN" sz="3200" dirty="0">
              <a:solidFill>
                <a:schemeClr val="accent2">
                  <a:lumMod val="50000"/>
                </a:schemeClr>
              </a:solidFill>
              <a:latin typeface="+mn-ea"/>
              <a:ea typeface="+mn-ea"/>
              <a:cs typeface="微软雅黑" panose="020B0503020204020204" pitchFamily="34" charset="-122"/>
            </a:endParaRPr>
          </a:p>
        </p:txBody>
      </p:sp>
      <p:graphicFrame>
        <p:nvGraphicFramePr>
          <p:cNvPr id="6" name="Group 4"/>
          <p:cNvGraphicFramePr>
            <a:graphicFrameLocks noGrp="1"/>
          </p:cNvGraphicFramePr>
          <p:nvPr/>
        </p:nvGraphicFramePr>
        <p:xfrm>
          <a:off x="2227263" y="1776413"/>
          <a:ext cx="7772400" cy="4679952"/>
        </p:xfrm>
        <a:graphic>
          <a:graphicData uri="http://schemas.openxmlformats.org/drawingml/2006/table">
            <a:tbl>
              <a:tblPr/>
              <a:tblGrid>
                <a:gridCol w="990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层的英文缩写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Application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表示层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Presentation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会话层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Session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传输层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Transport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网络层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Network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数据链路层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Data Link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物理层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Physical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dirty="0">
                          <a:ln>
                            <a:noFill/>
                          </a:ln>
                          <a:solidFill>
                            <a:schemeClr val="tx1"/>
                          </a:solidFill>
                          <a:effectLst/>
                          <a:latin typeface="+mn-ea"/>
                          <a:ea typeface="+mn-ea"/>
                        </a:rPr>
                        <a:t>PL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p:cNvSpPr txBox="1"/>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t>103</a:t>
            </a:fld>
            <a:endParaRPr lang="en-US" altLang="zh-CN" sz="1400" dirty="0">
              <a:latin typeface="+mn-ea"/>
            </a:endParaRPr>
          </a:p>
        </p:txBody>
      </p:sp>
      <p:sp>
        <p:nvSpPr>
          <p:cNvPr id="5" name="Rectangle 2"/>
          <p:cNvSpPr txBox="1"/>
          <p:nvPr/>
        </p:nvSpPr>
        <p:spPr>
          <a:xfrm>
            <a:off x="1581150" y="894838"/>
            <a:ext cx="83629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TCP/IP</a:t>
            </a:r>
            <a:r>
              <a:rPr lang="zh-CN" altLang="en-US" sz="3600" b="1" dirty="0">
                <a:solidFill>
                  <a:srgbClr val="5B9BD5"/>
                </a:solidFill>
                <a:latin typeface="+mn-ea"/>
                <a:ea typeface="+mn-ea"/>
                <a:cs typeface="微软雅黑" panose="020B0503020204020204" pitchFamily="34" charset="-122"/>
              </a:rPr>
              <a:t>参考模型</a:t>
            </a:r>
          </a:p>
        </p:txBody>
      </p:sp>
      <p:graphicFrame>
        <p:nvGraphicFramePr>
          <p:cNvPr id="6" name="Group 4"/>
          <p:cNvGraphicFramePr>
            <a:graphicFrameLocks noGrp="1"/>
          </p:cNvGraphicFramePr>
          <p:nvPr/>
        </p:nvGraphicFramePr>
        <p:xfrm>
          <a:off x="2199190" y="2165350"/>
          <a:ext cx="3157035" cy="3851276"/>
        </p:xfrm>
        <a:graphic>
          <a:graphicData uri="http://schemas.openxmlformats.org/drawingml/2006/table">
            <a:tbl>
              <a:tblPr/>
              <a:tblGrid>
                <a:gridCol w="3157035">
                  <a:extLst>
                    <a:ext uri="{9D8B030D-6E8A-4147-A177-3AD203B41FA5}">
                      <a16:colId xmlns:a16="http://schemas.microsoft.com/office/drawing/2014/main" val="20000"/>
                    </a:ext>
                  </a:extLst>
                </a:gridCol>
              </a:tblGrid>
              <a:tr h="88741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810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传输层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14617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网络接口层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7" name="Group 16"/>
          <p:cNvGraphicFramePr>
            <a:graphicFrameLocks noGrp="1"/>
          </p:cNvGraphicFramePr>
          <p:nvPr/>
        </p:nvGraphicFramePr>
        <p:xfrm>
          <a:off x="6415088" y="2139950"/>
          <a:ext cx="3023870" cy="3883027"/>
        </p:xfrm>
        <a:graphic>
          <a:graphicData uri="http://schemas.openxmlformats.org/drawingml/2006/table">
            <a:tbl>
              <a:tblPr/>
              <a:tblGrid>
                <a:gridCol w="3023870">
                  <a:extLst>
                    <a:ext uri="{9D8B030D-6E8A-4147-A177-3AD203B41FA5}">
                      <a16:colId xmlns:a16="http://schemas.microsoft.com/office/drawing/2014/main" val="20000"/>
                    </a:ext>
                  </a:extLst>
                </a:gridCol>
              </a:tblGrid>
              <a:tr h="8588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应用层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运输层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数据链路层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物理层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 name="AutoShape 30"/>
          <p:cNvSpPr/>
          <p:nvPr/>
        </p:nvSpPr>
        <p:spPr>
          <a:xfrm>
            <a:off x="5422900" y="3790950"/>
            <a:ext cx="935038" cy="431800"/>
          </a:xfrm>
          <a:prstGeom prst="rightArrow">
            <a:avLst>
              <a:gd name="adj1" fmla="val 50000"/>
              <a:gd name="adj2" fmla="val 54136"/>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3"/>
          <p:cNvSpPr txBox="1"/>
          <p:nvPr/>
        </p:nvSpPr>
        <p:spPr>
          <a:xfrm>
            <a:off x="1037354" y="814768"/>
            <a:ext cx="910166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p:cNvSpPr txBox="1"/>
          <p:nvPr/>
        </p:nvSpPr>
        <p:spPr>
          <a:xfrm>
            <a:off x="1037354" y="1636713"/>
            <a:ext cx="7238365" cy="460744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应用层（</a:t>
            </a:r>
            <a:r>
              <a:rPr lang="en-US" altLang="zh-CN" sz="2400" b="1" dirty="0">
                <a:latin typeface="+mn-ea"/>
                <a:cs typeface="微软雅黑" panose="020B0503020204020204" pitchFamily="34" charset="-122"/>
              </a:rPr>
              <a:t>application</a:t>
            </a:r>
            <a:r>
              <a:rPr lang="zh-CN" altLang="en-US" sz="2400" b="1"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marL="0" indent="0">
              <a:lnSpc>
                <a:spcPct val="150000"/>
              </a:lnSpc>
              <a:spcBef>
                <a:spcPts val="0"/>
              </a:spcBef>
              <a:buSzPct val="85000"/>
              <a:buNone/>
            </a:pPr>
            <a:r>
              <a:rPr lang="zh-CN" altLang="en-US" sz="2400" dirty="0">
                <a:latin typeface="+mn-ea"/>
                <a:cs typeface="微软雅黑" panose="020B0503020204020204" pitchFamily="34" charset="-122"/>
              </a:rPr>
              <a:t>    支持网络应用，报文传送</a:t>
            </a:r>
          </a:p>
          <a:p>
            <a:pPr lvl="1">
              <a:lnSpc>
                <a:spcPct val="150000"/>
              </a:lnSpc>
              <a:spcBef>
                <a:spcPts val="0"/>
              </a:spcBef>
              <a:buSzPct val="70000"/>
            </a:pPr>
            <a:r>
              <a:rPr lang="en-US" altLang="zh-CN" dirty="0">
                <a:latin typeface="+mn-ea"/>
                <a:cs typeface="微软雅黑" panose="020B0503020204020204" pitchFamily="34" charset="-122"/>
              </a:rPr>
              <a:t>FTP, SMTP, STTP …</a:t>
            </a:r>
          </a:p>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传输层（</a:t>
            </a:r>
            <a:r>
              <a:rPr lang="en-US" altLang="zh-CN" sz="2400" b="1" dirty="0">
                <a:latin typeface="+mn-ea"/>
                <a:cs typeface="微软雅黑" panose="020B0503020204020204" pitchFamily="34" charset="-122"/>
              </a:rPr>
              <a:t>transport</a:t>
            </a:r>
            <a:r>
              <a:rPr lang="zh-CN" altLang="en-US" sz="2400" b="1" dirty="0">
                <a:latin typeface="+mn-ea"/>
                <a:cs typeface="微软雅黑" panose="020B0503020204020204" pitchFamily="34" charset="-122"/>
              </a:rPr>
              <a:t>）</a:t>
            </a:r>
            <a:r>
              <a:rPr lang="en-US" altLang="zh-CN" sz="2400" b="1" dirty="0">
                <a:latin typeface="+mn-ea"/>
                <a:cs typeface="微软雅黑" panose="020B0503020204020204" pitchFamily="34" charset="-122"/>
              </a:rPr>
              <a:t> </a:t>
            </a:r>
          </a:p>
          <a:p>
            <a:pPr>
              <a:lnSpc>
                <a:spcPct val="15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主机进程间数据段传送</a:t>
            </a:r>
          </a:p>
          <a:p>
            <a:pPr lvl="1">
              <a:lnSpc>
                <a:spcPct val="150000"/>
              </a:lnSpc>
              <a:spcBef>
                <a:spcPts val="0"/>
              </a:spcBef>
              <a:buSzPct val="70000"/>
            </a:pPr>
            <a:r>
              <a:rPr lang="en-US" altLang="zh-CN" dirty="0">
                <a:latin typeface="+mn-ea"/>
                <a:cs typeface="微软雅黑" panose="020B0503020204020204" pitchFamily="34" charset="-122"/>
              </a:rPr>
              <a:t>TCP, UDP</a:t>
            </a:r>
          </a:p>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网络层（</a:t>
            </a:r>
            <a:r>
              <a:rPr lang="en-US" altLang="zh-CN" sz="2400" b="1" dirty="0">
                <a:latin typeface="+mn-ea"/>
                <a:cs typeface="微软雅黑" panose="020B0503020204020204" pitchFamily="34" charset="-122"/>
              </a:rPr>
              <a:t>network</a:t>
            </a:r>
            <a:r>
              <a:rPr lang="zh-CN" altLang="en-US" sz="2400" b="1"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源目标节点</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间分组传送</a:t>
            </a:r>
          </a:p>
          <a:p>
            <a:pPr lvl="1">
              <a:lnSpc>
                <a:spcPct val="150000"/>
              </a:lnSpc>
              <a:spcBef>
                <a:spcPts val="0"/>
              </a:spcBef>
              <a:buSzPct val="70000"/>
            </a:pPr>
            <a:r>
              <a:rPr lang="zh-CN" altLang="en-US" dirty="0">
                <a:latin typeface="+mn-ea"/>
                <a:cs typeface="微软雅黑" panose="020B0503020204020204" pitchFamily="34" charset="-122"/>
              </a:rPr>
              <a:t>主要是</a:t>
            </a:r>
            <a:r>
              <a:rPr lang="en-US" altLang="zh-CN" dirty="0">
                <a:latin typeface="+mn-ea"/>
                <a:cs typeface="微软雅黑" panose="020B0503020204020204" pitchFamily="34" charset="-122"/>
              </a:rPr>
              <a:t>IP</a:t>
            </a:r>
            <a:r>
              <a:rPr lang="zh-CN" altLang="en-US" dirty="0">
                <a:latin typeface="+mn-ea"/>
                <a:cs typeface="微软雅黑" panose="020B0503020204020204" pitchFamily="34" charset="-122"/>
              </a:rPr>
              <a:t>协议</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路由协议 </a:t>
            </a:r>
            <a:r>
              <a:rPr lang="en-US" altLang="zh-CN"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buSzPct val="85000"/>
            </a:pPr>
            <a:endParaRPr lang="zh-CN" altLang="en-US" b="1" dirty="0">
              <a:latin typeface="+mn-ea"/>
              <a:cs typeface="微软雅黑" panose="020B0503020204020204" pitchFamily="34" charset="-122"/>
            </a:endParaRPr>
          </a:p>
        </p:txBody>
      </p:sp>
      <p:grpSp>
        <p:nvGrpSpPr>
          <p:cNvPr id="2" name="组合 1"/>
          <p:cNvGrpSpPr/>
          <p:nvPr/>
        </p:nvGrpSpPr>
        <p:grpSpPr>
          <a:xfrm>
            <a:off x="7259719" y="2140956"/>
            <a:ext cx="4561973" cy="3657600"/>
            <a:chOff x="7456488" y="1708150"/>
            <a:chExt cx="4561973" cy="3657600"/>
          </a:xfrm>
        </p:grpSpPr>
        <p:sp>
          <p:nvSpPr>
            <p:cNvPr id="4" name="Rectangle 2"/>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7" name="Group 11"/>
            <p:cNvGrpSpPr/>
            <p:nvPr/>
          </p:nvGrpSpPr>
          <p:grpSpPr>
            <a:xfrm>
              <a:off x="7456488" y="1822450"/>
              <a:ext cx="1924050" cy="3543300"/>
              <a:chOff x="3793" y="1148"/>
              <a:chExt cx="1212" cy="2232"/>
            </a:xfrm>
          </p:grpSpPr>
          <p:sp>
            <p:nvSpPr>
              <p:cNvPr id="8" name="Rectangle 5"/>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grpSp>
      <p:sp>
        <p:nvSpPr>
          <p:cNvPr id="2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p:nvPr/>
        </p:nvSpPr>
        <p:spPr>
          <a:xfrm>
            <a:off x="954702" y="962317"/>
            <a:ext cx="81473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p:cNvSpPr txBox="1"/>
          <p:nvPr/>
        </p:nvSpPr>
        <p:spPr>
          <a:xfrm>
            <a:off x="860740" y="1903724"/>
            <a:ext cx="6093235" cy="416347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b="1" dirty="0">
                <a:latin typeface="+mn-ea"/>
                <a:cs typeface="微软雅黑" panose="020B0503020204020204" pitchFamily="34" charset="-122"/>
              </a:rPr>
              <a:t>链路层（</a:t>
            </a:r>
            <a:r>
              <a:rPr lang="en-US" altLang="zh-CN" b="1" dirty="0">
                <a:latin typeface="+mn-ea"/>
                <a:cs typeface="微软雅黑" panose="020B0503020204020204" pitchFamily="34" charset="-122"/>
              </a:rPr>
              <a:t>link</a:t>
            </a:r>
            <a:r>
              <a:rPr lang="zh-CN" altLang="en-US" b="1"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相邻网络节点间的数据帧传送</a:t>
            </a:r>
          </a:p>
          <a:p>
            <a:pPr marL="457200" lvl="1" indent="0">
              <a:lnSpc>
                <a:spcPct val="150000"/>
              </a:lnSpc>
              <a:spcBef>
                <a:spcPts val="0"/>
              </a:spcBef>
              <a:buSzPct val="70000"/>
              <a:buNone/>
            </a:pPr>
            <a:r>
              <a:rPr lang="zh-CN" altLang="en-US" sz="2800" dirty="0">
                <a:latin typeface="+mn-ea"/>
                <a:cs typeface="微软雅黑" panose="020B0503020204020204" pitchFamily="34" charset="-122"/>
              </a:rPr>
              <a:t>例如：</a:t>
            </a:r>
            <a:r>
              <a:rPr lang="en-US" altLang="zh-CN" sz="2800" dirty="0">
                <a:latin typeface="+mn-ea"/>
                <a:cs typeface="微软雅黑" panose="020B0503020204020204" pitchFamily="34" charset="-122"/>
              </a:rPr>
              <a:t>PPP, Ethernet …</a:t>
            </a:r>
          </a:p>
          <a:p>
            <a:pPr>
              <a:lnSpc>
                <a:spcPct val="150000"/>
              </a:lnSpc>
              <a:spcBef>
                <a:spcPts val="0"/>
              </a:spcBef>
              <a:buSzPct val="85000"/>
              <a:buFont typeface="Wingdings" panose="05000000000000000000" pitchFamily="2" charset="2"/>
              <a:buChar char="l"/>
            </a:pPr>
            <a:r>
              <a:rPr lang="zh-CN" altLang="en-US" b="1" dirty="0">
                <a:latin typeface="+mn-ea"/>
                <a:cs typeface="微软雅黑" panose="020B0503020204020204" pitchFamily="34" charset="-122"/>
              </a:rPr>
              <a:t>物理层（</a:t>
            </a:r>
            <a:r>
              <a:rPr lang="en-US" altLang="zh-CN" b="1" dirty="0">
                <a:latin typeface="+mn-ea"/>
                <a:cs typeface="微软雅黑" panose="020B0503020204020204" pitchFamily="34" charset="-122"/>
              </a:rPr>
              <a:t>physical</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物理介质上的比特传送</a:t>
            </a:r>
          </a:p>
        </p:txBody>
      </p:sp>
      <p:grpSp>
        <p:nvGrpSpPr>
          <p:cNvPr id="2" name="组合 1"/>
          <p:cNvGrpSpPr/>
          <p:nvPr/>
        </p:nvGrpSpPr>
        <p:grpSpPr>
          <a:xfrm>
            <a:off x="6762007" y="1969814"/>
            <a:ext cx="4561973" cy="3657600"/>
            <a:chOff x="7456488" y="1708150"/>
            <a:chExt cx="4561973" cy="3657600"/>
          </a:xfrm>
        </p:grpSpPr>
        <p:sp>
          <p:nvSpPr>
            <p:cNvPr id="4" name="Rectangle 2"/>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7" name="Group 11"/>
            <p:cNvGrpSpPr/>
            <p:nvPr/>
          </p:nvGrpSpPr>
          <p:grpSpPr>
            <a:xfrm>
              <a:off x="7456488" y="1822450"/>
              <a:ext cx="1924050" cy="3543300"/>
              <a:chOff x="3793" y="1148"/>
              <a:chExt cx="1212" cy="2232"/>
            </a:xfrm>
          </p:grpSpPr>
          <p:sp>
            <p:nvSpPr>
              <p:cNvPr id="8" name="Rectangle 5"/>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grpSp>
      <p:sp>
        <p:nvSpPr>
          <p:cNvPr id="2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1648705" y="655888"/>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grpSp>
        <p:nvGrpSpPr>
          <p:cNvPr id="5" name="Group 97"/>
          <p:cNvGrpSpPr/>
          <p:nvPr/>
        </p:nvGrpSpPr>
        <p:grpSpPr>
          <a:xfrm>
            <a:off x="6207125" y="1707440"/>
            <a:ext cx="5953135" cy="4901373"/>
            <a:chOff x="2155" y="858"/>
            <a:chExt cx="3588" cy="3044"/>
          </a:xfrm>
        </p:grpSpPr>
        <p:sp>
          <p:nvSpPr>
            <p:cNvPr id="6" name="Freeform 3"/>
            <p:cNvSpPr/>
            <p:nvPr/>
          </p:nvSpPr>
          <p:spPr>
            <a:xfrm>
              <a:off x="2155" y="1044"/>
              <a:ext cx="3549" cy="2702"/>
            </a:xfrm>
            <a:custGeom>
              <a:avLst/>
              <a:gdLst>
                <a:gd name="txL" fmla="*/ 0 w 3549"/>
                <a:gd name="txT" fmla="*/ 0 h 2702"/>
                <a:gd name="txR" fmla="*/ 3549 w 3549"/>
                <a:gd name="txB" fmla="*/ 2702 h 2702"/>
              </a:gdLst>
              <a:ahLst/>
              <a:cxnLst>
                <a:cxn ang="0">
                  <a:pos x="1397" y="49"/>
                </a:cxn>
                <a:cxn ang="0">
                  <a:pos x="1158" y="13"/>
                </a:cxn>
                <a:cxn ang="0">
                  <a:pos x="776" y="0"/>
                </a:cxn>
                <a:cxn ang="0">
                  <a:pos x="410" y="28"/>
                </a:cxn>
                <a:cxn ang="0">
                  <a:pos x="264" y="61"/>
                </a:cxn>
                <a:cxn ang="0">
                  <a:pos x="154" y="108"/>
                </a:cxn>
                <a:cxn ang="0">
                  <a:pos x="87" y="172"/>
                </a:cxn>
                <a:cxn ang="0">
                  <a:pos x="39" y="356"/>
                </a:cxn>
                <a:cxn ang="0">
                  <a:pos x="60" y="581"/>
                </a:cxn>
                <a:cxn ang="0">
                  <a:pos x="88" y="809"/>
                </a:cxn>
                <a:cxn ang="0">
                  <a:pos x="61" y="1113"/>
                </a:cxn>
                <a:cxn ang="0">
                  <a:pos x="3" y="1502"/>
                </a:cxn>
                <a:cxn ang="0">
                  <a:pos x="5" y="1661"/>
                </a:cxn>
                <a:cxn ang="0">
                  <a:pos x="27" y="1837"/>
                </a:cxn>
                <a:cxn ang="0">
                  <a:pos x="66" y="1924"/>
                </a:cxn>
                <a:cxn ang="0">
                  <a:pos x="162" y="1989"/>
                </a:cxn>
                <a:cxn ang="0">
                  <a:pos x="288" y="2023"/>
                </a:cxn>
                <a:cxn ang="0">
                  <a:pos x="490" y="2028"/>
                </a:cxn>
                <a:cxn ang="0">
                  <a:pos x="831" y="2007"/>
                </a:cxn>
                <a:cxn ang="0">
                  <a:pos x="1173" y="1992"/>
                </a:cxn>
                <a:cxn ang="0">
                  <a:pos x="1378" y="2011"/>
                </a:cxn>
                <a:cxn ang="0">
                  <a:pos x="1469" y="2050"/>
                </a:cxn>
                <a:cxn ang="0">
                  <a:pos x="1519" y="2113"/>
                </a:cxn>
                <a:cxn ang="0">
                  <a:pos x="1541" y="2237"/>
                </a:cxn>
                <a:cxn ang="0">
                  <a:pos x="1546" y="2421"/>
                </a:cxn>
                <a:cxn ang="0">
                  <a:pos x="1588" y="2543"/>
                </a:cxn>
                <a:cxn ang="0">
                  <a:pos x="1659" y="2603"/>
                </a:cxn>
                <a:cxn ang="0">
                  <a:pos x="1782" y="2639"/>
                </a:cxn>
                <a:cxn ang="0">
                  <a:pos x="1962" y="2667"/>
                </a:cxn>
                <a:cxn ang="0">
                  <a:pos x="2303" y="2696"/>
                </a:cxn>
                <a:cxn ang="0">
                  <a:pos x="2804" y="2693"/>
                </a:cxn>
                <a:cxn ang="0">
                  <a:pos x="3139" y="2646"/>
                </a:cxn>
                <a:cxn ang="0">
                  <a:pos x="3310" y="2588"/>
                </a:cxn>
                <a:cxn ang="0">
                  <a:pos x="3424" y="2504"/>
                </a:cxn>
                <a:cxn ang="0">
                  <a:pos x="3495" y="2380"/>
                </a:cxn>
                <a:cxn ang="0">
                  <a:pos x="3545" y="2138"/>
                </a:cxn>
                <a:cxn ang="0">
                  <a:pos x="3537" y="1773"/>
                </a:cxn>
                <a:cxn ang="0">
                  <a:pos x="3501" y="1438"/>
                </a:cxn>
                <a:cxn ang="0">
                  <a:pos x="3491" y="1307"/>
                </a:cxn>
                <a:cxn ang="0">
                  <a:pos x="3488" y="1114"/>
                </a:cxn>
                <a:cxn ang="0">
                  <a:pos x="3476" y="970"/>
                </a:cxn>
                <a:cxn ang="0">
                  <a:pos x="3421" y="859"/>
                </a:cxn>
                <a:cxn ang="0">
                  <a:pos x="3290" y="771"/>
                </a:cxn>
                <a:cxn ang="0">
                  <a:pos x="3179" y="738"/>
                </a:cxn>
                <a:cxn ang="0">
                  <a:pos x="2871" y="713"/>
                </a:cxn>
                <a:cxn ang="0">
                  <a:pos x="2512" y="707"/>
                </a:cxn>
                <a:cxn ang="0">
                  <a:pos x="2179" y="678"/>
                </a:cxn>
                <a:cxn ang="0">
                  <a:pos x="2049" y="644"/>
                </a:cxn>
                <a:cxn ang="0">
                  <a:pos x="1875" y="516"/>
                </a:cxn>
                <a:cxn ang="0">
                  <a:pos x="1761" y="343"/>
                </a:cxn>
                <a:cxn ang="0">
                  <a:pos x="1644" y="177"/>
                </a:cxn>
                <a:cxn ang="0">
                  <a:pos x="1462" y="64"/>
                </a:cxn>
              </a:cxnLst>
              <a:rect l="txL" t="txT" r="txR" b="txB"/>
              <a:pathLst>
                <a:path w="3549" h="2702">
                  <a:moveTo>
                    <a:pt x="1462" y="64"/>
                  </a:moveTo>
                  <a:lnTo>
                    <a:pt x="1397" y="49"/>
                  </a:lnTo>
                  <a:lnTo>
                    <a:pt x="1324" y="34"/>
                  </a:lnTo>
                  <a:lnTo>
                    <a:pt x="1158" y="13"/>
                  </a:lnTo>
                  <a:lnTo>
                    <a:pt x="970" y="1"/>
                  </a:lnTo>
                  <a:lnTo>
                    <a:pt x="776" y="0"/>
                  </a:lnTo>
                  <a:lnTo>
                    <a:pt x="586" y="9"/>
                  </a:lnTo>
                  <a:lnTo>
                    <a:pt x="410" y="28"/>
                  </a:lnTo>
                  <a:lnTo>
                    <a:pt x="333" y="43"/>
                  </a:lnTo>
                  <a:lnTo>
                    <a:pt x="264" y="61"/>
                  </a:lnTo>
                  <a:lnTo>
                    <a:pt x="204" y="82"/>
                  </a:lnTo>
                  <a:lnTo>
                    <a:pt x="154" y="108"/>
                  </a:lnTo>
                  <a:lnTo>
                    <a:pt x="115" y="138"/>
                  </a:lnTo>
                  <a:lnTo>
                    <a:pt x="87" y="172"/>
                  </a:lnTo>
                  <a:lnTo>
                    <a:pt x="51" y="256"/>
                  </a:lnTo>
                  <a:lnTo>
                    <a:pt x="39" y="356"/>
                  </a:lnTo>
                  <a:lnTo>
                    <a:pt x="45" y="466"/>
                  </a:lnTo>
                  <a:lnTo>
                    <a:pt x="60" y="581"/>
                  </a:lnTo>
                  <a:lnTo>
                    <a:pt x="76" y="696"/>
                  </a:lnTo>
                  <a:lnTo>
                    <a:pt x="88" y="809"/>
                  </a:lnTo>
                  <a:lnTo>
                    <a:pt x="88" y="912"/>
                  </a:lnTo>
                  <a:lnTo>
                    <a:pt x="61" y="1113"/>
                  </a:lnTo>
                  <a:lnTo>
                    <a:pt x="27" y="1315"/>
                  </a:lnTo>
                  <a:lnTo>
                    <a:pt x="3" y="1502"/>
                  </a:lnTo>
                  <a:lnTo>
                    <a:pt x="0" y="1586"/>
                  </a:lnTo>
                  <a:lnTo>
                    <a:pt x="5" y="1661"/>
                  </a:lnTo>
                  <a:lnTo>
                    <a:pt x="18" y="1785"/>
                  </a:lnTo>
                  <a:lnTo>
                    <a:pt x="27" y="1837"/>
                  </a:lnTo>
                  <a:lnTo>
                    <a:pt x="42" y="1884"/>
                  </a:lnTo>
                  <a:lnTo>
                    <a:pt x="66" y="1924"/>
                  </a:lnTo>
                  <a:lnTo>
                    <a:pt x="105" y="1959"/>
                  </a:lnTo>
                  <a:lnTo>
                    <a:pt x="162" y="1989"/>
                  </a:lnTo>
                  <a:lnTo>
                    <a:pt x="238" y="2014"/>
                  </a:lnTo>
                  <a:lnTo>
                    <a:pt x="288" y="2023"/>
                  </a:lnTo>
                  <a:lnTo>
                    <a:pt x="347" y="2028"/>
                  </a:lnTo>
                  <a:lnTo>
                    <a:pt x="490" y="2028"/>
                  </a:lnTo>
                  <a:lnTo>
                    <a:pt x="654" y="2019"/>
                  </a:lnTo>
                  <a:lnTo>
                    <a:pt x="831" y="2007"/>
                  </a:lnTo>
                  <a:lnTo>
                    <a:pt x="1006" y="1996"/>
                  </a:lnTo>
                  <a:lnTo>
                    <a:pt x="1173" y="1992"/>
                  </a:lnTo>
                  <a:lnTo>
                    <a:pt x="1316" y="2001"/>
                  </a:lnTo>
                  <a:lnTo>
                    <a:pt x="1378" y="2011"/>
                  </a:lnTo>
                  <a:lnTo>
                    <a:pt x="1429" y="2028"/>
                  </a:lnTo>
                  <a:lnTo>
                    <a:pt x="1469" y="2050"/>
                  </a:lnTo>
                  <a:lnTo>
                    <a:pt x="1498" y="2078"/>
                  </a:lnTo>
                  <a:lnTo>
                    <a:pt x="1519" y="2113"/>
                  </a:lnTo>
                  <a:lnTo>
                    <a:pt x="1532" y="2150"/>
                  </a:lnTo>
                  <a:lnTo>
                    <a:pt x="1541" y="2237"/>
                  </a:lnTo>
                  <a:lnTo>
                    <a:pt x="1543" y="2330"/>
                  </a:lnTo>
                  <a:lnTo>
                    <a:pt x="1546" y="2421"/>
                  </a:lnTo>
                  <a:lnTo>
                    <a:pt x="1567" y="2507"/>
                  </a:lnTo>
                  <a:lnTo>
                    <a:pt x="1588" y="2543"/>
                  </a:lnTo>
                  <a:lnTo>
                    <a:pt x="1619" y="2576"/>
                  </a:lnTo>
                  <a:lnTo>
                    <a:pt x="1659" y="2603"/>
                  </a:lnTo>
                  <a:lnTo>
                    <a:pt x="1713" y="2622"/>
                  </a:lnTo>
                  <a:lnTo>
                    <a:pt x="1782" y="2639"/>
                  </a:lnTo>
                  <a:lnTo>
                    <a:pt x="1866" y="2654"/>
                  </a:lnTo>
                  <a:lnTo>
                    <a:pt x="1962" y="2667"/>
                  </a:lnTo>
                  <a:lnTo>
                    <a:pt x="2068" y="2679"/>
                  </a:lnTo>
                  <a:lnTo>
                    <a:pt x="2303" y="2696"/>
                  </a:lnTo>
                  <a:lnTo>
                    <a:pt x="2555" y="2701"/>
                  </a:lnTo>
                  <a:lnTo>
                    <a:pt x="2804" y="2693"/>
                  </a:lnTo>
                  <a:lnTo>
                    <a:pt x="3036" y="2667"/>
                  </a:lnTo>
                  <a:lnTo>
                    <a:pt x="3139" y="2646"/>
                  </a:lnTo>
                  <a:lnTo>
                    <a:pt x="3230" y="2621"/>
                  </a:lnTo>
                  <a:lnTo>
                    <a:pt x="3310" y="2588"/>
                  </a:lnTo>
                  <a:lnTo>
                    <a:pt x="3374" y="2550"/>
                  </a:lnTo>
                  <a:lnTo>
                    <a:pt x="3424" y="2504"/>
                  </a:lnTo>
                  <a:lnTo>
                    <a:pt x="3464" y="2447"/>
                  </a:lnTo>
                  <a:lnTo>
                    <a:pt x="3495" y="2380"/>
                  </a:lnTo>
                  <a:lnTo>
                    <a:pt x="3519" y="2306"/>
                  </a:lnTo>
                  <a:lnTo>
                    <a:pt x="3545" y="2138"/>
                  </a:lnTo>
                  <a:lnTo>
                    <a:pt x="3548" y="1959"/>
                  </a:lnTo>
                  <a:lnTo>
                    <a:pt x="3537" y="1773"/>
                  </a:lnTo>
                  <a:lnTo>
                    <a:pt x="3519" y="1596"/>
                  </a:lnTo>
                  <a:lnTo>
                    <a:pt x="3501" y="1438"/>
                  </a:lnTo>
                  <a:lnTo>
                    <a:pt x="3495" y="1367"/>
                  </a:lnTo>
                  <a:lnTo>
                    <a:pt x="3491" y="1307"/>
                  </a:lnTo>
                  <a:lnTo>
                    <a:pt x="3488" y="1204"/>
                  </a:lnTo>
                  <a:lnTo>
                    <a:pt x="3488" y="1114"/>
                  </a:lnTo>
                  <a:lnTo>
                    <a:pt x="3485" y="1036"/>
                  </a:lnTo>
                  <a:lnTo>
                    <a:pt x="3476" y="970"/>
                  </a:lnTo>
                  <a:lnTo>
                    <a:pt x="3455" y="912"/>
                  </a:lnTo>
                  <a:lnTo>
                    <a:pt x="3421" y="859"/>
                  </a:lnTo>
                  <a:lnTo>
                    <a:pt x="3367" y="815"/>
                  </a:lnTo>
                  <a:lnTo>
                    <a:pt x="3290" y="771"/>
                  </a:lnTo>
                  <a:lnTo>
                    <a:pt x="3239" y="753"/>
                  </a:lnTo>
                  <a:lnTo>
                    <a:pt x="3179" y="738"/>
                  </a:lnTo>
                  <a:lnTo>
                    <a:pt x="3037" y="722"/>
                  </a:lnTo>
                  <a:lnTo>
                    <a:pt x="2871" y="713"/>
                  </a:lnTo>
                  <a:lnTo>
                    <a:pt x="2693" y="710"/>
                  </a:lnTo>
                  <a:lnTo>
                    <a:pt x="2512" y="707"/>
                  </a:lnTo>
                  <a:lnTo>
                    <a:pt x="2336" y="698"/>
                  </a:lnTo>
                  <a:lnTo>
                    <a:pt x="2179" y="678"/>
                  </a:lnTo>
                  <a:lnTo>
                    <a:pt x="2110" y="663"/>
                  </a:lnTo>
                  <a:lnTo>
                    <a:pt x="2049" y="644"/>
                  </a:lnTo>
                  <a:lnTo>
                    <a:pt x="1950" y="588"/>
                  </a:lnTo>
                  <a:lnTo>
                    <a:pt x="1875" y="516"/>
                  </a:lnTo>
                  <a:lnTo>
                    <a:pt x="1814" y="433"/>
                  </a:lnTo>
                  <a:lnTo>
                    <a:pt x="1761" y="343"/>
                  </a:lnTo>
                  <a:lnTo>
                    <a:pt x="1707" y="256"/>
                  </a:lnTo>
                  <a:lnTo>
                    <a:pt x="1644" y="177"/>
                  </a:lnTo>
                  <a:lnTo>
                    <a:pt x="1565" y="111"/>
                  </a:lnTo>
                  <a:lnTo>
                    <a:pt x="1462" y="64"/>
                  </a:lnTo>
                </a:path>
              </a:pathLst>
            </a:custGeom>
            <a:solidFill>
              <a:srgbClr val="00FFFF">
                <a:alpha val="100000"/>
              </a:srgbClr>
            </a:solidFill>
            <a:ln w="9525">
              <a:noFill/>
            </a:ln>
          </p:spPr>
          <p:txBody>
            <a:bodyPr/>
            <a:lstStyle/>
            <a:p>
              <a:endParaRPr lang="zh-CN" altLang="en-US">
                <a:latin typeface="+mn-ea"/>
              </a:endParaRPr>
            </a:p>
          </p:txBody>
        </p:sp>
        <p:grpSp>
          <p:nvGrpSpPr>
            <p:cNvPr id="7" name="Group 7"/>
            <p:cNvGrpSpPr/>
            <p:nvPr/>
          </p:nvGrpSpPr>
          <p:grpSpPr>
            <a:xfrm>
              <a:off x="2307" y="1230"/>
              <a:ext cx="1478" cy="570"/>
              <a:chOff x="2307" y="1230"/>
              <a:chExt cx="1478" cy="570"/>
            </a:xfrm>
          </p:grpSpPr>
          <p:graphicFrame>
            <p:nvGraphicFramePr>
              <p:cNvPr id="97" name="Object 4"/>
              <p:cNvGraphicFramePr/>
              <p:nvPr/>
            </p:nvGraphicFramePr>
            <p:xfrm>
              <a:off x="2307" y="1230"/>
              <a:ext cx="842" cy="570"/>
            </p:xfrm>
            <a:graphic>
              <a:graphicData uri="http://schemas.openxmlformats.org/presentationml/2006/ole">
                <mc:AlternateContent xmlns:mc="http://schemas.openxmlformats.org/markup-compatibility/2006">
                  <mc:Choice xmlns:v="urn:schemas-microsoft-com:vml" Requires="v">
                    <p:oleObj spid="_x0000_s18564" r:id="rId4" imgW="1336040" imgH="904875" progId="MS_ClipArt_Gallery.2">
                      <p:embed/>
                    </p:oleObj>
                  </mc:Choice>
                  <mc:Fallback>
                    <p:oleObj r:id="rId4" imgW="1336040" imgH="904875" progId="MS_ClipArt_Gallery.2">
                      <p:embed/>
                      <p:pic>
                        <p:nvPicPr>
                          <p:cNvPr id="0" name="图片 18461"/>
                          <p:cNvPicPr/>
                          <p:nvPr/>
                        </p:nvPicPr>
                        <p:blipFill>
                          <a:blip r:embed="rId5"/>
                          <a:stretch>
                            <a:fillRect/>
                          </a:stretch>
                        </p:blipFill>
                        <p:spPr>
                          <a:xfrm>
                            <a:off x="2307" y="1230"/>
                            <a:ext cx="842" cy="570"/>
                          </a:xfrm>
                          <a:prstGeom prst="rect">
                            <a:avLst/>
                          </a:prstGeom>
                          <a:noFill/>
                          <a:ln w="38100">
                            <a:noFill/>
                            <a:miter/>
                          </a:ln>
                        </p:spPr>
                      </p:pic>
                    </p:oleObj>
                  </mc:Fallback>
                </mc:AlternateContent>
              </a:graphicData>
            </a:graphic>
          </p:graphicFrame>
          <p:graphicFrame>
            <p:nvGraphicFramePr>
              <p:cNvPr id="98" name="Object 5"/>
              <p:cNvGraphicFramePr/>
              <p:nvPr/>
            </p:nvGraphicFramePr>
            <p:xfrm>
              <a:off x="3216" y="1438"/>
              <a:ext cx="569" cy="335"/>
            </p:xfrm>
            <a:graphic>
              <a:graphicData uri="http://schemas.openxmlformats.org/presentationml/2006/ole">
                <mc:AlternateContent xmlns:mc="http://schemas.openxmlformats.org/markup-compatibility/2006">
                  <mc:Choice xmlns:v="urn:schemas-microsoft-com:vml" Requires="v">
                    <p:oleObj spid="_x0000_s18565" r:id="rId6" imgW="903605" imgH="532765" progId="MS_ClipArt_Gallery.2">
                      <p:embed/>
                    </p:oleObj>
                  </mc:Choice>
                  <mc:Fallback>
                    <p:oleObj r:id="rId6" imgW="903605" imgH="532765" progId="MS_ClipArt_Gallery.2">
                      <p:embed/>
                      <p:pic>
                        <p:nvPicPr>
                          <p:cNvPr id="0" name="图片 18462"/>
                          <p:cNvPicPr/>
                          <p:nvPr/>
                        </p:nvPicPr>
                        <p:blipFill>
                          <a:blip r:embed="rId7"/>
                          <a:stretch>
                            <a:fillRect/>
                          </a:stretch>
                        </p:blipFill>
                        <p:spPr>
                          <a:xfrm>
                            <a:off x="3216" y="1438"/>
                            <a:ext cx="569" cy="335"/>
                          </a:xfrm>
                          <a:prstGeom prst="rect">
                            <a:avLst/>
                          </a:prstGeom>
                          <a:noFill/>
                          <a:ln w="38100">
                            <a:noFill/>
                            <a:miter/>
                          </a:ln>
                        </p:spPr>
                      </p:pic>
                    </p:oleObj>
                  </mc:Fallback>
                </mc:AlternateContent>
              </a:graphicData>
            </a:graphic>
          </p:graphicFrame>
          <p:sp>
            <p:nvSpPr>
              <p:cNvPr id="99" name="Line 6"/>
              <p:cNvSpPr/>
              <p:nvPr/>
            </p:nvSpPr>
            <p:spPr>
              <a:xfrm flipV="1">
                <a:off x="3120" y="1655"/>
                <a:ext cx="229" cy="5"/>
              </a:xfrm>
              <a:prstGeom prst="line">
                <a:avLst/>
              </a:prstGeom>
              <a:ln w="12700" cap="flat" cmpd="sng">
                <a:solidFill>
                  <a:schemeClr val="tx1"/>
                </a:solidFill>
                <a:prstDash val="solid"/>
                <a:headEnd type="none" w="sm" len="sm"/>
                <a:tailEnd type="none" w="sm" len="sm"/>
              </a:ln>
            </p:spPr>
          </p:sp>
        </p:grpSp>
        <p:grpSp>
          <p:nvGrpSpPr>
            <p:cNvPr id="8" name="Group 11"/>
            <p:cNvGrpSpPr/>
            <p:nvPr/>
          </p:nvGrpSpPr>
          <p:grpSpPr>
            <a:xfrm>
              <a:off x="2307" y="2280"/>
              <a:ext cx="1491" cy="685"/>
              <a:chOff x="2307" y="2280"/>
              <a:chExt cx="1491" cy="685"/>
            </a:xfrm>
          </p:grpSpPr>
          <p:graphicFrame>
            <p:nvGraphicFramePr>
              <p:cNvPr id="94" name="Object 8"/>
              <p:cNvGraphicFramePr/>
              <p:nvPr/>
            </p:nvGraphicFramePr>
            <p:xfrm>
              <a:off x="2307" y="2280"/>
              <a:ext cx="842" cy="571"/>
            </p:xfrm>
            <a:graphic>
              <a:graphicData uri="http://schemas.openxmlformats.org/presentationml/2006/ole">
                <mc:AlternateContent xmlns:mc="http://schemas.openxmlformats.org/markup-compatibility/2006">
                  <mc:Choice xmlns:v="urn:schemas-microsoft-com:vml" Requires="v">
                    <p:oleObj spid="_x0000_s18566" r:id="rId8" imgW="1336040" imgH="906780" progId="MS_ClipArt_Gallery.2">
                      <p:embed/>
                    </p:oleObj>
                  </mc:Choice>
                  <mc:Fallback>
                    <p:oleObj r:id="rId8" imgW="1336040" imgH="906780" progId="MS_ClipArt_Gallery.2">
                      <p:embed/>
                      <p:pic>
                        <p:nvPicPr>
                          <p:cNvPr id="0" name="图片 18463"/>
                          <p:cNvPicPr/>
                          <p:nvPr/>
                        </p:nvPicPr>
                        <p:blipFill>
                          <a:blip r:embed="rId9"/>
                          <a:stretch>
                            <a:fillRect/>
                          </a:stretch>
                        </p:blipFill>
                        <p:spPr>
                          <a:xfrm>
                            <a:off x="2307" y="2280"/>
                            <a:ext cx="842" cy="571"/>
                          </a:xfrm>
                          <a:prstGeom prst="rect">
                            <a:avLst/>
                          </a:prstGeom>
                          <a:noFill/>
                          <a:ln w="38100">
                            <a:noFill/>
                            <a:miter/>
                          </a:ln>
                        </p:spPr>
                      </p:pic>
                    </p:oleObj>
                  </mc:Fallback>
                </mc:AlternateContent>
              </a:graphicData>
            </a:graphic>
          </p:graphicFrame>
          <p:graphicFrame>
            <p:nvGraphicFramePr>
              <p:cNvPr id="95" name="Object 9"/>
              <p:cNvGraphicFramePr/>
              <p:nvPr/>
            </p:nvGraphicFramePr>
            <p:xfrm>
              <a:off x="3229" y="2630"/>
              <a:ext cx="569" cy="335"/>
            </p:xfrm>
            <a:graphic>
              <a:graphicData uri="http://schemas.openxmlformats.org/presentationml/2006/ole">
                <mc:AlternateContent xmlns:mc="http://schemas.openxmlformats.org/markup-compatibility/2006">
                  <mc:Choice xmlns:v="urn:schemas-microsoft-com:vml" Requires="v">
                    <p:oleObj spid="_x0000_s18567" r:id="rId10" imgW="903605" imgH="532765" progId="MS_ClipArt_Gallery.2">
                      <p:embed/>
                    </p:oleObj>
                  </mc:Choice>
                  <mc:Fallback>
                    <p:oleObj r:id="rId10" imgW="903605" imgH="532765" progId="MS_ClipArt_Gallery.2">
                      <p:embed/>
                      <p:pic>
                        <p:nvPicPr>
                          <p:cNvPr id="0" name="图片 18464"/>
                          <p:cNvPicPr/>
                          <p:nvPr/>
                        </p:nvPicPr>
                        <p:blipFill>
                          <a:blip r:embed="rId11"/>
                          <a:stretch>
                            <a:fillRect/>
                          </a:stretch>
                        </p:blipFill>
                        <p:spPr>
                          <a:xfrm>
                            <a:off x="3229" y="2630"/>
                            <a:ext cx="569" cy="335"/>
                          </a:xfrm>
                          <a:prstGeom prst="rect">
                            <a:avLst/>
                          </a:prstGeom>
                          <a:noFill/>
                          <a:ln w="38100">
                            <a:noFill/>
                            <a:miter/>
                          </a:ln>
                        </p:spPr>
                      </p:pic>
                    </p:oleObj>
                  </mc:Fallback>
                </mc:AlternateContent>
              </a:graphicData>
            </a:graphic>
          </p:graphicFrame>
          <p:sp>
            <p:nvSpPr>
              <p:cNvPr id="96" name="Line 10"/>
              <p:cNvSpPr/>
              <p:nvPr/>
            </p:nvSpPr>
            <p:spPr>
              <a:xfrm flipV="1">
                <a:off x="3120" y="2707"/>
                <a:ext cx="229" cy="4"/>
              </a:xfrm>
              <a:prstGeom prst="line">
                <a:avLst/>
              </a:prstGeom>
              <a:ln w="12700" cap="flat" cmpd="sng">
                <a:solidFill>
                  <a:schemeClr val="tx1"/>
                </a:solidFill>
                <a:prstDash val="solid"/>
                <a:headEnd type="none" w="sm" len="sm"/>
                <a:tailEnd type="none" w="sm" len="sm"/>
              </a:ln>
            </p:spPr>
          </p:sp>
        </p:grpSp>
        <p:grpSp>
          <p:nvGrpSpPr>
            <p:cNvPr id="9" name="Group 15"/>
            <p:cNvGrpSpPr/>
            <p:nvPr/>
          </p:nvGrpSpPr>
          <p:grpSpPr>
            <a:xfrm>
              <a:off x="3378" y="1887"/>
              <a:ext cx="104" cy="378"/>
              <a:chOff x="3378" y="1887"/>
              <a:chExt cx="104" cy="378"/>
            </a:xfrm>
          </p:grpSpPr>
          <p:sp>
            <p:nvSpPr>
              <p:cNvPr id="91" name="Oval 12"/>
              <p:cNvSpPr/>
              <p:nvPr/>
            </p:nvSpPr>
            <p:spPr>
              <a:xfrm>
                <a:off x="3378"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13"/>
              <p:cNvSpPr/>
              <p:nvPr/>
            </p:nvSpPr>
            <p:spPr>
              <a:xfrm>
                <a:off x="3382"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14"/>
              <p:cNvSpPr/>
              <p:nvPr/>
            </p:nvSpPr>
            <p:spPr>
              <a:xfrm>
                <a:off x="3386"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p:cNvGrpSpPr/>
            <p:nvPr/>
          </p:nvGrpSpPr>
          <p:grpSpPr>
            <a:xfrm>
              <a:off x="4004" y="2794"/>
              <a:ext cx="420" cy="696"/>
              <a:chOff x="4004" y="2794"/>
              <a:chExt cx="420" cy="696"/>
            </a:xfrm>
          </p:grpSpPr>
          <p:sp>
            <p:nvSpPr>
              <p:cNvPr id="83" name="AutoShape 16"/>
              <p:cNvSpPr/>
              <p:nvPr/>
            </p:nvSpPr>
            <p:spPr>
              <a:xfrm>
                <a:off x="4004"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17"/>
              <p:cNvSpPr/>
              <p:nvPr/>
            </p:nvSpPr>
            <p:spPr>
              <a:xfrm>
                <a:off x="4217"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5" name="Rectangle 18"/>
              <p:cNvSpPr/>
              <p:nvPr/>
            </p:nvSpPr>
            <p:spPr>
              <a:xfrm>
                <a:off x="4008"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6" name="AutoShape 19"/>
              <p:cNvSpPr/>
              <p:nvPr/>
            </p:nvSpPr>
            <p:spPr>
              <a:xfrm>
                <a:off x="4005"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Line 20"/>
              <p:cNvSpPr/>
              <p:nvPr/>
            </p:nvSpPr>
            <p:spPr>
              <a:xfrm>
                <a:off x="4424" y="2804"/>
                <a:ext cx="0" cy="525"/>
              </a:xfrm>
              <a:prstGeom prst="line">
                <a:avLst/>
              </a:prstGeom>
              <a:ln w="12700" cap="flat" cmpd="sng">
                <a:solidFill>
                  <a:schemeClr val="tx1"/>
                </a:solidFill>
                <a:prstDash val="solid"/>
                <a:headEnd type="none" w="sm" len="sm"/>
                <a:tailEnd type="none" w="sm" len="sm"/>
              </a:ln>
            </p:spPr>
          </p:sp>
          <p:sp>
            <p:nvSpPr>
              <p:cNvPr id="88" name="Line 21"/>
              <p:cNvSpPr/>
              <p:nvPr/>
            </p:nvSpPr>
            <p:spPr>
              <a:xfrm flipH="1">
                <a:off x="4273" y="3329"/>
                <a:ext cx="151" cy="156"/>
              </a:xfrm>
              <a:prstGeom prst="line">
                <a:avLst/>
              </a:prstGeom>
              <a:ln w="12700" cap="flat" cmpd="sng">
                <a:solidFill>
                  <a:schemeClr val="tx1"/>
                </a:solidFill>
                <a:prstDash val="solid"/>
                <a:headEnd type="none" w="sm" len="sm"/>
                <a:tailEnd type="none" w="sm" len="sm"/>
              </a:ln>
            </p:spPr>
          </p:sp>
          <p:sp>
            <p:nvSpPr>
              <p:cNvPr id="89" name="Rectangle 22"/>
              <p:cNvSpPr/>
              <p:nvPr/>
            </p:nvSpPr>
            <p:spPr>
              <a:xfrm>
                <a:off x="4041"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23"/>
              <p:cNvSpPr/>
              <p:nvPr/>
            </p:nvSpPr>
            <p:spPr>
              <a:xfrm>
                <a:off x="4066"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p:cNvGrpSpPr/>
            <p:nvPr/>
          </p:nvGrpSpPr>
          <p:grpSpPr>
            <a:xfrm>
              <a:off x="4478" y="3065"/>
              <a:ext cx="468" cy="143"/>
              <a:chOff x="4478" y="3065"/>
              <a:chExt cx="468" cy="143"/>
            </a:xfrm>
          </p:grpSpPr>
          <p:sp>
            <p:nvSpPr>
              <p:cNvPr id="80" name="Oval 25"/>
              <p:cNvSpPr/>
              <p:nvPr/>
            </p:nvSpPr>
            <p:spPr>
              <a:xfrm>
                <a:off x="4478"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Oval 26"/>
              <p:cNvSpPr/>
              <p:nvPr/>
            </p:nvSpPr>
            <p:spPr>
              <a:xfrm>
                <a:off x="4645"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Oval 27"/>
              <p:cNvSpPr/>
              <p:nvPr/>
            </p:nvSpPr>
            <p:spPr>
              <a:xfrm>
                <a:off x="4814"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p:cNvSpPr/>
            <p:nvPr/>
          </p:nvSpPr>
          <p:spPr>
            <a:xfrm>
              <a:off x="4277" y="2630"/>
              <a:ext cx="994" cy="2"/>
            </a:xfrm>
            <a:prstGeom prst="line">
              <a:avLst/>
            </a:prstGeom>
            <a:ln w="12700" cap="flat" cmpd="sng">
              <a:solidFill>
                <a:schemeClr val="tx1"/>
              </a:solidFill>
              <a:prstDash val="solid"/>
              <a:headEnd type="none" w="sm" len="sm"/>
              <a:tailEnd type="none" w="sm" len="sm"/>
            </a:ln>
          </p:spPr>
        </p:sp>
        <p:sp>
          <p:nvSpPr>
            <p:cNvPr id="13" name="Line 30"/>
            <p:cNvSpPr/>
            <p:nvPr/>
          </p:nvSpPr>
          <p:spPr>
            <a:xfrm>
              <a:off x="4284" y="2624"/>
              <a:ext cx="3" cy="169"/>
            </a:xfrm>
            <a:prstGeom prst="line">
              <a:avLst/>
            </a:prstGeom>
            <a:ln w="12700" cap="flat" cmpd="sng">
              <a:solidFill>
                <a:schemeClr val="tx1"/>
              </a:solidFill>
              <a:prstDash val="solid"/>
              <a:headEnd type="none" w="sm" len="sm"/>
              <a:tailEnd type="none" w="sm" len="sm"/>
            </a:ln>
          </p:spPr>
        </p:sp>
        <p:sp>
          <p:nvSpPr>
            <p:cNvPr id="14" name="Line 31"/>
            <p:cNvSpPr/>
            <p:nvPr/>
          </p:nvSpPr>
          <p:spPr>
            <a:xfrm>
              <a:off x="5278" y="2621"/>
              <a:ext cx="2" cy="146"/>
            </a:xfrm>
            <a:prstGeom prst="line">
              <a:avLst/>
            </a:prstGeom>
            <a:ln w="12700" cap="flat" cmpd="sng">
              <a:solidFill>
                <a:schemeClr val="tx1"/>
              </a:solidFill>
              <a:prstDash val="solid"/>
              <a:headEnd type="none" w="sm" len="sm"/>
              <a:tailEnd type="none" w="sm" len="sm"/>
            </a:ln>
          </p:spPr>
        </p:sp>
        <p:sp>
          <p:nvSpPr>
            <p:cNvPr id="15" name="Line 32"/>
            <p:cNvSpPr/>
            <p:nvPr/>
          </p:nvSpPr>
          <p:spPr>
            <a:xfrm>
              <a:off x="3676" y="1677"/>
              <a:ext cx="579" cy="468"/>
            </a:xfrm>
            <a:prstGeom prst="line">
              <a:avLst/>
            </a:prstGeom>
            <a:ln w="12700" cap="flat" cmpd="sng">
              <a:solidFill>
                <a:schemeClr val="tx1"/>
              </a:solidFill>
              <a:prstDash val="solid"/>
              <a:headEnd type="none" w="sm" len="sm"/>
              <a:tailEnd type="none" w="sm" len="sm"/>
            </a:ln>
          </p:spPr>
        </p:sp>
        <p:sp>
          <p:nvSpPr>
            <p:cNvPr id="16" name="Line 33"/>
            <p:cNvSpPr/>
            <p:nvPr/>
          </p:nvSpPr>
          <p:spPr>
            <a:xfrm flipV="1">
              <a:off x="3701" y="2182"/>
              <a:ext cx="554" cy="582"/>
            </a:xfrm>
            <a:prstGeom prst="line">
              <a:avLst/>
            </a:prstGeom>
            <a:ln w="12700" cap="flat" cmpd="sng">
              <a:solidFill>
                <a:schemeClr val="tx1"/>
              </a:solidFill>
              <a:prstDash val="solid"/>
              <a:headEnd type="none" w="sm" len="sm"/>
              <a:tailEnd type="none" w="sm" len="sm"/>
            </a:ln>
          </p:spPr>
        </p:sp>
        <p:sp>
          <p:nvSpPr>
            <p:cNvPr id="17" name="Line 34"/>
            <p:cNvSpPr/>
            <p:nvPr/>
          </p:nvSpPr>
          <p:spPr>
            <a:xfrm flipV="1">
              <a:off x="4757" y="2333"/>
              <a:ext cx="3" cy="288"/>
            </a:xfrm>
            <a:prstGeom prst="line">
              <a:avLst/>
            </a:prstGeom>
            <a:ln w="12700" cap="flat" cmpd="sng">
              <a:solidFill>
                <a:schemeClr val="tx1"/>
              </a:solidFill>
              <a:prstDash val="solid"/>
              <a:headEnd type="none" w="sm" len="sm"/>
              <a:tailEnd type="none" w="sm" len="sm"/>
            </a:ln>
          </p:spPr>
        </p:sp>
        <p:grpSp>
          <p:nvGrpSpPr>
            <p:cNvPr id="18" name="Group 43"/>
            <p:cNvGrpSpPr/>
            <p:nvPr/>
          </p:nvGrpSpPr>
          <p:grpSpPr>
            <a:xfrm>
              <a:off x="5016" y="2771"/>
              <a:ext cx="420" cy="697"/>
              <a:chOff x="5016" y="2771"/>
              <a:chExt cx="420" cy="697"/>
            </a:xfrm>
          </p:grpSpPr>
          <p:sp>
            <p:nvSpPr>
              <p:cNvPr id="72" name="AutoShape 35"/>
              <p:cNvSpPr/>
              <p:nvPr/>
            </p:nvSpPr>
            <p:spPr>
              <a:xfrm>
                <a:off x="5016"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36"/>
              <p:cNvSpPr/>
              <p:nvPr/>
            </p:nvSpPr>
            <p:spPr>
              <a:xfrm>
                <a:off x="5229"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37"/>
              <p:cNvSpPr/>
              <p:nvPr/>
            </p:nvSpPr>
            <p:spPr>
              <a:xfrm>
                <a:off x="5020"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AutoShape 38"/>
              <p:cNvSpPr/>
              <p:nvPr/>
            </p:nvSpPr>
            <p:spPr>
              <a:xfrm>
                <a:off x="5017"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Line 39"/>
              <p:cNvSpPr/>
              <p:nvPr/>
            </p:nvSpPr>
            <p:spPr>
              <a:xfrm>
                <a:off x="5436" y="2781"/>
                <a:ext cx="0" cy="526"/>
              </a:xfrm>
              <a:prstGeom prst="line">
                <a:avLst/>
              </a:prstGeom>
              <a:ln w="12700" cap="flat" cmpd="sng">
                <a:solidFill>
                  <a:schemeClr val="tx1"/>
                </a:solidFill>
                <a:prstDash val="solid"/>
                <a:headEnd type="none" w="sm" len="sm"/>
                <a:tailEnd type="none" w="sm" len="sm"/>
              </a:ln>
            </p:spPr>
          </p:sp>
          <p:sp>
            <p:nvSpPr>
              <p:cNvPr id="77" name="Line 40"/>
              <p:cNvSpPr/>
              <p:nvPr/>
            </p:nvSpPr>
            <p:spPr>
              <a:xfrm flipH="1">
                <a:off x="5285" y="3307"/>
                <a:ext cx="151" cy="156"/>
              </a:xfrm>
              <a:prstGeom prst="line">
                <a:avLst/>
              </a:prstGeom>
              <a:ln w="12700" cap="flat" cmpd="sng">
                <a:solidFill>
                  <a:schemeClr val="tx1"/>
                </a:solidFill>
                <a:prstDash val="solid"/>
                <a:headEnd type="none" w="sm" len="sm"/>
                <a:tailEnd type="none" w="sm" len="sm"/>
              </a:ln>
            </p:spPr>
          </p:sp>
          <p:sp>
            <p:nvSpPr>
              <p:cNvPr id="78" name="Rectangle 41"/>
              <p:cNvSpPr/>
              <p:nvPr/>
            </p:nvSpPr>
            <p:spPr>
              <a:xfrm>
                <a:off x="5053"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42"/>
              <p:cNvSpPr/>
              <p:nvPr/>
            </p:nvSpPr>
            <p:spPr>
              <a:xfrm>
                <a:off x="5078"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p:cNvGrpSpPr/>
            <p:nvPr/>
          </p:nvGrpSpPr>
          <p:grpSpPr>
            <a:xfrm>
              <a:off x="4226" y="1938"/>
              <a:ext cx="1007" cy="412"/>
              <a:chOff x="4226" y="1938"/>
              <a:chExt cx="1007" cy="412"/>
            </a:xfrm>
          </p:grpSpPr>
          <p:sp>
            <p:nvSpPr>
              <p:cNvPr id="59" name="Oval 44"/>
              <p:cNvSpPr/>
              <p:nvPr/>
            </p:nvSpPr>
            <p:spPr>
              <a:xfrm>
                <a:off x="4234"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Line 45"/>
              <p:cNvSpPr/>
              <p:nvPr/>
            </p:nvSpPr>
            <p:spPr>
              <a:xfrm>
                <a:off x="4234" y="2103"/>
                <a:ext cx="0" cy="141"/>
              </a:xfrm>
              <a:prstGeom prst="line">
                <a:avLst/>
              </a:prstGeom>
              <a:ln w="12700" cap="flat" cmpd="sng">
                <a:solidFill>
                  <a:schemeClr val="tx1"/>
                </a:solidFill>
                <a:prstDash val="solid"/>
                <a:headEnd type="none" w="sm" len="sm"/>
                <a:tailEnd type="none" w="sm" len="sm"/>
              </a:ln>
            </p:spPr>
          </p:sp>
          <p:sp>
            <p:nvSpPr>
              <p:cNvPr id="61" name="Line 46"/>
              <p:cNvSpPr/>
              <p:nvPr/>
            </p:nvSpPr>
            <p:spPr>
              <a:xfrm>
                <a:off x="5233" y="2103"/>
                <a:ext cx="0" cy="141"/>
              </a:xfrm>
              <a:prstGeom prst="line">
                <a:avLst/>
              </a:prstGeom>
              <a:ln w="12700" cap="flat" cmpd="sng">
                <a:solidFill>
                  <a:schemeClr val="tx1"/>
                </a:solidFill>
                <a:prstDash val="solid"/>
                <a:headEnd type="none" w="sm" len="sm"/>
                <a:tailEnd type="none" w="sm" len="sm"/>
              </a:ln>
            </p:spPr>
          </p:sp>
          <p:sp>
            <p:nvSpPr>
              <p:cNvPr id="62" name="Rectangle 47"/>
              <p:cNvSpPr/>
              <p:nvPr/>
            </p:nvSpPr>
            <p:spPr>
              <a:xfrm>
                <a:off x="4234"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63" name="Oval 48"/>
              <p:cNvSpPr/>
              <p:nvPr/>
            </p:nvSpPr>
            <p:spPr>
              <a:xfrm>
                <a:off x="4226"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64" name="Group 52"/>
              <p:cNvGrpSpPr/>
              <p:nvPr/>
            </p:nvGrpSpPr>
            <p:grpSpPr>
              <a:xfrm>
                <a:off x="4466" y="1996"/>
                <a:ext cx="496" cy="156"/>
                <a:chOff x="4466" y="1996"/>
                <a:chExt cx="496" cy="156"/>
              </a:xfrm>
            </p:grpSpPr>
            <p:sp>
              <p:nvSpPr>
                <p:cNvPr id="69" name="Line 49"/>
                <p:cNvSpPr/>
                <p:nvPr/>
              </p:nvSpPr>
              <p:spPr>
                <a:xfrm flipV="1">
                  <a:off x="4466" y="1996"/>
                  <a:ext cx="177" cy="3"/>
                </a:xfrm>
                <a:prstGeom prst="line">
                  <a:avLst/>
                </a:prstGeom>
                <a:ln w="25400" cap="flat" cmpd="sng">
                  <a:solidFill>
                    <a:schemeClr val="tx1"/>
                  </a:solidFill>
                  <a:prstDash val="solid"/>
                  <a:headEnd type="none" w="sm" len="sm"/>
                  <a:tailEnd type="none" w="sm" len="sm"/>
                </a:ln>
              </p:spPr>
            </p:sp>
            <p:sp>
              <p:nvSpPr>
                <p:cNvPr id="70" name="Line 50"/>
                <p:cNvSpPr/>
                <p:nvPr/>
              </p:nvSpPr>
              <p:spPr>
                <a:xfrm>
                  <a:off x="4806" y="2152"/>
                  <a:ext cx="156" cy="0"/>
                </a:xfrm>
                <a:prstGeom prst="line">
                  <a:avLst/>
                </a:prstGeom>
                <a:ln w="25400" cap="flat" cmpd="sng">
                  <a:solidFill>
                    <a:schemeClr val="tx1"/>
                  </a:solidFill>
                  <a:prstDash val="solid"/>
                  <a:headEnd type="none" w="sm" len="sm"/>
                  <a:tailEnd type="none" w="sm" len="sm"/>
                </a:ln>
              </p:spPr>
            </p:sp>
            <p:sp>
              <p:nvSpPr>
                <p:cNvPr id="71" name="Line 51"/>
                <p:cNvSpPr/>
                <p:nvPr/>
              </p:nvSpPr>
              <p:spPr>
                <a:xfrm>
                  <a:off x="4630" y="2000"/>
                  <a:ext cx="184" cy="152"/>
                </a:xfrm>
                <a:prstGeom prst="line">
                  <a:avLst/>
                </a:prstGeom>
                <a:ln w="25400" cap="flat" cmpd="sng">
                  <a:solidFill>
                    <a:schemeClr val="tx1"/>
                  </a:solidFill>
                  <a:prstDash val="solid"/>
                  <a:headEnd type="none" w="sm" len="sm"/>
                  <a:tailEnd type="none" w="sm" len="sm"/>
                </a:ln>
              </p:spPr>
            </p:sp>
          </p:grpSp>
          <p:grpSp>
            <p:nvGrpSpPr>
              <p:cNvPr id="65" name="Group 56"/>
              <p:cNvGrpSpPr/>
              <p:nvPr/>
            </p:nvGrpSpPr>
            <p:grpSpPr>
              <a:xfrm>
                <a:off x="4467" y="1995"/>
                <a:ext cx="495" cy="155"/>
                <a:chOff x="4467" y="1995"/>
                <a:chExt cx="495" cy="155"/>
              </a:xfrm>
            </p:grpSpPr>
            <p:sp>
              <p:nvSpPr>
                <p:cNvPr id="66" name="Line 53"/>
                <p:cNvSpPr/>
                <p:nvPr/>
              </p:nvSpPr>
              <p:spPr>
                <a:xfrm>
                  <a:off x="4467" y="2147"/>
                  <a:ext cx="177" cy="3"/>
                </a:xfrm>
                <a:prstGeom prst="line">
                  <a:avLst/>
                </a:prstGeom>
                <a:ln w="25400" cap="flat" cmpd="sng">
                  <a:solidFill>
                    <a:schemeClr val="tx1"/>
                  </a:solidFill>
                  <a:prstDash val="solid"/>
                  <a:headEnd type="none" w="sm" len="sm"/>
                  <a:tailEnd type="none" w="sm" len="sm"/>
                </a:ln>
              </p:spPr>
            </p:sp>
            <p:sp>
              <p:nvSpPr>
                <p:cNvPr id="67" name="Line 54"/>
                <p:cNvSpPr/>
                <p:nvPr/>
              </p:nvSpPr>
              <p:spPr>
                <a:xfrm>
                  <a:off x="4806" y="1995"/>
                  <a:ext cx="156" cy="0"/>
                </a:xfrm>
                <a:prstGeom prst="line">
                  <a:avLst/>
                </a:prstGeom>
                <a:ln w="25400" cap="flat" cmpd="sng">
                  <a:solidFill>
                    <a:schemeClr val="tx1"/>
                  </a:solidFill>
                  <a:prstDash val="solid"/>
                  <a:headEnd type="none" w="sm" len="sm"/>
                  <a:tailEnd type="none" w="sm" len="sm"/>
                </a:ln>
              </p:spPr>
            </p:sp>
            <p:sp>
              <p:nvSpPr>
                <p:cNvPr id="68" name="Line 55"/>
                <p:cNvSpPr/>
                <p:nvPr/>
              </p:nvSpPr>
              <p:spPr>
                <a:xfrm flipV="1">
                  <a:off x="4630" y="1995"/>
                  <a:ext cx="184" cy="152"/>
                </a:xfrm>
                <a:prstGeom prst="line">
                  <a:avLst/>
                </a:prstGeom>
                <a:ln w="25400" cap="flat" cmpd="sng">
                  <a:solidFill>
                    <a:schemeClr val="tx1"/>
                  </a:solidFill>
                  <a:prstDash val="solid"/>
                  <a:headEnd type="none" w="sm" len="sm"/>
                  <a:tailEnd type="none" w="sm" len="sm"/>
                </a:ln>
              </p:spPr>
            </p:sp>
          </p:grpSp>
        </p:grpSp>
        <p:grpSp>
          <p:nvGrpSpPr>
            <p:cNvPr id="20" name="Group 96"/>
            <p:cNvGrpSpPr/>
            <p:nvPr/>
          </p:nvGrpSpPr>
          <p:grpSpPr>
            <a:xfrm>
              <a:off x="2263" y="858"/>
              <a:ext cx="3480" cy="3044"/>
              <a:chOff x="2263" y="858"/>
              <a:chExt cx="3480" cy="3044"/>
            </a:xfrm>
          </p:grpSpPr>
          <p:grpSp>
            <p:nvGrpSpPr>
              <p:cNvPr id="21" name="Group 65"/>
              <p:cNvGrpSpPr/>
              <p:nvPr/>
            </p:nvGrpSpPr>
            <p:grpSpPr>
              <a:xfrm>
                <a:off x="2313" y="858"/>
                <a:ext cx="849" cy="1182"/>
                <a:chOff x="2313" y="858"/>
                <a:chExt cx="849" cy="1182"/>
              </a:xfrm>
            </p:grpSpPr>
            <p:sp>
              <p:nvSpPr>
                <p:cNvPr id="52" name="Rectangle 58"/>
                <p:cNvSpPr/>
                <p:nvPr/>
              </p:nvSpPr>
              <p:spPr>
                <a:xfrm>
                  <a:off x="2370"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Rectangle 59"/>
                <p:cNvSpPr/>
                <p:nvPr/>
              </p:nvSpPr>
              <p:spPr>
                <a:xfrm>
                  <a:off x="2339"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60"/>
                <p:cNvSpPr/>
                <p:nvPr/>
              </p:nvSpPr>
              <p:spPr>
                <a:xfrm>
                  <a:off x="2313" y="89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55" name="Line 61"/>
                <p:cNvSpPr/>
                <p:nvPr/>
              </p:nvSpPr>
              <p:spPr>
                <a:xfrm flipV="1">
                  <a:off x="2336" y="1096"/>
                  <a:ext cx="783" cy="2"/>
                </a:xfrm>
                <a:prstGeom prst="line">
                  <a:avLst/>
                </a:prstGeom>
                <a:ln w="25400" cap="flat" cmpd="sng">
                  <a:solidFill>
                    <a:schemeClr val="tx1"/>
                  </a:solidFill>
                  <a:prstDash val="solid"/>
                  <a:headEnd type="none" w="sm" len="sm"/>
                  <a:tailEnd type="none" w="sm" len="sm"/>
                </a:ln>
              </p:spPr>
            </p:sp>
            <p:sp>
              <p:nvSpPr>
                <p:cNvPr id="56" name="Line 62"/>
                <p:cNvSpPr/>
                <p:nvPr/>
              </p:nvSpPr>
              <p:spPr>
                <a:xfrm flipV="1">
                  <a:off x="2348" y="1273"/>
                  <a:ext cx="783" cy="3"/>
                </a:xfrm>
                <a:prstGeom prst="line">
                  <a:avLst/>
                </a:prstGeom>
                <a:ln w="25400" cap="flat" cmpd="sng">
                  <a:solidFill>
                    <a:schemeClr val="tx1"/>
                  </a:solidFill>
                  <a:prstDash val="solid"/>
                  <a:headEnd type="none" w="sm" len="sm"/>
                  <a:tailEnd type="none" w="sm" len="sm"/>
                </a:ln>
              </p:spPr>
            </p:sp>
            <p:sp>
              <p:nvSpPr>
                <p:cNvPr id="57" name="Line 63"/>
                <p:cNvSpPr/>
                <p:nvPr/>
              </p:nvSpPr>
              <p:spPr>
                <a:xfrm flipV="1">
                  <a:off x="2348" y="1433"/>
                  <a:ext cx="783" cy="3"/>
                </a:xfrm>
                <a:prstGeom prst="line">
                  <a:avLst/>
                </a:prstGeom>
                <a:ln w="25400" cap="flat" cmpd="sng">
                  <a:solidFill>
                    <a:schemeClr val="tx1"/>
                  </a:solidFill>
                  <a:prstDash val="solid"/>
                  <a:headEnd type="none" w="sm" len="sm"/>
                  <a:tailEnd type="none" w="sm" len="sm"/>
                </a:ln>
              </p:spPr>
            </p:sp>
            <p:sp>
              <p:nvSpPr>
                <p:cNvPr id="58" name="Line 64"/>
                <p:cNvSpPr/>
                <p:nvPr/>
              </p:nvSpPr>
              <p:spPr>
                <a:xfrm flipV="1">
                  <a:off x="2333" y="1608"/>
                  <a:ext cx="783" cy="3"/>
                </a:xfrm>
                <a:prstGeom prst="line">
                  <a:avLst/>
                </a:prstGeom>
                <a:ln w="25400" cap="flat" cmpd="sng">
                  <a:solidFill>
                    <a:schemeClr val="tx1"/>
                  </a:solidFill>
                  <a:prstDash val="solid"/>
                  <a:headEnd type="none" w="sm" len="sm"/>
                  <a:tailEnd type="none" w="sm" len="sm"/>
                </a:ln>
              </p:spPr>
            </p:sp>
          </p:grpSp>
          <p:grpSp>
            <p:nvGrpSpPr>
              <p:cNvPr id="22" name="Group 73"/>
              <p:cNvGrpSpPr/>
              <p:nvPr/>
            </p:nvGrpSpPr>
            <p:grpSpPr>
              <a:xfrm>
                <a:off x="2263" y="1935"/>
                <a:ext cx="851" cy="1185"/>
                <a:chOff x="2263" y="1935"/>
                <a:chExt cx="851" cy="1185"/>
              </a:xfrm>
            </p:grpSpPr>
            <p:sp>
              <p:nvSpPr>
                <p:cNvPr id="45" name="Rectangle 66"/>
                <p:cNvSpPr/>
                <p:nvPr/>
              </p:nvSpPr>
              <p:spPr>
                <a:xfrm>
                  <a:off x="2321"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67"/>
                <p:cNvSpPr/>
                <p:nvPr/>
              </p:nvSpPr>
              <p:spPr>
                <a:xfrm>
                  <a:off x="2290"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Rectangle 68"/>
                <p:cNvSpPr/>
                <p:nvPr/>
              </p:nvSpPr>
              <p:spPr>
                <a:xfrm>
                  <a:off x="2263" y="197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8" name="Line 69"/>
                <p:cNvSpPr/>
                <p:nvPr/>
              </p:nvSpPr>
              <p:spPr>
                <a:xfrm flipV="1">
                  <a:off x="2288" y="2171"/>
                  <a:ext cx="784" cy="3"/>
                </a:xfrm>
                <a:prstGeom prst="line">
                  <a:avLst/>
                </a:prstGeom>
                <a:ln w="25400" cap="flat" cmpd="sng">
                  <a:solidFill>
                    <a:schemeClr val="tx1"/>
                  </a:solidFill>
                  <a:prstDash val="solid"/>
                  <a:headEnd type="none" w="sm" len="sm"/>
                  <a:tailEnd type="none" w="sm" len="sm"/>
                </a:ln>
              </p:spPr>
            </p:sp>
            <p:sp>
              <p:nvSpPr>
                <p:cNvPr id="49" name="Line 70"/>
                <p:cNvSpPr/>
                <p:nvPr/>
              </p:nvSpPr>
              <p:spPr>
                <a:xfrm flipV="1">
                  <a:off x="2300" y="2349"/>
                  <a:ext cx="784" cy="3"/>
                </a:xfrm>
                <a:prstGeom prst="line">
                  <a:avLst/>
                </a:prstGeom>
                <a:ln w="25400" cap="flat" cmpd="sng">
                  <a:solidFill>
                    <a:schemeClr val="tx1"/>
                  </a:solidFill>
                  <a:prstDash val="solid"/>
                  <a:headEnd type="none" w="sm" len="sm"/>
                  <a:tailEnd type="none" w="sm" len="sm"/>
                </a:ln>
              </p:spPr>
            </p:sp>
            <p:sp>
              <p:nvSpPr>
                <p:cNvPr id="50" name="Line 71"/>
                <p:cNvSpPr/>
                <p:nvPr/>
              </p:nvSpPr>
              <p:spPr>
                <a:xfrm flipV="1">
                  <a:off x="2300" y="2509"/>
                  <a:ext cx="784" cy="3"/>
                </a:xfrm>
                <a:prstGeom prst="line">
                  <a:avLst/>
                </a:prstGeom>
                <a:ln w="25400" cap="flat" cmpd="sng">
                  <a:solidFill>
                    <a:schemeClr val="tx1"/>
                  </a:solidFill>
                  <a:prstDash val="solid"/>
                  <a:headEnd type="none" w="sm" len="sm"/>
                  <a:tailEnd type="none" w="sm" len="sm"/>
                </a:ln>
              </p:spPr>
            </p:sp>
            <p:sp>
              <p:nvSpPr>
                <p:cNvPr id="51" name="Line 72"/>
                <p:cNvSpPr/>
                <p:nvPr/>
              </p:nvSpPr>
              <p:spPr>
                <a:xfrm flipV="1">
                  <a:off x="2285" y="2684"/>
                  <a:ext cx="784" cy="3"/>
                </a:xfrm>
                <a:prstGeom prst="line">
                  <a:avLst/>
                </a:prstGeom>
                <a:ln w="25400" cap="flat" cmpd="sng">
                  <a:solidFill>
                    <a:schemeClr val="tx1"/>
                  </a:solidFill>
                  <a:prstDash val="solid"/>
                  <a:headEnd type="none" w="sm" len="sm"/>
                  <a:tailEnd type="none" w="sm" len="sm"/>
                </a:ln>
              </p:spPr>
            </p:sp>
          </p:grpSp>
          <p:grpSp>
            <p:nvGrpSpPr>
              <p:cNvPr id="23" name="Group 81"/>
              <p:cNvGrpSpPr/>
              <p:nvPr/>
            </p:nvGrpSpPr>
            <p:grpSpPr>
              <a:xfrm>
                <a:off x="3776" y="2722"/>
                <a:ext cx="851" cy="1180"/>
                <a:chOff x="3776" y="2722"/>
                <a:chExt cx="851" cy="1180"/>
              </a:xfrm>
            </p:grpSpPr>
            <p:sp>
              <p:nvSpPr>
                <p:cNvPr id="38" name="Rectangle 74"/>
                <p:cNvSpPr/>
                <p:nvPr/>
              </p:nvSpPr>
              <p:spPr>
                <a:xfrm>
                  <a:off x="3834"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75"/>
                <p:cNvSpPr/>
                <p:nvPr/>
              </p:nvSpPr>
              <p:spPr>
                <a:xfrm>
                  <a:off x="3803"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76"/>
                <p:cNvSpPr/>
                <p:nvPr/>
              </p:nvSpPr>
              <p:spPr>
                <a:xfrm>
                  <a:off x="3776" y="2752"/>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1" name="Line 77"/>
                <p:cNvSpPr/>
                <p:nvPr/>
              </p:nvSpPr>
              <p:spPr>
                <a:xfrm flipV="1">
                  <a:off x="3801" y="2960"/>
                  <a:ext cx="784" cy="2"/>
                </a:xfrm>
                <a:prstGeom prst="line">
                  <a:avLst/>
                </a:prstGeom>
                <a:ln w="25400" cap="flat" cmpd="sng">
                  <a:solidFill>
                    <a:schemeClr val="tx1"/>
                  </a:solidFill>
                  <a:prstDash val="solid"/>
                  <a:headEnd type="none" w="sm" len="sm"/>
                  <a:tailEnd type="none" w="sm" len="sm"/>
                </a:ln>
              </p:spPr>
            </p:sp>
            <p:sp>
              <p:nvSpPr>
                <p:cNvPr id="42" name="Line 78"/>
                <p:cNvSpPr/>
                <p:nvPr/>
              </p:nvSpPr>
              <p:spPr>
                <a:xfrm flipV="1">
                  <a:off x="3813" y="3137"/>
                  <a:ext cx="784" cy="3"/>
                </a:xfrm>
                <a:prstGeom prst="line">
                  <a:avLst/>
                </a:prstGeom>
                <a:ln w="25400" cap="flat" cmpd="sng">
                  <a:solidFill>
                    <a:schemeClr val="tx1"/>
                  </a:solidFill>
                  <a:prstDash val="solid"/>
                  <a:headEnd type="none" w="sm" len="sm"/>
                  <a:tailEnd type="none" w="sm" len="sm"/>
                </a:ln>
              </p:spPr>
            </p:sp>
            <p:sp>
              <p:nvSpPr>
                <p:cNvPr id="43" name="Line 79"/>
                <p:cNvSpPr/>
                <p:nvPr/>
              </p:nvSpPr>
              <p:spPr>
                <a:xfrm flipV="1">
                  <a:off x="3813" y="3297"/>
                  <a:ext cx="784" cy="3"/>
                </a:xfrm>
                <a:prstGeom prst="line">
                  <a:avLst/>
                </a:prstGeom>
                <a:ln w="25400" cap="flat" cmpd="sng">
                  <a:solidFill>
                    <a:schemeClr val="tx1"/>
                  </a:solidFill>
                  <a:prstDash val="solid"/>
                  <a:headEnd type="none" w="sm" len="sm"/>
                  <a:tailEnd type="none" w="sm" len="sm"/>
                </a:ln>
              </p:spPr>
            </p:sp>
            <p:sp>
              <p:nvSpPr>
                <p:cNvPr id="44" name="Line 80"/>
                <p:cNvSpPr/>
                <p:nvPr/>
              </p:nvSpPr>
              <p:spPr>
                <a:xfrm flipV="1">
                  <a:off x="3798" y="3472"/>
                  <a:ext cx="784" cy="3"/>
                </a:xfrm>
                <a:prstGeom prst="line">
                  <a:avLst/>
                </a:prstGeom>
                <a:ln w="25400" cap="flat" cmpd="sng">
                  <a:solidFill>
                    <a:schemeClr val="tx1"/>
                  </a:solidFill>
                  <a:prstDash val="solid"/>
                  <a:headEnd type="none" w="sm" len="sm"/>
                  <a:tailEnd type="none" w="sm" len="sm"/>
                </a:ln>
              </p:spPr>
            </p:sp>
          </p:grpSp>
          <p:grpSp>
            <p:nvGrpSpPr>
              <p:cNvPr id="24" name="Group 89"/>
              <p:cNvGrpSpPr/>
              <p:nvPr/>
            </p:nvGrpSpPr>
            <p:grpSpPr>
              <a:xfrm>
                <a:off x="4892" y="2718"/>
                <a:ext cx="851" cy="1182"/>
                <a:chOff x="4892" y="2718"/>
                <a:chExt cx="851" cy="1182"/>
              </a:xfrm>
            </p:grpSpPr>
            <p:sp>
              <p:nvSpPr>
                <p:cNvPr id="31" name="Rectangle 82"/>
                <p:cNvSpPr/>
                <p:nvPr/>
              </p:nvSpPr>
              <p:spPr>
                <a:xfrm>
                  <a:off x="4950"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83"/>
                <p:cNvSpPr/>
                <p:nvPr/>
              </p:nvSpPr>
              <p:spPr>
                <a:xfrm>
                  <a:off x="4919"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84"/>
                <p:cNvSpPr/>
                <p:nvPr/>
              </p:nvSpPr>
              <p:spPr>
                <a:xfrm>
                  <a:off x="4892" y="275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34" name="Line 85"/>
                <p:cNvSpPr/>
                <p:nvPr/>
              </p:nvSpPr>
              <p:spPr>
                <a:xfrm flipV="1">
                  <a:off x="4917" y="2956"/>
                  <a:ext cx="784" cy="2"/>
                </a:xfrm>
                <a:prstGeom prst="line">
                  <a:avLst/>
                </a:prstGeom>
                <a:ln w="25400" cap="flat" cmpd="sng">
                  <a:solidFill>
                    <a:schemeClr val="tx1"/>
                  </a:solidFill>
                  <a:prstDash val="solid"/>
                  <a:headEnd type="none" w="sm" len="sm"/>
                  <a:tailEnd type="none" w="sm" len="sm"/>
                </a:ln>
              </p:spPr>
            </p:sp>
            <p:sp>
              <p:nvSpPr>
                <p:cNvPr id="35" name="Line 86"/>
                <p:cNvSpPr/>
                <p:nvPr/>
              </p:nvSpPr>
              <p:spPr>
                <a:xfrm flipV="1">
                  <a:off x="4929" y="3133"/>
                  <a:ext cx="784" cy="3"/>
                </a:xfrm>
                <a:prstGeom prst="line">
                  <a:avLst/>
                </a:prstGeom>
                <a:ln w="25400" cap="flat" cmpd="sng">
                  <a:solidFill>
                    <a:schemeClr val="tx1"/>
                  </a:solidFill>
                  <a:prstDash val="solid"/>
                  <a:headEnd type="none" w="sm" len="sm"/>
                  <a:tailEnd type="none" w="sm" len="sm"/>
                </a:ln>
              </p:spPr>
            </p:sp>
            <p:sp>
              <p:nvSpPr>
                <p:cNvPr id="36" name="Line 87"/>
                <p:cNvSpPr/>
                <p:nvPr/>
              </p:nvSpPr>
              <p:spPr>
                <a:xfrm flipV="1">
                  <a:off x="4929" y="3293"/>
                  <a:ext cx="784" cy="3"/>
                </a:xfrm>
                <a:prstGeom prst="line">
                  <a:avLst/>
                </a:prstGeom>
                <a:ln w="25400" cap="flat" cmpd="sng">
                  <a:solidFill>
                    <a:schemeClr val="tx1"/>
                  </a:solidFill>
                  <a:prstDash val="solid"/>
                  <a:headEnd type="none" w="sm" len="sm"/>
                  <a:tailEnd type="none" w="sm" len="sm"/>
                </a:ln>
              </p:spPr>
            </p:sp>
            <p:sp>
              <p:nvSpPr>
                <p:cNvPr id="37" name="Line 88"/>
                <p:cNvSpPr/>
                <p:nvPr/>
              </p:nvSpPr>
              <p:spPr>
                <a:xfrm flipV="1">
                  <a:off x="4914" y="3468"/>
                  <a:ext cx="784" cy="3"/>
                </a:xfrm>
                <a:prstGeom prst="line">
                  <a:avLst/>
                </a:prstGeom>
                <a:ln w="25400" cap="flat" cmpd="sng">
                  <a:solidFill>
                    <a:schemeClr val="tx1"/>
                  </a:solidFill>
                  <a:prstDash val="solid"/>
                  <a:headEnd type="none" w="sm" len="sm"/>
                  <a:tailEnd type="none" w="sm" len="sm"/>
                </a:ln>
              </p:spPr>
            </p:sp>
          </p:grpSp>
          <p:grpSp>
            <p:nvGrpSpPr>
              <p:cNvPr id="25" name="Group 95"/>
              <p:cNvGrpSpPr/>
              <p:nvPr/>
            </p:nvGrpSpPr>
            <p:grpSpPr>
              <a:xfrm>
                <a:off x="4305" y="1766"/>
                <a:ext cx="828" cy="606"/>
                <a:chOff x="4305" y="1766"/>
                <a:chExt cx="828" cy="606"/>
              </a:xfrm>
            </p:grpSpPr>
            <p:sp>
              <p:nvSpPr>
                <p:cNvPr id="26" name="Rectangle 90"/>
                <p:cNvSpPr/>
                <p:nvPr/>
              </p:nvSpPr>
              <p:spPr>
                <a:xfrm>
                  <a:off x="4340"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91"/>
                <p:cNvSpPr/>
                <p:nvPr/>
              </p:nvSpPr>
              <p:spPr>
                <a:xfrm>
                  <a:off x="4305"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Rectangle 92"/>
                <p:cNvSpPr/>
                <p:nvPr/>
              </p:nvSpPr>
              <p:spPr>
                <a:xfrm>
                  <a:off x="4374" y="1798"/>
                  <a:ext cx="717" cy="57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29" name="Line 93"/>
                <p:cNvSpPr/>
                <p:nvPr/>
              </p:nvSpPr>
              <p:spPr>
                <a:xfrm flipV="1">
                  <a:off x="4307" y="2003"/>
                  <a:ext cx="784" cy="3"/>
                </a:xfrm>
                <a:prstGeom prst="line">
                  <a:avLst/>
                </a:prstGeom>
                <a:ln w="25400" cap="flat" cmpd="sng">
                  <a:solidFill>
                    <a:schemeClr val="tx1"/>
                  </a:solidFill>
                  <a:prstDash val="solid"/>
                  <a:headEnd type="none" w="sm" len="sm"/>
                  <a:tailEnd type="none" w="sm" len="sm"/>
                </a:ln>
              </p:spPr>
            </p:sp>
            <p:sp>
              <p:nvSpPr>
                <p:cNvPr id="30" name="Line 94"/>
                <p:cNvSpPr/>
                <p:nvPr/>
              </p:nvSpPr>
              <p:spPr>
                <a:xfrm flipV="1">
                  <a:off x="4319" y="2181"/>
                  <a:ext cx="784" cy="3"/>
                </a:xfrm>
                <a:prstGeom prst="line">
                  <a:avLst/>
                </a:prstGeom>
                <a:ln w="25400" cap="flat" cmpd="sng">
                  <a:solidFill>
                    <a:schemeClr val="tx1"/>
                  </a:solidFill>
                  <a:prstDash val="solid"/>
                  <a:headEnd type="none" w="sm" len="sm"/>
                  <a:tailEnd type="none" w="sm" len="sm"/>
                </a:ln>
              </p:spPr>
            </p:sp>
          </p:grpSp>
        </p:grpSp>
      </p:grpSp>
      <p:sp>
        <p:nvSpPr>
          <p:cNvPr id="100" name="Rectangle 98"/>
          <p:cNvSpPr txBox="1"/>
          <p:nvPr/>
        </p:nvSpPr>
        <p:spPr>
          <a:xfrm>
            <a:off x="197151" y="1202560"/>
            <a:ext cx="6228157" cy="451069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b="1" dirty="0">
                <a:latin typeface="+mn-ea"/>
                <a:cs typeface="微软雅黑" panose="020B0503020204020204" pitchFamily="34" charset="-122"/>
              </a:rPr>
              <a:t>各层 </a:t>
            </a:r>
            <a:r>
              <a:rPr lang="en-US" altLang="zh-CN" b="1" dirty="0">
                <a:latin typeface="+mn-ea"/>
                <a:cs typeface="微软雅黑" panose="020B0503020204020204" pitchFamily="34" charset="-122"/>
              </a:rPr>
              <a:t>:</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分布式</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在各节点的网络实体</a:t>
            </a:r>
            <a:r>
              <a:rPr lang="en-US" altLang="zh-CN" sz="2400" dirty="0">
                <a:latin typeface="+mn-ea"/>
                <a:cs typeface="微软雅黑" panose="020B0503020204020204" pitchFamily="34" charset="-122"/>
              </a:rPr>
              <a:t>(entities) </a:t>
            </a:r>
            <a:r>
              <a:rPr lang="zh-CN" altLang="en-US" sz="2400" dirty="0">
                <a:latin typeface="+mn-ea"/>
                <a:cs typeface="微软雅黑" panose="020B0503020204020204" pitchFamily="34" charset="-122"/>
              </a:rPr>
              <a:t>实现了各层的功能</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主机实现</a:t>
            </a:r>
            <a:r>
              <a:rPr lang="en-US" altLang="zh-CN" sz="2400" dirty="0">
                <a:latin typeface="+mn-ea"/>
                <a:cs typeface="微软雅黑" panose="020B0503020204020204" pitchFamily="34" charset="-122"/>
              </a:rPr>
              <a:t>5</a:t>
            </a:r>
            <a:r>
              <a:rPr lang="zh-CN" altLang="en-US" sz="2400" dirty="0">
                <a:latin typeface="+mn-ea"/>
                <a:cs typeface="微软雅黑" panose="020B0503020204020204" pitchFamily="34" charset="-122"/>
              </a:rPr>
              <a:t>层功能，路由器和交换机实现</a:t>
            </a:r>
            <a:r>
              <a:rPr lang="en-US" altLang="zh-CN" sz="2400" dirty="0">
                <a:latin typeface="+mn-ea"/>
                <a:cs typeface="微软雅黑" panose="020B0503020204020204" pitchFamily="34" charset="-122"/>
              </a:rPr>
              <a:t>2-3</a:t>
            </a:r>
            <a:r>
              <a:rPr lang="zh-CN" altLang="en-US" sz="2400" dirty="0">
                <a:latin typeface="+mn-ea"/>
                <a:cs typeface="微软雅黑" panose="020B0503020204020204" pitchFamily="34" charset="-122"/>
              </a:rPr>
              <a:t>层功能。</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网络</a:t>
            </a:r>
            <a:r>
              <a:rPr lang="zh-CN" altLang="en-US" sz="2400" dirty="0">
                <a:solidFill>
                  <a:srgbClr val="FF0000"/>
                </a:solidFill>
                <a:latin typeface="+mn-ea"/>
                <a:cs typeface="微软雅黑" panose="020B0503020204020204" pitchFamily="34" charset="-122"/>
              </a:rPr>
              <a:t>实体</a:t>
            </a:r>
            <a:r>
              <a:rPr lang="zh-CN" altLang="en-US" sz="2400" dirty="0">
                <a:latin typeface="+mn-ea"/>
                <a:cs typeface="微软雅黑" panose="020B0503020204020204" pitchFamily="34" charset="-122"/>
              </a:rPr>
              <a:t>完成功能动作</a:t>
            </a:r>
            <a:r>
              <a:rPr lang="en-US" altLang="zh-CN" sz="2400" dirty="0">
                <a:latin typeface="+mn-ea"/>
                <a:cs typeface="微软雅黑" panose="020B0503020204020204" pitchFamily="34" charset="-122"/>
              </a:rPr>
              <a:t>, </a:t>
            </a:r>
            <a:r>
              <a:rPr lang="zh-CN" altLang="en-US" sz="2400" dirty="0">
                <a:solidFill>
                  <a:srgbClr val="FF0000"/>
                </a:solidFill>
                <a:latin typeface="+mn-ea"/>
                <a:cs typeface="微软雅黑" panose="020B0503020204020204" pitchFamily="34" charset="-122"/>
              </a:rPr>
              <a:t>对等实体</a:t>
            </a:r>
            <a:r>
              <a:rPr lang="zh-CN" altLang="en-US" sz="2400" dirty="0">
                <a:latin typeface="+mn-ea"/>
                <a:cs typeface="微软雅黑" panose="020B0503020204020204" pitchFamily="34" charset="-122"/>
              </a:rPr>
              <a:t>交换消息</a:t>
            </a:r>
            <a:endParaRPr lang="en-US" altLang="zh-CN" sz="2400" dirty="0">
              <a:latin typeface="+mn-ea"/>
              <a:cs typeface="微软雅黑" panose="020B0503020204020204" pitchFamily="34" charset="-122"/>
            </a:endParaRPr>
          </a:p>
          <a:p>
            <a:pPr marL="0" indent="0">
              <a:lnSpc>
                <a:spcPct val="130000"/>
              </a:lnSpc>
              <a:spcBef>
                <a:spcPts val="0"/>
              </a:spcBef>
              <a:buSzPct val="85000"/>
              <a:buNone/>
            </a:pPr>
            <a:r>
              <a:rPr lang="zh-CN" altLang="en-US" sz="2400" dirty="0">
                <a:latin typeface="+mn-ea"/>
                <a:cs typeface="微软雅黑" panose="020B0503020204020204" pitchFamily="34" charset="-122"/>
              </a:rPr>
              <a:t> </a:t>
            </a:r>
            <a:endParaRPr lang="en-US" altLang="zh-CN" sz="2400" dirty="0">
              <a:latin typeface="+mn-ea"/>
              <a:cs typeface="微软雅黑" panose="020B0503020204020204" pitchFamily="34" charset="-122"/>
            </a:endParaRPr>
          </a:p>
          <a:p>
            <a:pPr eaLnBrk="0" fontAlgn="base" hangingPunct="0">
              <a:lnSpc>
                <a:spcPct val="130000"/>
              </a:lnSpc>
              <a:spcBef>
                <a:spcPts val="600"/>
              </a:spcBef>
              <a:defRPr/>
            </a:pPr>
            <a:r>
              <a:rPr lang="zh-CN" altLang="en-US" sz="2400" dirty="0">
                <a:solidFill>
                  <a:srgbClr val="FF0000"/>
                </a:solidFill>
                <a:latin typeface="+mn-ea"/>
                <a:cs typeface="微软雅黑" panose="020B0503020204020204" pitchFamily="34" charset="-122"/>
              </a:rPr>
              <a:t>实体</a:t>
            </a:r>
            <a:r>
              <a:rPr lang="en-US" altLang="zh-CN" sz="2400" dirty="0">
                <a:solidFill>
                  <a:srgbClr val="FF0000"/>
                </a:solidFill>
                <a:effectLst>
                  <a:outerShdw blurRad="38100" dist="38100" dir="2700000" algn="tl">
                    <a:srgbClr val="000000"/>
                  </a:outerShdw>
                </a:effectLst>
                <a:latin typeface="+mn-ea"/>
                <a:cs typeface="微软雅黑" panose="020B0503020204020204" pitchFamily="34" charset="-122"/>
              </a:rPr>
              <a:t>:</a:t>
            </a:r>
            <a:r>
              <a:rPr lang="en-US" altLang="zh-CN" sz="2400" dirty="0">
                <a:solidFill>
                  <a:srgbClr val="FF0000"/>
                </a:solidFill>
                <a:latin typeface="+mn-ea"/>
                <a:cs typeface="微软雅黑" panose="020B0503020204020204" pitchFamily="34" charset="-122"/>
              </a:rPr>
              <a:t> </a:t>
            </a:r>
            <a:r>
              <a:rPr lang="zh-CN" altLang="en-US" sz="2400" dirty="0">
                <a:latin typeface="+mn-ea"/>
                <a:cs typeface="微软雅黑" panose="020B0503020204020204" pitchFamily="34" charset="-122"/>
              </a:rPr>
              <a:t>定义自身功能的硬</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软件的集合</a:t>
            </a:r>
            <a:endParaRPr lang="zh-CN" altLang="en-US" sz="2400" dirty="0">
              <a:solidFill>
                <a:schemeClr val="tx2"/>
              </a:solidFill>
              <a:effectLst>
                <a:outerShdw blurRad="38100" dist="38100" dir="2700000" algn="tl">
                  <a:srgbClr val="000000"/>
                </a:outerShdw>
              </a:effectLst>
              <a:latin typeface="+mn-ea"/>
              <a:cs typeface="微软雅黑" panose="020B0503020204020204" pitchFamily="34" charset="-122"/>
            </a:endParaRPr>
          </a:p>
          <a:p>
            <a:pPr eaLnBrk="0" fontAlgn="base" hangingPunct="0">
              <a:lnSpc>
                <a:spcPct val="130000"/>
              </a:lnSpc>
              <a:spcBef>
                <a:spcPts val="0"/>
              </a:spcBef>
              <a:defRPr/>
            </a:pPr>
            <a:r>
              <a:rPr lang="zh-CN" altLang="en-US" sz="2400" dirty="0">
                <a:solidFill>
                  <a:srgbClr val="FF0000"/>
                </a:solidFill>
                <a:latin typeface="+mn-ea"/>
                <a:cs typeface="微软雅黑" panose="020B0503020204020204" pitchFamily="34" charset="-122"/>
              </a:rPr>
              <a:t>对等实体</a:t>
            </a:r>
            <a:r>
              <a:rPr lang="en-US" altLang="zh-CN" sz="2400" dirty="0">
                <a:solidFill>
                  <a:srgbClr val="FF0000"/>
                </a:solidFill>
                <a:latin typeface="+mn-ea"/>
                <a:cs typeface="微软雅黑" panose="020B0503020204020204" pitchFamily="34" charset="-122"/>
              </a:rPr>
              <a:t>: </a:t>
            </a:r>
            <a:r>
              <a:rPr lang="zh-CN" altLang="en-US" sz="2400" dirty="0">
                <a:latin typeface="+mn-ea"/>
                <a:cs typeface="微软雅黑" panose="020B0503020204020204" pitchFamily="34" charset="-122"/>
              </a:rPr>
              <a:t>两台计算机上同一层所属的程序、进程或实体称为该层的对等程序、对等进程或对等实体。</a:t>
            </a:r>
          </a:p>
        </p:txBody>
      </p:sp>
      <p:sp>
        <p:nvSpPr>
          <p:cNvPr id="102"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900113" y="768915"/>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sp>
        <p:nvSpPr>
          <p:cNvPr id="102" name="Rectangle 100"/>
          <p:cNvSpPr txBox="1"/>
          <p:nvPr/>
        </p:nvSpPr>
        <p:spPr>
          <a:xfrm>
            <a:off x="533797" y="1632070"/>
            <a:ext cx="5000468"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3200" b="1" dirty="0">
                <a:solidFill>
                  <a:schemeClr val="accent1">
                    <a:lumMod val="75000"/>
                  </a:schemeClr>
                </a:solidFill>
                <a:latin typeface="+mn-ea"/>
                <a:cs typeface="微软雅黑" panose="020B0503020204020204" pitchFamily="34" charset="-122"/>
              </a:rPr>
              <a:t>例如：传输层</a:t>
            </a:r>
          </a:p>
          <a:p>
            <a:pPr>
              <a:lnSpc>
                <a:spcPct val="150000"/>
              </a:lnSpc>
              <a:spcBef>
                <a:spcPts val="0"/>
              </a:spcBef>
              <a:buSzPct val="85000"/>
            </a:pPr>
            <a:r>
              <a:rPr lang="zh-CN" altLang="en-US" dirty="0">
                <a:latin typeface="+mn-ea"/>
                <a:cs typeface="微软雅黑" panose="020B0503020204020204" pitchFamily="34" charset="-122"/>
              </a:rPr>
              <a:t>从应用层获取消息</a:t>
            </a:r>
          </a:p>
          <a:p>
            <a:pPr>
              <a:lnSpc>
                <a:spcPct val="150000"/>
              </a:lnSpc>
              <a:spcBef>
                <a:spcPts val="0"/>
              </a:spcBef>
              <a:buSzPct val="85000"/>
            </a:pPr>
            <a:r>
              <a:rPr lang="zh-CN" altLang="en-US" dirty="0">
                <a:latin typeface="+mn-ea"/>
                <a:cs typeface="微软雅黑" panose="020B0503020204020204" pitchFamily="34" charset="-122"/>
              </a:rPr>
              <a:t>添加地址可靠校验等，创建报文段</a:t>
            </a:r>
          </a:p>
          <a:p>
            <a:pPr>
              <a:lnSpc>
                <a:spcPct val="150000"/>
              </a:lnSpc>
              <a:spcBef>
                <a:spcPts val="0"/>
              </a:spcBef>
              <a:buSzPct val="85000"/>
            </a:pPr>
            <a:r>
              <a:rPr lang="zh-CN" altLang="en-US" dirty="0">
                <a:latin typeface="+mn-ea"/>
                <a:cs typeface="微软雅黑" panose="020B0503020204020204" pitchFamily="34" charset="-122"/>
              </a:rPr>
              <a:t>发送报文段</a:t>
            </a:r>
          </a:p>
          <a:p>
            <a:pPr>
              <a:lnSpc>
                <a:spcPct val="150000"/>
              </a:lnSpc>
              <a:spcBef>
                <a:spcPts val="0"/>
              </a:spcBef>
              <a:buSzPct val="85000"/>
            </a:pPr>
            <a:r>
              <a:rPr lang="zh-CN" altLang="en-US" dirty="0">
                <a:latin typeface="+mn-ea"/>
                <a:cs typeface="微软雅黑" panose="020B0503020204020204" pitchFamily="34" charset="-122"/>
              </a:rPr>
              <a:t>等待对方应答</a:t>
            </a:r>
          </a:p>
        </p:txBody>
      </p:sp>
      <p:grpSp>
        <p:nvGrpSpPr>
          <p:cNvPr id="2" name="组合 1"/>
          <p:cNvGrpSpPr/>
          <p:nvPr/>
        </p:nvGrpSpPr>
        <p:grpSpPr>
          <a:xfrm>
            <a:off x="5669124" y="1657471"/>
            <a:ext cx="5905500" cy="4869329"/>
            <a:chOff x="5148263" y="1366838"/>
            <a:chExt cx="5905500" cy="4869329"/>
          </a:xfrm>
        </p:grpSpPr>
        <p:sp>
          <p:nvSpPr>
            <p:cNvPr id="5" name="Freeform 3"/>
            <p:cNvSpPr/>
            <p:nvPr/>
          </p:nvSpPr>
          <p:spPr>
            <a:xfrm>
              <a:off x="5148263" y="1946742"/>
              <a:ext cx="5635625" cy="4289425"/>
            </a:xfrm>
            <a:custGeom>
              <a:avLst/>
              <a:gdLst>
                <a:gd name="txL" fmla="*/ 0 w 3550"/>
                <a:gd name="txT" fmla="*/ 0 h 2702"/>
                <a:gd name="txR" fmla="*/ 3550 w 3550"/>
                <a:gd name="txB" fmla="*/ 2702 h 2702"/>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550" h="2702">
                  <a:moveTo>
                    <a:pt x="1463" y="64"/>
                  </a:moveTo>
                  <a:lnTo>
                    <a:pt x="1399" y="49"/>
                  </a:lnTo>
                  <a:lnTo>
                    <a:pt x="1325" y="34"/>
                  </a:lnTo>
                  <a:lnTo>
                    <a:pt x="1157" y="13"/>
                  </a:lnTo>
                  <a:lnTo>
                    <a:pt x="970" y="1"/>
                  </a:lnTo>
                  <a:lnTo>
                    <a:pt x="777" y="0"/>
                  </a:lnTo>
                  <a:lnTo>
                    <a:pt x="587" y="9"/>
                  </a:lnTo>
                  <a:lnTo>
                    <a:pt x="412" y="28"/>
                  </a:lnTo>
                  <a:lnTo>
                    <a:pt x="334" y="43"/>
                  </a:lnTo>
                  <a:lnTo>
                    <a:pt x="265" y="61"/>
                  </a:lnTo>
                  <a:lnTo>
                    <a:pt x="205" y="82"/>
                  </a:lnTo>
                  <a:lnTo>
                    <a:pt x="156" y="108"/>
                  </a:lnTo>
                  <a:lnTo>
                    <a:pt x="117" y="138"/>
                  </a:lnTo>
                  <a:lnTo>
                    <a:pt x="88" y="172"/>
                  </a:lnTo>
                  <a:lnTo>
                    <a:pt x="52" y="256"/>
                  </a:lnTo>
                  <a:lnTo>
                    <a:pt x="40" y="356"/>
                  </a:lnTo>
                  <a:lnTo>
                    <a:pt x="46" y="466"/>
                  </a:lnTo>
                  <a:lnTo>
                    <a:pt x="60" y="581"/>
                  </a:lnTo>
                  <a:lnTo>
                    <a:pt x="78" y="696"/>
                  </a:lnTo>
                  <a:lnTo>
                    <a:pt x="90" y="809"/>
                  </a:lnTo>
                  <a:lnTo>
                    <a:pt x="88" y="912"/>
                  </a:lnTo>
                  <a:lnTo>
                    <a:pt x="61" y="1113"/>
                  </a:lnTo>
                  <a:lnTo>
                    <a:pt x="28" y="1315"/>
                  </a:lnTo>
                  <a:lnTo>
                    <a:pt x="4" y="1502"/>
                  </a:lnTo>
                  <a:lnTo>
                    <a:pt x="0" y="1586"/>
                  </a:lnTo>
                  <a:lnTo>
                    <a:pt x="4" y="1661"/>
                  </a:lnTo>
                  <a:lnTo>
                    <a:pt x="18" y="1785"/>
                  </a:lnTo>
                  <a:lnTo>
                    <a:pt x="27" y="1837"/>
                  </a:lnTo>
                  <a:lnTo>
                    <a:pt x="43" y="1884"/>
                  </a:lnTo>
                  <a:lnTo>
                    <a:pt x="67" y="1924"/>
                  </a:lnTo>
                  <a:lnTo>
                    <a:pt x="106" y="1959"/>
                  </a:lnTo>
                  <a:lnTo>
                    <a:pt x="163" y="1989"/>
                  </a:lnTo>
                  <a:lnTo>
                    <a:pt x="239" y="2014"/>
                  </a:lnTo>
                  <a:lnTo>
                    <a:pt x="289" y="2023"/>
                  </a:lnTo>
                  <a:lnTo>
                    <a:pt x="349" y="2028"/>
                  </a:lnTo>
                  <a:lnTo>
                    <a:pt x="491" y="2028"/>
                  </a:lnTo>
                  <a:lnTo>
                    <a:pt x="656" y="2019"/>
                  </a:lnTo>
                  <a:lnTo>
                    <a:pt x="833" y="2007"/>
                  </a:lnTo>
                  <a:lnTo>
                    <a:pt x="1008" y="1996"/>
                  </a:lnTo>
                  <a:lnTo>
                    <a:pt x="1174" y="1992"/>
                  </a:lnTo>
                  <a:lnTo>
                    <a:pt x="1318" y="2001"/>
                  </a:lnTo>
                  <a:lnTo>
                    <a:pt x="1379" y="2011"/>
                  </a:lnTo>
                  <a:lnTo>
                    <a:pt x="1430" y="2028"/>
                  </a:lnTo>
                  <a:lnTo>
                    <a:pt x="1470" y="2050"/>
                  </a:lnTo>
                  <a:lnTo>
                    <a:pt x="1499" y="2078"/>
                  </a:lnTo>
                  <a:lnTo>
                    <a:pt x="1520" y="2113"/>
                  </a:lnTo>
                  <a:lnTo>
                    <a:pt x="1533" y="2150"/>
                  </a:lnTo>
                  <a:lnTo>
                    <a:pt x="1542" y="2237"/>
                  </a:lnTo>
                  <a:lnTo>
                    <a:pt x="1544" y="2330"/>
                  </a:lnTo>
                  <a:lnTo>
                    <a:pt x="1547" y="2421"/>
                  </a:lnTo>
                  <a:lnTo>
                    <a:pt x="1568" y="2507"/>
                  </a:lnTo>
                  <a:lnTo>
                    <a:pt x="1589" y="2543"/>
                  </a:lnTo>
                  <a:lnTo>
                    <a:pt x="1620" y="2576"/>
                  </a:lnTo>
                  <a:lnTo>
                    <a:pt x="1661" y="2603"/>
                  </a:lnTo>
                  <a:lnTo>
                    <a:pt x="1715" y="2622"/>
                  </a:lnTo>
                  <a:lnTo>
                    <a:pt x="1783" y="2639"/>
                  </a:lnTo>
                  <a:lnTo>
                    <a:pt x="1867" y="2654"/>
                  </a:lnTo>
                  <a:lnTo>
                    <a:pt x="1963" y="2667"/>
                  </a:lnTo>
                  <a:lnTo>
                    <a:pt x="2070" y="2679"/>
                  </a:lnTo>
                  <a:lnTo>
                    <a:pt x="2305" y="2696"/>
                  </a:lnTo>
                  <a:lnTo>
                    <a:pt x="2555" y="2701"/>
                  </a:lnTo>
                  <a:lnTo>
                    <a:pt x="2805" y="2693"/>
                  </a:lnTo>
                  <a:lnTo>
                    <a:pt x="3035" y="2667"/>
                  </a:lnTo>
                  <a:lnTo>
                    <a:pt x="3139" y="2646"/>
                  </a:lnTo>
                  <a:lnTo>
                    <a:pt x="3232" y="2621"/>
                  </a:lnTo>
                  <a:lnTo>
                    <a:pt x="3310" y="2588"/>
                  </a:lnTo>
                  <a:lnTo>
                    <a:pt x="3374" y="2550"/>
                  </a:lnTo>
                  <a:lnTo>
                    <a:pt x="3425" y="2504"/>
                  </a:lnTo>
                  <a:lnTo>
                    <a:pt x="3465" y="2447"/>
                  </a:lnTo>
                  <a:lnTo>
                    <a:pt x="3497" y="2380"/>
                  </a:lnTo>
                  <a:lnTo>
                    <a:pt x="3519" y="2306"/>
                  </a:lnTo>
                  <a:lnTo>
                    <a:pt x="3545" y="2138"/>
                  </a:lnTo>
                  <a:lnTo>
                    <a:pt x="3549" y="1959"/>
                  </a:lnTo>
                  <a:lnTo>
                    <a:pt x="3539" y="1773"/>
                  </a:lnTo>
                  <a:lnTo>
                    <a:pt x="3521" y="1596"/>
                  </a:lnTo>
                  <a:lnTo>
                    <a:pt x="3503" y="1438"/>
                  </a:lnTo>
                  <a:lnTo>
                    <a:pt x="3497" y="1367"/>
                  </a:lnTo>
                  <a:lnTo>
                    <a:pt x="3492" y="1307"/>
                  </a:lnTo>
                  <a:lnTo>
                    <a:pt x="3489" y="1204"/>
                  </a:lnTo>
                  <a:lnTo>
                    <a:pt x="3488" y="1114"/>
                  </a:lnTo>
                  <a:lnTo>
                    <a:pt x="3485" y="1036"/>
                  </a:lnTo>
                  <a:lnTo>
                    <a:pt x="3476" y="970"/>
                  </a:lnTo>
                  <a:lnTo>
                    <a:pt x="3456" y="912"/>
                  </a:lnTo>
                  <a:lnTo>
                    <a:pt x="3422" y="859"/>
                  </a:lnTo>
                  <a:lnTo>
                    <a:pt x="3368" y="815"/>
                  </a:lnTo>
                  <a:lnTo>
                    <a:pt x="3290" y="771"/>
                  </a:lnTo>
                  <a:lnTo>
                    <a:pt x="3241" y="753"/>
                  </a:lnTo>
                  <a:lnTo>
                    <a:pt x="3181" y="738"/>
                  </a:lnTo>
                  <a:lnTo>
                    <a:pt x="3038" y="722"/>
                  </a:lnTo>
                  <a:lnTo>
                    <a:pt x="2872" y="713"/>
                  </a:lnTo>
                  <a:lnTo>
                    <a:pt x="2694" y="710"/>
                  </a:lnTo>
                  <a:lnTo>
                    <a:pt x="2513" y="707"/>
                  </a:lnTo>
                  <a:lnTo>
                    <a:pt x="2338" y="698"/>
                  </a:lnTo>
                  <a:lnTo>
                    <a:pt x="2180" y="678"/>
                  </a:lnTo>
                  <a:lnTo>
                    <a:pt x="2111" y="663"/>
                  </a:lnTo>
                  <a:lnTo>
                    <a:pt x="2050" y="644"/>
                  </a:lnTo>
                  <a:lnTo>
                    <a:pt x="1951" y="588"/>
                  </a:lnTo>
                  <a:lnTo>
                    <a:pt x="1876" y="516"/>
                  </a:lnTo>
                  <a:lnTo>
                    <a:pt x="1815" y="433"/>
                  </a:lnTo>
                  <a:lnTo>
                    <a:pt x="1763" y="343"/>
                  </a:lnTo>
                  <a:lnTo>
                    <a:pt x="1709" y="256"/>
                  </a:lnTo>
                  <a:lnTo>
                    <a:pt x="1646" y="177"/>
                  </a:lnTo>
                  <a:lnTo>
                    <a:pt x="1566" y="111"/>
                  </a:lnTo>
                  <a:lnTo>
                    <a:pt x="1463" y="64"/>
                  </a:lnTo>
                </a:path>
              </a:pathLst>
            </a:custGeom>
            <a:solidFill>
              <a:srgbClr val="00FFFF">
                <a:alpha val="100000"/>
              </a:srgbClr>
            </a:solidFill>
            <a:ln w="9525">
              <a:noFill/>
            </a:ln>
          </p:spPr>
          <p:txBody>
            <a:bodyPr/>
            <a:lstStyle/>
            <a:p>
              <a:endParaRPr lang="zh-CN" altLang="en-US">
                <a:latin typeface="+mn-ea"/>
              </a:endParaRPr>
            </a:p>
          </p:txBody>
        </p:sp>
        <p:graphicFrame>
          <p:nvGraphicFramePr>
            <p:cNvPr id="6" name="Object 4"/>
            <p:cNvGraphicFramePr/>
            <p:nvPr/>
          </p:nvGraphicFramePr>
          <p:xfrm>
            <a:off x="5575300" y="2171699"/>
            <a:ext cx="1336675" cy="904875"/>
          </p:xfrm>
          <a:graphic>
            <a:graphicData uri="http://schemas.openxmlformats.org/presentationml/2006/ole">
              <mc:AlternateContent xmlns:mc="http://schemas.openxmlformats.org/markup-compatibility/2006">
                <mc:Choice xmlns:v="urn:schemas-microsoft-com:vml" Requires="v">
                  <p:oleObj spid="_x0000_s19524" r:id="rId4" imgW="1336040" imgH="904875" progId="MS_ClipArt_Gallery.2">
                    <p:embed/>
                  </p:oleObj>
                </mc:Choice>
                <mc:Fallback>
                  <p:oleObj r:id="rId4" imgW="1336040" imgH="904875" progId="MS_ClipArt_Gallery.2">
                    <p:embed/>
                    <p:pic>
                      <p:nvPicPr>
                        <p:cNvPr id="0" name="图片 19471"/>
                        <p:cNvPicPr/>
                        <p:nvPr/>
                      </p:nvPicPr>
                      <p:blipFill>
                        <a:blip r:embed="rId5"/>
                        <a:stretch>
                          <a:fillRect/>
                        </a:stretch>
                      </p:blipFill>
                      <p:spPr>
                        <a:xfrm>
                          <a:off x="5575300" y="2171699"/>
                          <a:ext cx="1336675" cy="904875"/>
                        </a:xfrm>
                        <a:prstGeom prst="rect">
                          <a:avLst/>
                        </a:prstGeom>
                        <a:noFill/>
                        <a:ln w="38100">
                          <a:noFill/>
                          <a:miter/>
                        </a:ln>
                      </p:spPr>
                    </p:pic>
                  </p:oleObj>
                </mc:Fallback>
              </mc:AlternateContent>
            </a:graphicData>
          </a:graphic>
        </p:graphicFrame>
        <p:sp>
          <p:nvSpPr>
            <p:cNvPr id="7" name="Line 5"/>
            <p:cNvSpPr/>
            <p:nvPr/>
          </p:nvSpPr>
          <p:spPr>
            <a:xfrm flipV="1">
              <a:off x="6865938" y="2846387"/>
              <a:ext cx="363537" cy="7937"/>
            </a:xfrm>
            <a:prstGeom prst="line">
              <a:avLst/>
            </a:prstGeom>
            <a:ln w="12700" cap="flat" cmpd="sng">
              <a:solidFill>
                <a:schemeClr val="tx1"/>
              </a:solidFill>
              <a:prstDash val="solid"/>
              <a:headEnd type="none" w="sm" len="sm"/>
              <a:tailEnd type="none" w="sm" len="sm"/>
            </a:ln>
          </p:spPr>
        </p:sp>
        <p:graphicFrame>
          <p:nvGraphicFramePr>
            <p:cNvPr id="8" name="Object 6"/>
            <p:cNvGraphicFramePr/>
            <p:nvPr/>
          </p:nvGraphicFramePr>
          <p:xfrm>
            <a:off x="5575300" y="3838574"/>
            <a:ext cx="1336675" cy="906463"/>
          </p:xfrm>
          <a:graphic>
            <a:graphicData uri="http://schemas.openxmlformats.org/presentationml/2006/ole">
              <mc:AlternateContent xmlns:mc="http://schemas.openxmlformats.org/markup-compatibility/2006">
                <mc:Choice xmlns:v="urn:schemas-microsoft-com:vml" Requires="v">
                  <p:oleObj spid="_x0000_s19525" r:id="rId6" imgW="1336040" imgH="906780" progId="MS_ClipArt_Gallery.2">
                    <p:embed/>
                  </p:oleObj>
                </mc:Choice>
                <mc:Fallback>
                  <p:oleObj r:id="rId6" imgW="1336040" imgH="906780" progId="MS_ClipArt_Gallery.2">
                    <p:embed/>
                    <p:pic>
                      <p:nvPicPr>
                        <p:cNvPr id="0" name="图片 19472"/>
                        <p:cNvPicPr/>
                        <p:nvPr/>
                      </p:nvPicPr>
                      <p:blipFill>
                        <a:blip r:embed="rId7"/>
                        <a:stretch>
                          <a:fillRect/>
                        </a:stretch>
                      </p:blipFill>
                      <p:spPr>
                        <a:xfrm>
                          <a:off x="5575300" y="3838574"/>
                          <a:ext cx="1336675" cy="906463"/>
                        </a:xfrm>
                        <a:prstGeom prst="rect">
                          <a:avLst/>
                        </a:prstGeom>
                        <a:noFill/>
                        <a:ln w="38100">
                          <a:noFill/>
                          <a:miter/>
                        </a:ln>
                      </p:spPr>
                    </p:pic>
                  </p:oleObj>
                </mc:Fallback>
              </mc:AlternateContent>
            </a:graphicData>
          </a:graphic>
        </p:graphicFrame>
        <p:sp>
          <p:nvSpPr>
            <p:cNvPr id="9" name="Line 7"/>
            <p:cNvSpPr/>
            <p:nvPr/>
          </p:nvSpPr>
          <p:spPr>
            <a:xfrm flipV="1">
              <a:off x="6865938" y="4516437"/>
              <a:ext cx="363537" cy="6350"/>
            </a:xfrm>
            <a:prstGeom prst="line">
              <a:avLst/>
            </a:prstGeom>
            <a:ln w="12700" cap="flat" cmpd="sng">
              <a:solidFill>
                <a:schemeClr val="tx1"/>
              </a:solidFill>
              <a:prstDash val="solid"/>
              <a:headEnd type="none" w="sm" len="sm"/>
              <a:tailEnd type="none" w="sm" len="sm"/>
            </a:ln>
          </p:spPr>
        </p:sp>
        <p:grpSp>
          <p:nvGrpSpPr>
            <p:cNvPr id="10" name="Group 11"/>
            <p:cNvGrpSpPr/>
            <p:nvPr/>
          </p:nvGrpSpPr>
          <p:grpSpPr>
            <a:xfrm>
              <a:off x="7275513" y="3214687"/>
              <a:ext cx="165100" cy="600075"/>
              <a:chOff x="3189" y="1887"/>
              <a:chExt cx="104" cy="378"/>
            </a:xfrm>
          </p:grpSpPr>
          <p:sp>
            <p:nvSpPr>
              <p:cNvPr id="11" name="Oval 8"/>
              <p:cNvSpPr/>
              <p:nvPr/>
            </p:nvSpPr>
            <p:spPr>
              <a:xfrm>
                <a:off x="3189"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9"/>
              <p:cNvSpPr/>
              <p:nvPr/>
            </p:nvSpPr>
            <p:spPr>
              <a:xfrm>
                <a:off x="3193"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0"/>
              <p:cNvSpPr/>
              <p:nvPr/>
            </p:nvSpPr>
            <p:spPr>
              <a:xfrm>
                <a:off x="3197"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4" name="Group 20"/>
            <p:cNvGrpSpPr/>
            <p:nvPr/>
          </p:nvGrpSpPr>
          <p:grpSpPr>
            <a:xfrm>
              <a:off x="8269288" y="4654549"/>
              <a:ext cx="666750" cy="1104900"/>
              <a:chOff x="3815" y="2794"/>
              <a:chExt cx="420" cy="696"/>
            </a:xfrm>
          </p:grpSpPr>
          <p:sp>
            <p:nvSpPr>
              <p:cNvPr id="15" name="AutoShape 12"/>
              <p:cNvSpPr/>
              <p:nvPr/>
            </p:nvSpPr>
            <p:spPr>
              <a:xfrm>
                <a:off x="3815"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 name="Rectangle 13"/>
              <p:cNvSpPr/>
              <p:nvPr/>
            </p:nvSpPr>
            <p:spPr>
              <a:xfrm>
                <a:off x="4028"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p:cNvSpPr/>
              <p:nvPr/>
            </p:nvSpPr>
            <p:spPr>
              <a:xfrm>
                <a:off x="3819"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AutoShape 15"/>
              <p:cNvSpPr/>
              <p:nvPr/>
            </p:nvSpPr>
            <p:spPr>
              <a:xfrm>
                <a:off x="3816"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Line 16"/>
              <p:cNvSpPr/>
              <p:nvPr/>
            </p:nvSpPr>
            <p:spPr>
              <a:xfrm>
                <a:off x="4235" y="2804"/>
                <a:ext cx="0" cy="525"/>
              </a:xfrm>
              <a:prstGeom prst="line">
                <a:avLst/>
              </a:prstGeom>
              <a:ln w="12700" cap="flat" cmpd="sng">
                <a:solidFill>
                  <a:schemeClr val="tx1"/>
                </a:solidFill>
                <a:prstDash val="solid"/>
                <a:headEnd type="none" w="sm" len="sm"/>
                <a:tailEnd type="none" w="sm" len="sm"/>
              </a:ln>
            </p:spPr>
          </p:sp>
          <p:sp>
            <p:nvSpPr>
              <p:cNvPr id="20" name="Line 17"/>
              <p:cNvSpPr/>
              <p:nvPr/>
            </p:nvSpPr>
            <p:spPr>
              <a:xfrm flipH="1">
                <a:off x="4084" y="3329"/>
                <a:ext cx="151" cy="156"/>
              </a:xfrm>
              <a:prstGeom prst="line">
                <a:avLst/>
              </a:prstGeom>
              <a:ln w="12700" cap="flat" cmpd="sng">
                <a:solidFill>
                  <a:schemeClr val="tx1"/>
                </a:solidFill>
                <a:prstDash val="solid"/>
                <a:headEnd type="none" w="sm" len="sm"/>
                <a:tailEnd type="none" w="sm" len="sm"/>
              </a:ln>
            </p:spPr>
          </p:sp>
          <p:sp>
            <p:nvSpPr>
              <p:cNvPr id="21" name="Rectangle 18"/>
              <p:cNvSpPr/>
              <p:nvPr/>
            </p:nvSpPr>
            <p:spPr>
              <a:xfrm>
                <a:off x="3852"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Rectangle 19"/>
              <p:cNvSpPr/>
              <p:nvPr/>
            </p:nvSpPr>
            <p:spPr>
              <a:xfrm>
                <a:off x="3877"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3" name="Group 24"/>
            <p:cNvGrpSpPr/>
            <p:nvPr/>
          </p:nvGrpSpPr>
          <p:grpSpPr>
            <a:xfrm>
              <a:off x="9021763" y="5084762"/>
              <a:ext cx="742950" cy="227012"/>
              <a:chOff x="4289" y="3065"/>
              <a:chExt cx="468" cy="143"/>
            </a:xfrm>
          </p:grpSpPr>
          <p:sp>
            <p:nvSpPr>
              <p:cNvPr id="24" name="Oval 21"/>
              <p:cNvSpPr/>
              <p:nvPr/>
            </p:nvSpPr>
            <p:spPr>
              <a:xfrm>
                <a:off x="4289"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22"/>
              <p:cNvSpPr/>
              <p:nvPr/>
            </p:nvSpPr>
            <p:spPr>
              <a:xfrm>
                <a:off x="4456"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Oval 23"/>
              <p:cNvSpPr/>
              <p:nvPr/>
            </p:nvSpPr>
            <p:spPr>
              <a:xfrm>
                <a:off x="4625"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Line 25"/>
            <p:cNvSpPr/>
            <p:nvPr/>
          </p:nvSpPr>
          <p:spPr>
            <a:xfrm>
              <a:off x="8702675" y="4394199"/>
              <a:ext cx="1577975" cy="3175"/>
            </a:xfrm>
            <a:prstGeom prst="line">
              <a:avLst/>
            </a:prstGeom>
            <a:ln w="12700" cap="flat" cmpd="sng">
              <a:solidFill>
                <a:schemeClr val="tx1"/>
              </a:solidFill>
              <a:prstDash val="solid"/>
              <a:headEnd type="none" w="sm" len="sm"/>
              <a:tailEnd type="none" w="sm" len="sm"/>
            </a:ln>
          </p:spPr>
        </p:sp>
        <p:sp>
          <p:nvSpPr>
            <p:cNvPr id="28" name="Line 26"/>
            <p:cNvSpPr/>
            <p:nvPr/>
          </p:nvSpPr>
          <p:spPr>
            <a:xfrm>
              <a:off x="8713788" y="4384674"/>
              <a:ext cx="4762" cy="268288"/>
            </a:xfrm>
            <a:prstGeom prst="line">
              <a:avLst/>
            </a:prstGeom>
            <a:ln w="12700" cap="flat" cmpd="sng">
              <a:solidFill>
                <a:schemeClr val="tx1"/>
              </a:solidFill>
              <a:prstDash val="solid"/>
              <a:headEnd type="none" w="sm" len="sm"/>
              <a:tailEnd type="none" w="sm" len="sm"/>
            </a:ln>
          </p:spPr>
        </p:sp>
        <p:sp>
          <p:nvSpPr>
            <p:cNvPr id="29" name="Line 27"/>
            <p:cNvSpPr/>
            <p:nvPr/>
          </p:nvSpPr>
          <p:spPr>
            <a:xfrm>
              <a:off x="10291763" y="4379912"/>
              <a:ext cx="3175" cy="231775"/>
            </a:xfrm>
            <a:prstGeom prst="line">
              <a:avLst/>
            </a:prstGeom>
            <a:ln w="12700" cap="flat" cmpd="sng">
              <a:solidFill>
                <a:schemeClr val="tx1"/>
              </a:solidFill>
              <a:prstDash val="solid"/>
              <a:headEnd type="none" w="sm" len="sm"/>
              <a:tailEnd type="none" w="sm" len="sm"/>
            </a:ln>
          </p:spPr>
        </p:sp>
        <p:sp>
          <p:nvSpPr>
            <p:cNvPr id="30" name="Line 28"/>
            <p:cNvSpPr/>
            <p:nvPr/>
          </p:nvSpPr>
          <p:spPr>
            <a:xfrm>
              <a:off x="7748588" y="2881312"/>
              <a:ext cx="919162" cy="742950"/>
            </a:xfrm>
            <a:prstGeom prst="line">
              <a:avLst/>
            </a:prstGeom>
            <a:ln w="12700" cap="flat" cmpd="sng">
              <a:solidFill>
                <a:schemeClr val="tx1"/>
              </a:solidFill>
              <a:prstDash val="solid"/>
              <a:headEnd type="none" w="sm" len="sm"/>
              <a:tailEnd type="none" w="sm" len="sm"/>
            </a:ln>
          </p:spPr>
        </p:sp>
        <p:sp>
          <p:nvSpPr>
            <p:cNvPr id="31" name="Line 29"/>
            <p:cNvSpPr/>
            <p:nvPr/>
          </p:nvSpPr>
          <p:spPr>
            <a:xfrm flipV="1">
              <a:off x="7788275" y="3682999"/>
              <a:ext cx="879475" cy="923925"/>
            </a:xfrm>
            <a:prstGeom prst="line">
              <a:avLst/>
            </a:prstGeom>
            <a:ln w="12700" cap="flat" cmpd="sng">
              <a:solidFill>
                <a:schemeClr val="tx1"/>
              </a:solidFill>
              <a:prstDash val="solid"/>
              <a:headEnd type="none" w="sm" len="sm"/>
              <a:tailEnd type="none" w="sm" len="sm"/>
            </a:ln>
          </p:spPr>
        </p:sp>
        <p:sp>
          <p:nvSpPr>
            <p:cNvPr id="32" name="Line 30"/>
            <p:cNvSpPr/>
            <p:nvPr/>
          </p:nvSpPr>
          <p:spPr>
            <a:xfrm flipV="1">
              <a:off x="9464675" y="3922712"/>
              <a:ext cx="4763" cy="457200"/>
            </a:xfrm>
            <a:prstGeom prst="line">
              <a:avLst/>
            </a:prstGeom>
            <a:ln w="12700" cap="flat" cmpd="sng">
              <a:solidFill>
                <a:schemeClr val="tx1"/>
              </a:solidFill>
              <a:prstDash val="solid"/>
              <a:headEnd type="none" w="sm" len="sm"/>
              <a:tailEnd type="none" w="sm" len="sm"/>
            </a:ln>
          </p:spPr>
        </p:sp>
        <p:grpSp>
          <p:nvGrpSpPr>
            <p:cNvPr id="33" name="Group 39"/>
            <p:cNvGrpSpPr/>
            <p:nvPr/>
          </p:nvGrpSpPr>
          <p:grpSpPr>
            <a:xfrm>
              <a:off x="9875838" y="4618037"/>
              <a:ext cx="666750" cy="1106487"/>
              <a:chOff x="4827" y="2771"/>
              <a:chExt cx="420" cy="697"/>
            </a:xfrm>
          </p:grpSpPr>
          <p:sp>
            <p:nvSpPr>
              <p:cNvPr id="34" name="AutoShape 31"/>
              <p:cNvSpPr/>
              <p:nvPr/>
            </p:nvSpPr>
            <p:spPr>
              <a:xfrm>
                <a:off x="4827"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2"/>
              <p:cNvSpPr/>
              <p:nvPr/>
            </p:nvSpPr>
            <p:spPr>
              <a:xfrm>
                <a:off x="5040"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3"/>
              <p:cNvSpPr/>
              <p:nvPr/>
            </p:nvSpPr>
            <p:spPr>
              <a:xfrm>
                <a:off x="4831"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AutoShape 34"/>
              <p:cNvSpPr/>
              <p:nvPr/>
            </p:nvSpPr>
            <p:spPr>
              <a:xfrm>
                <a:off x="4828"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Line 35"/>
              <p:cNvSpPr/>
              <p:nvPr/>
            </p:nvSpPr>
            <p:spPr>
              <a:xfrm>
                <a:off x="5247" y="2781"/>
                <a:ext cx="0" cy="526"/>
              </a:xfrm>
              <a:prstGeom prst="line">
                <a:avLst/>
              </a:prstGeom>
              <a:ln w="12700" cap="flat" cmpd="sng">
                <a:solidFill>
                  <a:schemeClr val="tx1"/>
                </a:solidFill>
                <a:prstDash val="solid"/>
                <a:headEnd type="none" w="sm" len="sm"/>
                <a:tailEnd type="none" w="sm" len="sm"/>
              </a:ln>
            </p:spPr>
          </p:sp>
          <p:sp>
            <p:nvSpPr>
              <p:cNvPr id="39" name="Line 36"/>
              <p:cNvSpPr/>
              <p:nvPr/>
            </p:nvSpPr>
            <p:spPr>
              <a:xfrm flipH="1">
                <a:off x="5096" y="3307"/>
                <a:ext cx="151" cy="156"/>
              </a:xfrm>
              <a:prstGeom prst="line">
                <a:avLst/>
              </a:prstGeom>
              <a:ln w="12700" cap="flat" cmpd="sng">
                <a:solidFill>
                  <a:schemeClr val="tx1"/>
                </a:solidFill>
                <a:prstDash val="solid"/>
                <a:headEnd type="none" w="sm" len="sm"/>
                <a:tailEnd type="none" w="sm" len="sm"/>
              </a:ln>
            </p:spPr>
          </p:sp>
          <p:sp>
            <p:nvSpPr>
              <p:cNvPr id="40" name="Rectangle 37"/>
              <p:cNvSpPr/>
              <p:nvPr/>
            </p:nvSpPr>
            <p:spPr>
              <a:xfrm>
                <a:off x="4864"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1" name="Rectangle 38"/>
              <p:cNvSpPr/>
              <p:nvPr/>
            </p:nvSpPr>
            <p:spPr>
              <a:xfrm>
                <a:off x="4889"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2" name="Group 53"/>
            <p:cNvGrpSpPr/>
            <p:nvPr/>
          </p:nvGrpSpPr>
          <p:grpSpPr>
            <a:xfrm>
              <a:off x="8621713" y="3295649"/>
              <a:ext cx="1598612" cy="654050"/>
              <a:chOff x="4037" y="1938"/>
              <a:chExt cx="1007" cy="412"/>
            </a:xfrm>
          </p:grpSpPr>
          <p:sp>
            <p:nvSpPr>
              <p:cNvPr id="43" name="Oval 40"/>
              <p:cNvSpPr/>
              <p:nvPr/>
            </p:nvSpPr>
            <p:spPr>
              <a:xfrm>
                <a:off x="4045"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Line 41"/>
              <p:cNvSpPr/>
              <p:nvPr/>
            </p:nvSpPr>
            <p:spPr>
              <a:xfrm>
                <a:off x="4045" y="2103"/>
                <a:ext cx="0" cy="141"/>
              </a:xfrm>
              <a:prstGeom prst="line">
                <a:avLst/>
              </a:prstGeom>
              <a:ln w="12700" cap="flat" cmpd="sng">
                <a:solidFill>
                  <a:schemeClr val="tx1"/>
                </a:solidFill>
                <a:prstDash val="solid"/>
                <a:headEnd type="none" w="sm" len="sm"/>
                <a:tailEnd type="none" w="sm" len="sm"/>
              </a:ln>
            </p:spPr>
          </p:sp>
          <p:sp>
            <p:nvSpPr>
              <p:cNvPr id="45" name="Line 42"/>
              <p:cNvSpPr/>
              <p:nvPr/>
            </p:nvSpPr>
            <p:spPr>
              <a:xfrm>
                <a:off x="5044" y="2103"/>
                <a:ext cx="0" cy="141"/>
              </a:xfrm>
              <a:prstGeom prst="line">
                <a:avLst/>
              </a:prstGeom>
              <a:ln w="12700" cap="flat" cmpd="sng">
                <a:solidFill>
                  <a:schemeClr val="tx1"/>
                </a:solidFill>
                <a:prstDash val="solid"/>
                <a:headEnd type="none" w="sm" len="sm"/>
                <a:tailEnd type="none" w="sm" len="sm"/>
              </a:ln>
            </p:spPr>
          </p:sp>
          <p:sp>
            <p:nvSpPr>
              <p:cNvPr id="46" name="Rectangle 43"/>
              <p:cNvSpPr/>
              <p:nvPr/>
            </p:nvSpPr>
            <p:spPr>
              <a:xfrm>
                <a:off x="4045"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47" name="Oval 44"/>
              <p:cNvSpPr/>
              <p:nvPr/>
            </p:nvSpPr>
            <p:spPr>
              <a:xfrm>
                <a:off x="4037"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8" name="Group 48"/>
              <p:cNvGrpSpPr/>
              <p:nvPr/>
            </p:nvGrpSpPr>
            <p:grpSpPr>
              <a:xfrm>
                <a:off x="4277" y="1996"/>
                <a:ext cx="496" cy="156"/>
                <a:chOff x="4277" y="1996"/>
                <a:chExt cx="496" cy="156"/>
              </a:xfrm>
            </p:grpSpPr>
            <p:sp>
              <p:nvSpPr>
                <p:cNvPr id="53" name="Line 45"/>
                <p:cNvSpPr/>
                <p:nvPr/>
              </p:nvSpPr>
              <p:spPr>
                <a:xfrm flipV="1">
                  <a:off x="4277" y="1996"/>
                  <a:ext cx="177" cy="3"/>
                </a:xfrm>
                <a:prstGeom prst="line">
                  <a:avLst/>
                </a:prstGeom>
                <a:ln w="25400" cap="flat" cmpd="sng">
                  <a:solidFill>
                    <a:schemeClr val="tx1"/>
                  </a:solidFill>
                  <a:prstDash val="solid"/>
                  <a:headEnd type="none" w="sm" len="sm"/>
                  <a:tailEnd type="none" w="sm" len="sm"/>
                </a:ln>
              </p:spPr>
            </p:sp>
            <p:sp>
              <p:nvSpPr>
                <p:cNvPr id="54" name="Line 46"/>
                <p:cNvSpPr/>
                <p:nvPr/>
              </p:nvSpPr>
              <p:spPr>
                <a:xfrm>
                  <a:off x="4617" y="2152"/>
                  <a:ext cx="156" cy="0"/>
                </a:xfrm>
                <a:prstGeom prst="line">
                  <a:avLst/>
                </a:prstGeom>
                <a:ln w="25400" cap="flat" cmpd="sng">
                  <a:solidFill>
                    <a:schemeClr val="tx1"/>
                  </a:solidFill>
                  <a:prstDash val="solid"/>
                  <a:headEnd type="none" w="sm" len="sm"/>
                  <a:tailEnd type="none" w="sm" len="sm"/>
                </a:ln>
              </p:spPr>
            </p:sp>
            <p:sp>
              <p:nvSpPr>
                <p:cNvPr id="55" name="Line 47"/>
                <p:cNvSpPr/>
                <p:nvPr/>
              </p:nvSpPr>
              <p:spPr>
                <a:xfrm>
                  <a:off x="4441" y="2000"/>
                  <a:ext cx="184" cy="152"/>
                </a:xfrm>
                <a:prstGeom prst="line">
                  <a:avLst/>
                </a:prstGeom>
                <a:ln w="25400" cap="flat" cmpd="sng">
                  <a:solidFill>
                    <a:schemeClr val="tx1"/>
                  </a:solidFill>
                  <a:prstDash val="solid"/>
                  <a:headEnd type="none" w="sm" len="sm"/>
                  <a:tailEnd type="none" w="sm" len="sm"/>
                </a:ln>
              </p:spPr>
            </p:sp>
          </p:grpSp>
          <p:grpSp>
            <p:nvGrpSpPr>
              <p:cNvPr id="49" name="Group 52"/>
              <p:cNvGrpSpPr/>
              <p:nvPr/>
            </p:nvGrpSpPr>
            <p:grpSpPr>
              <a:xfrm>
                <a:off x="4278" y="1995"/>
                <a:ext cx="495" cy="155"/>
                <a:chOff x="4278" y="1995"/>
                <a:chExt cx="495" cy="155"/>
              </a:xfrm>
            </p:grpSpPr>
            <p:sp>
              <p:nvSpPr>
                <p:cNvPr id="50" name="Line 49"/>
                <p:cNvSpPr/>
                <p:nvPr/>
              </p:nvSpPr>
              <p:spPr>
                <a:xfrm>
                  <a:off x="4278" y="2147"/>
                  <a:ext cx="177" cy="3"/>
                </a:xfrm>
                <a:prstGeom prst="line">
                  <a:avLst/>
                </a:prstGeom>
                <a:ln w="25400" cap="flat" cmpd="sng">
                  <a:solidFill>
                    <a:schemeClr val="tx1"/>
                  </a:solidFill>
                  <a:prstDash val="solid"/>
                  <a:headEnd type="none" w="sm" len="sm"/>
                  <a:tailEnd type="none" w="sm" len="sm"/>
                </a:ln>
              </p:spPr>
            </p:sp>
            <p:sp>
              <p:nvSpPr>
                <p:cNvPr id="51" name="Line 50"/>
                <p:cNvSpPr/>
                <p:nvPr/>
              </p:nvSpPr>
              <p:spPr>
                <a:xfrm>
                  <a:off x="4617" y="1995"/>
                  <a:ext cx="156" cy="0"/>
                </a:xfrm>
                <a:prstGeom prst="line">
                  <a:avLst/>
                </a:prstGeom>
                <a:ln w="25400" cap="flat" cmpd="sng">
                  <a:solidFill>
                    <a:schemeClr val="tx1"/>
                  </a:solidFill>
                  <a:prstDash val="solid"/>
                  <a:headEnd type="none" w="sm" len="sm"/>
                  <a:tailEnd type="none" w="sm" len="sm"/>
                </a:ln>
              </p:spPr>
            </p:sp>
            <p:sp>
              <p:nvSpPr>
                <p:cNvPr id="52" name="Line 51"/>
                <p:cNvSpPr/>
                <p:nvPr/>
              </p:nvSpPr>
              <p:spPr>
                <a:xfrm flipV="1">
                  <a:off x="4441" y="1995"/>
                  <a:ext cx="184" cy="152"/>
                </a:xfrm>
                <a:prstGeom prst="line">
                  <a:avLst/>
                </a:prstGeom>
                <a:ln w="25400" cap="flat" cmpd="sng">
                  <a:solidFill>
                    <a:schemeClr val="tx1"/>
                  </a:solidFill>
                  <a:prstDash val="solid"/>
                  <a:headEnd type="none" w="sm" len="sm"/>
                  <a:tailEnd type="none" w="sm" len="sm"/>
                </a:ln>
              </p:spPr>
            </p:sp>
          </p:grpSp>
        </p:grpSp>
        <p:grpSp>
          <p:nvGrpSpPr>
            <p:cNvPr id="56" name="Group 92"/>
            <p:cNvGrpSpPr/>
            <p:nvPr/>
          </p:nvGrpSpPr>
          <p:grpSpPr>
            <a:xfrm>
              <a:off x="5467350" y="1581149"/>
              <a:ext cx="5586413" cy="4484689"/>
              <a:chOff x="2050" y="858"/>
              <a:chExt cx="3519" cy="2825"/>
            </a:xfrm>
          </p:grpSpPr>
          <p:grpSp>
            <p:nvGrpSpPr>
              <p:cNvPr id="57" name="Group 61"/>
              <p:cNvGrpSpPr/>
              <p:nvPr/>
            </p:nvGrpSpPr>
            <p:grpSpPr>
              <a:xfrm>
                <a:off x="2100" y="858"/>
                <a:ext cx="890" cy="963"/>
                <a:chOff x="2100" y="858"/>
                <a:chExt cx="890" cy="963"/>
              </a:xfrm>
            </p:grpSpPr>
            <p:sp>
              <p:nvSpPr>
                <p:cNvPr id="88" name="Rectangle 54"/>
                <p:cNvSpPr/>
                <p:nvPr/>
              </p:nvSpPr>
              <p:spPr>
                <a:xfrm>
                  <a:off x="2181"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55"/>
                <p:cNvSpPr/>
                <p:nvPr/>
              </p:nvSpPr>
              <p:spPr>
                <a:xfrm>
                  <a:off x="2150"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56"/>
                <p:cNvSpPr/>
                <p:nvPr/>
              </p:nvSpPr>
              <p:spPr>
                <a:xfrm>
                  <a:off x="2100" y="89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1" name="Line 57"/>
                <p:cNvSpPr/>
                <p:nvPr/>
              </p:nvSpPr>
              <p:spPr>
                <a:xfrm flipV="1">
                  <a:off x="2147" y="1096"/>
                  <a:ext cx="783" cy="2"/>
                </a:xfrm>
                <a:prstGeom prst="line">
                  <a:avLst/>
                </a:prstGeom>
                <a:ln w="25400" cap="flat" cmpd="sng">
                  <a:solidFill>
                    <a:schemeClr val="tx1"/>
                  </a:solidFill>
                  <a:prstDash val="solid"/>
                  <a:headEnd type="none" w="sm" len="sm"/>
                  <a:tailEnd type="none" w="sm" len="sm"/>
                </a:ln>
              </p:spPr>
            </p:sp>
            <p:sp>
              <p:nvSpPr>
                <p:cNvPr id="92" name="Line 58"/>
                <p:cNvSpPr/>
                <p:nvPr/>
              </p:nvSpPr>
              <p:spPr>
                <a:xfrm flipV="1">
                  <a:off x="2159" y="1273"/>
                  <a:ext cx="783" cy="3"/>
                </a:xfrm>
                <a:prstGeom prst="line">
                  <a:avLst/>
                </a:prstGeom>
                <a:ln w="25400" cap="flat" cmpd="sng">
                  <a:solidFill>
                    <a:schemeClr val="tx1"/>
                  </a:solidFill>
                  <a:prstDash val="solid"/>
                  <a:headEnd type="none" w="sm" len="sm"/>
                  <a:tailEnd type="none" w="sm" len="sm"/>
                </a:ln>
              </p:spPr>
            </p:sp>
            <p:sp>
              <p:nvSpPr>
                <p:cNvPr id="93" name="Line 59"/>
                <p:cNvSpPr/>
                <p:nvPr/>
              </p:nvSpPr>
              <p:spPr>
                <a:xfrm flipV="1">
                  <a:off x="2159" y="1433"/>
                  <a:ext cx="783" cy="3"/>
                </a:xfrm>
                <a:prstGeom prst="line">
                  <a:avLst/>
                </a:prstGeom>
                <a:ln w="25400" cap="flat" cmpd="sng">
                  <a:solidFill>
                    <a:schemeClr val="tx1"/>
                  </a:solidFill>
                  <a:prstDash val="solid"/>
                  <a:headEnd type="none" w="sm" len="sm"/>
                  <a:tailEnd type="none" w="sm" len="sm"/>
                </a:ln>
              </p:spPr>
              <p:txBody>
                <a:bodyPr/>
                <a:lstStyle/>
                <a:p>
                  <a:endParaRPr lang="zh-CN" altLang="en-US" dirty="0"/>
                </a:p>
              </p:txBody>
            </p:sp>
            <p:sp>
              <p:nvSpPr>
                <p:cNvPr id="94" name="Line 60"/>
                <p:cNvSpPr/>
                <p:nvPr/>
              </p:nvSpPr>
              <p:spPr>
                <a:xfrm flipV="1">
                  <a:off x="2144" y="1608"/>
                  <a:ext cx="783" cy="3"/>
                </a:xfrm>
                <a:prstGeom prst="line">
                  <a:avLst/>
                </a:prstGeom>
                <a:ln w="25400" cap="flat" cmpd="sng">
                  <a:solidFill>
                    <a:schemeClr val="tx1"/>
                  </a:solidFill>
                  <a:prstDash val="solid"/>
                  <a:headEnd type="none" w="sm" len="sm"/>
                  <a:tailEnd type="none" w="sm" len="sm"/>
                </a:ln>
              </p:spPr>
            </p:sp>
          </p:grpSp>
          <p:grpSp>
            <p:nvGrpSpPr>
              <p:cNvPr id="58" name="Group 69"/>
              <p:cNvGrpSpPr/>
              <p:nvPr/>
            </p:nvGrpSpPr>
            <p:grpSpPr>
              <a:xfrm>
                <a:off x="2050" y="1935"/>
                <a:ext cx="890" cy="966"/>
                <a:chOff x="2050" y="1935"/>
                <a:chExt cx="890" cy="966"/>
              </a:xfrm>
            </p:grpSpPr>
            <p:sp>
              <p:nvSpPr>
                <p:cNvPr id="81" name="Rectangle 62"/>
                <p:cNvSpPr/>
                <p:nvPr/>
              </p:nvSpPr>
              <p:spPr>
                <a:xfrm>
                  <a:off x="2132"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Rectangle 63"/>
                <p:cNvSpPr/>
                <p:nvPr/>
              </p:nvSpPr>
              <p:spPr>
                <a:xfrm>
                  <a:off x="2101"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3" name="Rectangle 64"/>
                <p:cNvSpPr/>
                <p:nvPr/>
              </p:nvSpPr>
              <p:spPr>
                <a:xfrm>
                  <a:off x="2050" y="197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4" name="Line 65"/>
                <p:cNvSpPr/>
                <p:nvPr/>
              </p:nvSpPr>
              <p:spPr>
                <a:xfrm flipV="1">
                  <a:off x="2099" y="2171"/>
                  <a:ext cx="784" cy="3"/>
                </a:xfrm>
                <a:prstGeom prst="line">
                  <a:avLst/>
                </a:prstGeom>
                <a:ln w="25400" cap="flat" cmpd="sng">
                  <a:solidFill>
                    <a:schemeClr val="tx1"/>
                  </a:solidFill>
                  <a:prstDash val="solid"/>
                  <a:headEnd type="none" w="sm" len="sm"/>
                  <a:tailEnd type="none" w="sm" len="sm"/>
                </a:ln>
              </p:spPr>
            </p:sp>
            <p:sp>
              <p:nvSpPr>
                <p:cNvPr id="85" name="Line 66"/>
                <p:cNvSpPr/>
                <p:nvPr/>
              </p:nvSpPr>
              <p:spPr>
                <a:xfrm flipV="1">
                  <a:off x="2111" y="2349"/>
                  <a:ext cx="784" cy="3"/>
                </a:xfrm>
                <a:prstGeom prst="line">
                  <a:avLst/>
                </a:prstGeom>
                <a:ln w="25400" cap="flat" cmpd="sng">
                  <a:solidFill>
                    <a:schemeClr val="tx1"/>
                  </a:solidFill>
                  <a:prstDash val="solid"/>
                  <a:headEnd type="none" w="sm" len="sm"/>
                  <a:tailEnd type="none" w="sm" len="sm"/>
                </a:ln>
              </p:spPr>
            </p:sp>
            <p:sp>
              <p:nvSpPr>
                <p:cNvPr id="86" name="Line 67"/>
                <p:cNvSpPr/>
                <p:nvPr/>
              </p:nvSpPr>
              <p:spPr>
                <a:xfrm flipV="1">
                  <a:off x="2111" y="2509"/>
                  <a:ext cx="784" cy="3"/>
                </a:xfrm>
                <a:prstGeom prst="line">
                  <a:avLst/>
                </a:prstGeom>
                <a:ln w="25400" cap="flat" cmpd="sng">
                  <a:solidFill>
                    <a:schemeClr val="tx1"/>
                  </a:solidFill>
                  <a:prstDash val="solid"/>
                  <a:headEnd type="none" w="sm" len="sm"/>
                  <a:tailEnd type="none" w="sm" len="sm"/>
                </a:ln>
              </p:spPr>
            </p:sp>
            <p:sp>
              <p:nvSpPr>
                <p:cNvPr id="87" name="Line 68"/>
                <p:cNvSpPr/>
                <p:nvPr/>
              </p:nvSpPr>
              <p:spPr>
                <a:xfrm flipV="1">
                  <a:off x="2096" y="2684"/>
                  <a:ext cx="784" cy="3"/>
                </a:xfrm>
                <a:prstGeom prst="line">
                  <a:avLst/>
                </a:prstGeom>
                <a:ln w="25400" cap="flat" cmpd="sng">
                  <a:solidFill>
                    <a:schemeClr val="tx1"/>
                  </a:solidFill>
                  <a:prstDash val="solid"/>
                  <a:headEnd type="none" w="sm" len="sm"/>
                  <a:tailEnd type="none" w="sm" len="sm"/>
                </a:ln>
              </p:spPr>
            </p:sp>
          </p:grpSp>
          <p:grpSp>
            <p:nvGrpSpPr>
              <p:cNvPr id="59" name="Group 77"/>
              <p:cNvGrpSpPr/>
              <p:nvPr/>
            </p:nvGrpSpPr>
            <p:grpSpPr>
              <a:xfrm>
                <a:off x="3563" y="2722"/>
                <a:ext cx="890" cy="961"/>
                <a:chOff x="3563" y="2722"/>
                <a:chExt cx="890" cy="961"/>
              </a:xfrm>
            </p:grpSpPr>
            <p:sp>
              <p:nvSpPr>
                <p:cNvPr id="74" name="Rectangle 70"/>
                <p:cNvSpPr/>
                <p:nvPr/>
              </p:nvSpPr>
              <p:spPr>
                <a:xfrm>
                  <a:off x="3645"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71"/>
                <p:cNvSpPr/>
                <p:nvPr/>
              </p:nvSpPr>
              <p:spPr>
                <a:xfrm>
                  <a:off x="3614"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2"/>
                <p:cNvSpPr/>
                <p:nvPr/>
              </p:nvSpPr>
              <p:spPr>
                <a:xfrm>
                  <a:off x="3563" y="2752"/>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7" name="Line 73"/>
                <p:cNvSpPr/>
                <p:nvPr/>
              </p:nvSpPr>
              <p:spPr>
                <a:xfrm flipV="1">
                  <a:off x="3612" y="2960"/>
                  <a:ext cx="784" cy="2"/>
                </a:xfrm>
                <a:prstGeom prst="line">
                  <a:avLst/>
                </a:prstGeom>
                <a:ln w="25400" cap="flat" cmpd="sng">
                  <a:solidFill>
                    <a:schemeClr val="tx1"/>
                  </a:solidFill>
                  <a:prstDash val="solid"/>
                  <a:headEnd type="none" w="sm" len="sm"/>
                  <a:tailEnd type="none" w="sm" len="sm"/>
                </a:ln>
              </p:spPr>
            </p:sp>
            <p:sp>
              <p:nvSpPr>
                <p:cNvPr id="78" name="Line 74"/>
                <p:cNvSpPr/>
                <p:nvPr/>
              </p:nvSpPr>
              <p:spPr>
                <a:xfrm flipV="1">
                  <a:off x="3624" y="3137"/>
                  <a:ext cx="784" cy="3"/>
                </a:xfrm>
                <a:prstGeom prst="line">
                  <a:avLst/>
                </a:prstGeom>
                <a:ln w="25400" cap="flat" cmpd="sng">
                  <a:solidFill>
                    <a:schemeClr val="tx1"/>
                  </a:solidFill>
                  <a:prstDash val="solid"/>
                  <a:headEnd type="none" w="sm" len="sm"/>
                  <a:tailEnd type="none" w="sm" len="sm"/>
                </a:ln>
              </p:spPr>
            </p:sp>
            <p:sp>
              <p:nvSpPr>
                <p:cNvPr id="79" name="Line 75"/>
                <p:cNvSpPr/>
                <p:nvPr/>
              </p:nvSpPr>
              <p:spPr>
                <a:xfrm flipV="1">
                  <a:off x="3624" y="3297"/>
                  <a:ext cx="784" cy="3"/>
                </a:xfrm>
                <a:prstGeom prst="line">
                  <a:avLst/>
                </a:prstGeom>
                <a:ln w="25400" cap="flat" cmpd="sng">
                  <a:solidFill>
                    <a:schemeClr val="tx1"/>
                  </a:solidFill>
                  <a:prstDash val="solid"/>
                  <a:headEnd type="none" w="sm" len="sm"/>
                  <a:tailEnd type="none" w="sm" len="sm"/>
                </a:ln>
              </p:spPr>
            </p:sp>
            <p:sp>
              <p:nvSpPr>
                <p:cNvPr id="80" name="Line 76"/>
                <p:cNvSpPr/>
                <p:nvPr/>
              </p:nvSpPr>
              <p:spPr>
                <a:xfrm flipV="1">
                  <a:off x="3609" y="3472"/>
                  <a:ext cx="784" cy="3"/>
                </a:xfrm>
                <a:prstGeom prst="line">
                  <a:avLst/>
                </a:prstGeom>
                <a:ln w="25400" cap="flat" cmpd="sng">
                  <a:solidFill>
                    <a:schemeClr val="tx1"/>
                  </a:solidFill>
                  <a:prstDash val="solid"/>
                  <a:headEnd type="none" w="sm" len="sm"/>
                  <a:tailEnd type="none" w="sm" len="sm"/>
                </a:ln>
              </p:spPr>
            </p:sp>
          </p:grpSp>
          <p:grpSp>
            <p:nvGrpSpPr>
              <p:cNvPr id="60" name="Group 85"/>
              <p:cNvGrpSpPr/>
              <p:nvPr/>
            </p:nvGrpSpPr>
            <p:grpSpPr>
              <a:xfrm>
                <a:off x="4679" y="2718"/>
                <a:ext cx="890" cy="963"/>
                <a:chOff x="4679" y="2718"/>
                <a:chExt cx="890" cy="963"/>
              </a:xfrm>
            </p:grpSpPr>
            <p:sp>
              <p:nvSpPr>
                <p:cNvPr id="67" name="Rectangle 78"/>
                <p:cNvSpPr/>
                <p:nvPr/>
              </p:nvSpPr>
              <p:spPr>
                <a:xfrm>
                  <a:off x="4761"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79"/>
                <p:cNvSpPr/>
                <p:nvPr/>
              </p:nvSpPr>
              <p:spPr>
                <a:xfrm>
                  <a:off x="4730"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80"/>
                <p:cNvSpPr/>
                <p:nvPr/>
              </p:nvSpPr>
              <p:spPr>
                <a:xfrm>
                  <a:off x="4679" y="275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0" name="Line 81"/>
                <p:cNvSpPr/>
                <p:nvPr/>
              </p:nvSpPr>
              <p:spPr>
                <a:xfrm flipV="1">
                  <a:off x="4728" y="2956"/>
                  <a:ext cx="784" cy="2"/>
                </a:xfrm>
                <a:prstGeom prst="line">
                  <a:avLst/>
                </a:prstGeom>
                <a:ln w="25400" cap="flat" cmpd="sng">
                  <a:solidFill>
                    <a:schemeClr val="tx1"/>
                  </a:solidFill>
                  <a:prstDash val="solid"/>
                  <a:headEnd type="none" w="sm" len="sm"/>
                  <a:tailEnd type="none" w="sm" len="sm"/>
                </a:ln>
              </p:spPr>
            </p:sp>
            <p:sp>
              <p:nvSpPr>
                <p:cNvPr id="71" name="Line 82"/>
                <p:cNvSpPr/>
                <p:nvPr/>
              </p:nvSpPr>
              <p:spPr>
                <a:xfrm flipV="1">
                  <a:off x="4740" y="3133"/>
                  <a:ext cx="784" cy="3"/>
                </a:xfrm>
                <a:prstGeom prst="line">
                  <a:avLst/>
                </a:prstGeom>
                <a:ln w="25400" cap="flat" cmpd="sng">
                  <a:solidFill>
                    <a:schemeClr val="tx1"/>
                  </a:solidFill>
                  <a:prstDash val="solid"/>
                  <a:headEnd type="none" w="sm" len="sm"/>
                  <a:tailEnd type="none" w="sm" len="sm"/>
                </a:ln>
              </p:spPr>
            </p:sp>
            <p:sp>
              <p:nvSpPr>
                <p:cNvPr id="72" name="Line 83"/>
                <p:cNvSpPr/>
                <p:nvPr/>
              </p:nvSpPr>
              <p:spPr>
                <a:xfrm flipV="1">
                  <a:off x="4740" y="3293"/>
                  <a:ext cx="784" cy="3"/>
                </a:xfrm>
                <a:prstGeom prst="line">
                  <a:avLst/>
                </a:prstGeom>
                <a:ln w="25400" cap="flat" cmpd="sng">
                  <a:solidFill>
                    <a:schemeClr val="tx1"/>
                  </a:solidFill>
                  <a:prstDash val="solid"/>
                  <a:headEnd type="none" w="sm" len="sm"/>
                  <a:tailEnd type="none" w="sm" len="sm"/>
                </a:ln>
              </p:spPr>
            </p:sp>
            <p:sp>
              <p:nvSpPr>
                <p:cNvPr id="73" name="Line 84"/>
                <p:cNvSpPr/>
                <p:nvPr/>
              </p:nvSpPr>
              <p:spPr>
                <a:xfrm flipV="1">
                  <a:off x="4725" y="3468"/>
                  <a:ext cx="784" cy="3"/>
                </a:xfrm>
                <a:prstGeom prst="line">
                  <a:avLst/>
                </a:prstGeom>
                <a:ln w="25400" cap="flat" cmpd="sng">
                  <a:solidFill>
                    <a:schemeClr val="tx1"/>
                  </a:solidFill>
                  <a:prstDash val="solid"/>
                  <a:headEnd type="none" w="sm" len="sm"/>
                  <a:tailEnd type="none" w="sm" len="sm"/>
                </a:ln>
              </p:spPr>
            </p:sp>
          </p:grpSp>
          <p:grpSp>
            <p:nvGrpSpPr>
              <p:cNvPr id="61" name="Group 91"/>
              <p:cNvGrpSpPr/>
              <p:nvPr/>
            </p:nvGrpSpPr>
            <p:grpSpPr>
              <a:xfrm>
                <a:off x="4116" y="1766"/>
                <a:ext cx="828" cy="614"/>
                <a:chOff x="4116" y="1766"/>
                <a:chExt cx="828" cy="614"/>
              </a:xfrm>
            </p:grpSpPr>
            <p:sp>
              <p:nvSpPr>
                <p:cNvPr id="62" name="Rectangle 86"/>
                <p:cNvSpPr/>
                <p:nvPr/>
              </p:nvSpPr>
              <p:spPr>
                <a:xfrm>
                  <a:off x="4151"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87"/>
                <p:cNvSpPr/>
                <p:nvPr/>
              </p:nvSpPr>
              <p:spPr>
                <a:xfrm>
                  <a:off x="4116"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88"/>
                <p:cNvSpPr/>
                <p:nvPr/>
              </p:nvSpPr>
              <p:spPr>
                <a:xfrm>
                  <a:off x="4172" y="1798"/>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89"/>
                <p:cNvSpPr/>
                <p:nvPr/>
              </p:nvSpPr>
              <p:spPr>
                <a:xfrm flipV="1">
                  <a:off x="4118" y="2003"/>
                  <a:ext cx="784" cy="3"/>
                </a:xfrm>
                <a:prstGeom prst="line">
                  <a:avLst/>
                </a:prstGeom>
                <a:ln w="25400" cap="flat" cmpd="sng">
                  <a:solidFill>
                    <a:schemeClr val="tx1"/>
                  </a:solidFill>
                  <a:prstDash val="solid"/>
                  <a:headEnd type="none" w="sm" len="sm"/>
                  <a:tailEnd type="none" w="sm" len="sm"/>
                </a:ln>
              </p:spPr>
            </p:sp>
            <p:sp>
              <p:nvSpPr>
                <p:cNvPr id="66" name="Line 90"/>
                <p:cNvSpPr/>
                <p:nvPr/>
              </p:nvSpPr>
              <p:spPr>
                <a:xfrm flipV="1">
                  <a:off x="4130" y="2181"/>
                  <a:ext cx="784" cy="3"/>
                </a:xfrm>
                <a:prstGeom prst="line">
                  <a:avLst/>
                </a:prstGeom>
                <a:ln w="25400" cap="flat" cmpd="sng">
                  <a:solidFill>
                    <a:schemeClr val="tx1"/>
                  </a:solidFill>
                  <a:prstDash val="solid"/>
                  <a:headEnd type="none" w="sm" len="sm"/>
                  <a:tailEnd type="none" w="sm" len="sm"/>
                </a:ln>
              </p:spPr>
            </p:sp>
          </p:grpSp>
        </p:grpSp>
        <p:sp>
          <p:nvSpPr>
            <p:cNvPr id="95" name="Freeform 93"/>
            <p:cNvSpPr/>
            <p:nvPr/>
          </p:nvSpPr>
          <p:spPr>
            <a:xfrm>
              <a:off x="6042025" y="1733549"/>
              <a:ext cx="3725863" cy="3163888"/>
            </a:xfrm>
            <a:custGeom>
              <a:avLst/>
              <a:gdLst>
                <a:gd name="txL" fmla="*/ 0 w 2347"/>
                <a:gd name="txT" fmla="*/ 0 h 1993"/>
                <a:gd name="txR" fmla="*/ 2347 w 2347"/>
                <a:gd name="txB" fmla="*/ 1993 h 1993"/>
              </a:gdLst>
              <a:ahLst/>
              <a:cxnLst>
                <a:cxn ang="0">
                  <a:pos x="2147483646" y="0"/>
                </a:cxn>
                <a:cxn ang="0">
                  <a:pos x="0" y="2147483646"/>
                </a:cxn>
                <a:cxn ang="0">
                  <a:pos x="2147483646" y="2147483646"/>
                </a:cxn>
                <a:cxn ang="0">
                  <a:pos x="2147483646" y="2147483646"/>
                </a:cxn>
              </a:cxnLst>
              <a:rect l="txL" t="txT" r="txR" b="txB"/>
              <a:pathLst>
                <a:path w="2347" h="1993">
                  <a:moveTo>
                    <a:pt x="12" y="0"/>
                  </a:moveTo>
                  <a:lnTo>
                    <a:pt x="0" y="288"/>
                  </a:lnTo>
                  <a:lnTo>
                    <a:pt x="2112" y="1812"/>
                  </a:lnTo>
                  <a:lnTo>
                    <a:pt x="2346" y="1992"/>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96" name="Group 96"/>
            <p:cNvGrpSpPr/>
            <p:nvPr/>
          </p:nvGrpSpPr>
          <p:grpSpPr>
            <a:xfrm>
              <a:off x="10177463" y="4264029"/>
              <a:ext cx="725488" cy="387351"/>
              <a:chOff x="5017" y="2548"/>
              <a:chExt cx="457" cy="244"/>
            </a:xfrm>
          </p:grpSpPr>
          <p:sp>
            <p:nvSpPr>
              <p:cNvPr id="97" name="Rectangle 94"/>
              <p:cNvSpPr/>
              <p:nvPr/>
            </p:nvSpPr>
            <p:spPr>
              <a:xfrm>
                <a:off x="5017" y="2548"/>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p:cNvSpPr/>
              <p:nvPr/>
            </p:nvSpPr>
            <p:spPr>
              <a:xfrm>
                <a:off x="5032" y="2559"/>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99" name="Group 99"/>
            <p:cNvGrpSpPr/>
            <p:nvPr/>
          </p:nvGrpSpPr>
          <p:grpSpPr>
            <a:xfrm>
              <a:off x="5715002" y="1366838"/>
              <a:ext cx="725488" cy="387351"/>
              <a:chOff x="2173" y="701"/>
              <a:chExt cx="457" cy="244"/>
            </a:xfrm>
          </p:grpSpPr>
          <p:sp>
            <p:nvSpPr>
              <p:cNvPr id="100" name="Rectangle 97"/>
              <p:cNvSpPr/>
              <p:nvPr/>
            </p:nvSpPr>
            <p:spPr>
              <a:xfrm>
                <a:off x="2173" y="701"/>
                <a:ext cx="444"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1" name="Rectangle 98"/>
              <p:cNvSpPr/>
              <p:nvPr/>
            </p:nvSpPr>
            <p:spPr>
              <a:xfrm>
                <a:off x="2188" y="712"/>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03" name="Group 103"/>
            <p:cNvGrpSpPr/>
            <p:nvPr/>
          </p:nvGrpSpPr>
          <p:grpSpPr>
            <a:xfrm>
              <a:off x="7519988" y="3625853"/>
              <a:ext cx="725488" cy="387351"/>
              <a:chOff x="3343" y="2146"/>
              <a:chExt cx="457" cy="244"/>
            </a:xfrm>
          </p:grpSpPr>
          <p:sp>
            <p:nvSpPr>
              <p:cNvPr id="104" name="Rectangle 101"/>
              <p:cNvSpPr/>
              <p:nvPr/>
            </p:nvSpPr>
            <p:spPr>
              <a:xfrm>
                <a:off x="3343" y="214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5" name="Rectangle 102"/>
              <p:cNvSpPr/>
              <p:nvPr/>
            </p:nvSpPr>
            <p:spPr>
              <a:xfrm>
                <a:off x="3358" y="2157"/>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6" name="Line 104"/>
            <p:cNvSpPr/>
            <p:nvPr/>
          </p:nvSpPr>
          <p:spPr>
            <a:xfrm>
              <a:off x="8232775" y="3971924"/>
              <a:ext cx="285750" cy="219075"/>
            </a:xfrm>
            <a:prstGeom prst="line">
              <a:avLst/>
            </a:prstGeom>
            <a:ln w="25400" cap="flat" cmpd="sng">
              <a:solidFill>
                <a:srgbClr val="FF0000"/>
              </a:solidFill>
              <a:prstDash val="solid"/>
              <a:headEnd type="none" w="sm" len="sm"/>
              <a:tailEnd type="stealth" w="med" len="med"/>
            </a:ln>
          </p:spPr>
        </p:sp>
        <p:sp>
          <p:nvSpPr>
            <p:cNvPr id="107" name="Line 105"/>
            <p:cNvSpPr/>
            <p:nvPr/>
          </p:nvSpPr>
          <p:spPr>
            <a:xfrm flipH="1" flipV="1">
              <a:off x="7661275" y="3009899"/>
              <a:ext cx="200025" cy="161925"/>
            </a:xfrm>
            <a:prstGeom prst="line">
              <a:avLst/>
            </a:prstGeom>
            <a:ln w="25400" cap="flat" cmpd="sng">
              <a:solidFill>
                <a:srgbClr val="FF0000"/>
              </a:solidFill>
              <a:prstDash val="solid"/>
              <a:headEnd type="none" w="sm" len="sm"/>
              <a:tailEnd type="stealth" w="med" len="med"/>
            </a:ln>
          </p:spPr>
        </p:sp>
        <p:sp>
          <p:nvSpPr>
            <p:cNvPr id="108" name="Rectangle 106"/>
            <p:cNvSpPr/>
            <p:nvPr/>
          </p:nvSpPr>
          <p:spPr>
            <a:xfrm>
              <a:off x="9739313" y="493553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09" name="Rectangle 107"/>
            <p:cNvSpPr/>
            <p:nvPr/>
          </p:nvSpPr>
          <p:spPr>
            <a:xfrm>
              <a:off x="5653088" y="198278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10" name="Freeform 108"/>
            <p:cNvSpPr/>
            <p:nvPr/>
          </p:nvSpPr>
          <p:spPr>
            <a:xfrm>
              <a:off x="10652125" y="4638674"/>
              <a:ext cx="11113" cy="363538"/>
            </a:xfrm>
            <a:custGeom>
              <a:avLst/>
              <a:gdLst>
                <a:gd name="txL" fmla="*/ 0 w 7"/>
                <a:gd name="txT" fmla="*/ 0 h 229"/>
                <a:gd name="txR" fmla="*/ 7 w 7"/>
                <a:gd name="txB" fmla="*/ 229 h 229"/>
              </a:gdLst>
              <a:ahLst/>
              <a:cxnLst>
                <a:cxn ang="0">
                  <a:pos x="2147483646" y="2147483646"/>
                </a:cxn>
                <a:cxn ang="0">
                  <a:pos x="0" y="0"/>
                </a:cxn>
              </a:cxnLst>
              <a:rect l="txL" t="txT" r="txR" b="txB"/>
              <a:pathLst>
                <a:path w="7" h="229">
                  <a:moveTo>
                    <a:pt x="6" y="228"/>
                  </a:moveTo>
                  <a:lnTo>
                    <a:pt x="0"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sp>
          <p:nvSpPr>
            <p:cNvPr id="111" name="Freeform 109"/>
            <p:cNvSpPr/>
            <p:nvPr/>
          </p:nvSpPr>
          <p:spPr>
            <a:xfrm>
              <a:off x="7037388" y="2425699"/>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2" name="Freeform 110"/>
            <p:cNvSpPr/>
            <p:nvPr/>
          </p:nvSpPr>
          <p:spPr>
            <a:xfrm>
              <a:off x="6708775" y="2266949"/>
              <a:ext cx="3824288" cy="2894013"/>
            </a:xfrm>
            <a:custGeom>
              <a:avLst/>
              <a:gdLst>
                <a:gd name="txL" fmla="*/ 0 w 2409"/>
                <a:gd name="txT" fmla="*/ 0 h 1823"/>
                <a:gd name="txR" fmla="*/ 2409 w 2409"/>
                <a:gd name="txB" fmla="*/ 1823 h 1823"/>
              </a:gdLst>
              <a:ahLst/>
              <a:cxnLst>
                <a:cxn ang="0">
                  <a:pos x="0" y="0"/>
                </a:cxn>
                <a:cxn ang="0">
                  <a:pos x="2147483646" y="2147483646"/>
                </a:cxn>
                <a:cxn ang="0">
                  <a:pos x="2147483646" y="2147483646"/>
                </a:cxn>
              </a:cxnLst>
              <a:rect l="txL" t="txT" r="txR" b="txB"/>
              <a:pathLst>
                <a:path w="2409" h="1823">
                  <a:moveTo>
                    <a:pt x="0" y="0"/>
                  </a:moveTo>
                  <a:lnTo>
                    <a:pt x="6" y="126"/>
                  </a:lnTo>
                  <a:lnTo>
                    <a:pt x="2408" y="1822"/>
                  </a:lnTo>
                </a:path>
              </a:pathLst>
            </a:custGeom>
            <a:noFill/>
            <a:ln w="25400" cap="rnd" cmpd="sng">
              <a:solidFill>
                <a:srgbClr val="FF0000">
                  <a:alpha val="100000"/>
                </a:srgbClr>
              </a:solidFill>
              <a:prstDash val="solid"/>
              <a:round/>
              <a:headEnd type="stealth" w="med" len="med"/>
              <a:tailEnd type="none" w="sm" len="sm"/>
            </a:ln>
          </p:spPr>
          <p:txBody>
            <a:bodyPr/>
            <a:lstStyle/>
            <a:p>
              <a:endParaRPr lang="zh-CN" altLang="en-US">
                <a:latin typeface="+mn-ea"/>
              </a:endParaRPr>
            </a:p>
          </p:txBody>
        </p:sp>
        <p:grpSp>
          <p:nvGrpSpPr>
            <p:cNvPr id="113" name="Group 113"/>
            <p:cNvGrpSpPr/>
            <p:nvPr/>
          </p:nvGrpSpPr>
          <p:grpSpPr>
            <a:xfrm>
              <a:off x="7881938" y="3054353"/>
              <a:ext cx="703262" cy="387351"/>
              <a:chOff x="3571" y="1786"/>
              <a:chExt cx="443" cy="244"/>
            </a:xfrm>
          </p:grpSpPr>
          <p:sp>
            <p:nvSpPr>
              <p:cNvPr id="114" name="Rectangle 111"/>
              <p:cNvSpPr/>
              <p:nvPr/>
            </p:nvSpPr>
            <p:spPr>
              <a:xfrm>
                <a:off x="3571" y="178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5" name="Rectangle 112"/>
              <p:cNvSpPr/>
              <p:nvPr/>
            </p:nvSpPr>
            <p:spPr>
              <a:xfrm>
                <a:off x="3586" y="1797"/>
                <a:ext cx="363"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ack</a:t>
                </a:r>
              </a:p>
            </p:txBody>
          </p:sp>
        </p:grpSp>
        <p:sp>
          <p:nvSpPr>
            <p:cNvPr id="116" name="Freeform 114"/>
            <p:cNvSpPr/>
            <p:nvPr/>
          </p:nvSpPr>
          <p:spPr>
            <a:xfrm>
              <a:off x="7056438" y="4130674"/>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grpSp>
      <p:sp>
        <p:nvSpPr>
          <p:cNvPr id="11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1542144" y="714428"/>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物理通信 </a:t>
            </a:r>
          </a:p>
        </p:txBody>
      </p:sp>
      <p:grpSp>
        <p:nvGrpSpPr>
          <p:cNvPr id="2" name="组合 1"/>
          <p:cNvGrpSpPr/>
          <p:nvPr/>
        </p:nvGrpSpPr>
        <p:grpSpPr>
          <a:xfrm>
            <a:off x="3051858" y="1636713"/>
            <a:ext cx="5753103" cy="4805363"/>
            <a:chOff x="3352800" y="1443037"/>
            <a:chExt cx="5753103" cy="4805363"/>
          </a:xfrm>
        </p:grpSpPr>
        <p:grpSp>
          <p:nvGrpSpPr>
            <p:cNvPr id="5" name="Group 58"/>
            <p:cNvGrpSpPr/>
            <p:nvPr/>
          </p:nvGrpSpPr>
          <p:grpSpPr>
            <a:xfrm>
              <a:off x="3352800" y="1914525"/>
              <a:ext cx="5668962" cy="4333875"/>
              <a:chOff x="1167" y="1087"/>
              <a:chExt cx="3571" cy="2730"/>
            </a:xfrm>
          </p:grpSpPr>
          <p:sp>
            <p:nvSpPr>
              <p:cNvPr id="6" name="Freeform 3"/>
              <p:cNvSpPr/>
              <p:nvPr/>
            </p:nvSpPr>
            <p:spPr>
              <a:xfrm>
                <a:off x="1167" y="1087"/>
                <a:ext cx="3571" cy="2730"/>
              </a:xfrm>
              <a:custGeom>
                <a:avLst/>
                <a:gdLst>
                  <a:gd name="txL" fmla="*/ 0 w 3571"/>
                  <a:gd name="txT" fmla="*/ 0 h 2730"/>
                  <a:gd name="txR" fmla="*/ 3571 w 3571"/>
                  <a:gd name="txB" fmla="*/ 2730 h 2730"/>
                </a:gdLst>
                <a:ahLst/>
                <a:cxnLst>
                  <a:cxn ang="0">
                    <a:pos x="1406" y="49"/>
                  </a:cxn>
                  <a:cxn ang="0">
                    <a:pos x="1165" y="15"/>
                  </a:cxn>
                  <a:cxn ang="0">
                    <a:pos x="780" y="0"/>
                  </a:cxn>
                  <a:cxn ang="0">
                    <a:pos x="413" y="28"/>
                  </a:cxn>
                  <a:cxn ang="0">
                    <a:pos x="265" y="61"/>
                  </a:cxn>
                  <a:cxn ang="0">
                    <a:pos x="155" y="108"/>
                  </a:cxn>
                  <a:cxn ang="0">
                    <a:pos x="87" y="173"/>
                  </a:cxn>
                  <a:cxn ang="0">
                    <a:pos x="39" y="360"/>
                  </a:cxn>
                  <a:cxn ang="0">
                    <a:pos x="60" y="587"/>
                  </a:cxn>
                  <a:cxn ang="0">
                    <a:pos x="88" y="818"/>
                  </a:cxn>
                  <a:cxn ang="0">
                    <a:pos x="61" y="1124"/>
                  </a:cxn>
                  <a:cxn ang="0">
                    <a:pos x="3" y="1519"/>
                  </a:cxn>
                  <a:cxn ang="0">
                    <a:pos x="4" y="1679"/>
                  </a:cxn>
                  <a:cxn ang="0">
                    <a:pos x="27" y="1857"/>
                  </a:cxn>
                  <a:cxn ang="0">
                    <a:pos x="66" y="1944"/>
                  </a:cxn>
                  <a:cxn ang="0">
                    <a:pos x="162" y="2009"/>
                  </a:cxn>
                  <a:cxn ang="0">
                    <a:pos x="289" y="2043"/>
                  </a:cxn>
                  <a:cxn ang="0">
                    <a:pos x="492" y="2049"/>
                  </a:cxn>
                  <a:cxn ang="0">
                    <a:pos x="836" y="2027"/>
                  </a:cxn>
                  <a:cxn ang="0">
                    <a:pos x="1180" y="2013"/>
                  </a:cxn>
                  <a:cxn ang="0">
                    <a:pos x="1386" y="2033"/>
                  </a:cxn>
                  <a:cxn ang="0">
                    <a:pos x="1478" y="2072"/>
                  </a:cxn>
                  <a:cxn ang="0">
                    <a:pos x="1528" y="2135"/>
                  </a:cxn>
                  <a:cxn ang="0">
                    <a:pos x="1550" y="2260"/>
                  </a:cxn>
                  <a:cxn ang="0">
                    <a:pos x="1555" y="2447"/>
                  </a:cxn>
                  <a:cxn ang="0">
                    <a:pos x="1597" y="2569"/>
                  </a:cxn>
                  <a:cxn ang="0">
                    <a:pos x="1670" y="2630"/>
                  </a:cxn>
                  <a:cxn ang="0">
                    <a:pos x="1793" y="2666"/>
                  </a:cxn>
                  <a:cxn ang="0">
                    <a:pos x="1974" y="2695"/>
                  </a:cxn>
                  <a:cxn ang="0">
                    <a:pos x="2318" y="2723"/>
                  </a:cxn>
                  <a:cxn ang="0">
                    <a:pos x="2821" y="2720"/>
                  </a:cxn>
                  <a:cxn ang="0">
                    <a:pos x="3159" y="2673"/>
                  </a:cxn>
                  <a:cxn ang="0">
                    <a:pos x="3330" y="2615"/>
                  </a:cxn>
                  <a:cxn ang="0">
                    <a:pos x="3445" y="2530"/>
                  </a:cxn>
                  <a:cxn ang="0">
                    <a:pos x="3517" y="2405"/>
                  </a:cxn>
                  <a:cxn ang="0">
                    <a:pos x="3567" y="2163"/>
                  </a:cxn>
                  <a:cxn ang="0">
                    <a:pos x="3560" y="1793"/>
                  </a:cxn>
                  <a:cxn ang="0">
                    <a:pos x="3523" y="1453"/>
                  </a:cxn>
                  <a:cxn ang="0">
                    <a:pos x="3513" y="1322"/>
                  </a:cxn>
                  <a:cxn ang="0">
                    <a:pos x="3510" y="1126"/>
                  </a:cxn>
                  <a:cxn ang="0">
                    <a:pos x="3498" y="979"/>
                  </a:cxn>
                  <a:cxn ang="0">
                    <a:pos x="3442" y="868"/>
                  </a:cxn>
                  <a:cxn ang="0">
                    <a:pos x="3311" y="779"/>
                  </a:cxn>
                  <a:cxn ang="0">
                    <a:pos x="3199" y="746"/>
                  </a:cxn>
                  <a:cxn ang="0">
                    <a:pos x="2889" y="720"/>
                  </a:cxn>
                  <a:cxn ang="0">
                    <a:pos x="2527" y="714"/>
                  </a:cxn>
                  <a:cxn ang="0">
                    <a:pos x="2193" y="685"/>
                  </a:cxn>
                  <a:cxn ang="0">
                    <a:pos x="2061" y="651"/>
                  </a:cxn>
                  <a:cxn ang="0">
                    <a:pos x="1887" y="521"/>
                  </a:cxn>
                  <a:cxn ang="0">
                    <a:pos x="1772" y="348"/>
                  </a:cxn>
                  <a:cxn ang="0">
                    <a:pos x="1654" y="179"/>
                  </a:cxn>
                  <a:cxn ang="0">
                    <a:pos x="1471" y="66"/>
                  </a:cxn>
                </a:cxnLst>
                <a:rect l="txL" t="txT" r="txR" b="txB"/>
                <a:pathLst>
                  <a:path w="3571" h="2730">
                    <a:moveTo>
                      <a:pt x="1471" y="66"/>
                    </a:moveTo>
                    <a:lnTo>
                      <a:pt x="1406" y="49"/>
                    </a:lnTo>
                    <a:lnTo>
                      <a:pt x="1332" y="36"/>
                    </a:lnTo>
                    <a:lnTo>
                      <a:pt x="1165" y="15"/>
                    </a:lnTo>
                    <a:lnTo>
                      <a:pt x="976" y="1"/>
                    </a:lnTo>
                    <a:lnTo>
                      <a:pt x="780" y="0"/>
                    </a:lnTo>
                    <a:lnTo>
                      <a:pt x="589" y="9"/>
                    </a:lnTo>
                    <a:lnTo>
                      <a:pt x="413" y="28"/>
                    </a:lnTo>
                    <a:lnTo>
                      <a:pt x="334" y="43"/>
                    </a:lnTo>
                    <a:lnTo>
                      <a:pt x="265" y="61"/>
                    </a:lnTo>
                    <a:lnTo>
                      <a:pt x="205" y="83"/>
                    </a:lnTo>
                    <a:lnTo>
                      <a:pt x="155" y="108"/>
                    </a:lnTo>
                    <a:lnTo>
                      <a:pt x="116" y="138"/>
                    </a:lnTo>
                    <a:lnTo>
                      <a:pt x="87" y="173"/>
                    </a:lnTo>
                    <a:lnTo>
                      <a:pt x="51" y="259"/>
                    </a:lnTo>
                    <a:lnTo>
                      <a:pt x="39" y="360"/>
                    </a:lnTo>
                    <a:lnTo>
                      <a:pt x="45" y="470"/>
                    </a:lnTo>
                    <a:lnTo>
                      <a:pt x="60" y="587"/>
                    </a:lnTo>
                    <a:lnTo>
                      <a:pt x="76" y="705"/>
                    </a:lnTo>
                    <a:lnTo>
                      <a:pt x="88" y="818"/>
                    </a:lnTo>
                    <a:lnTo>
                      <a:pt x="88" y="922"/>
                    </a:lnTo>
                    <a:lnTo>
                      <a:pt x="61" y="1124"/>
                    </a:lnTo>
                    <a:lnTo>
                      <a:pt x="27" y="1329"/>
                    </a:lnTo>
                    <a:lnTo>
                      <a:pt x="3" y="1519"/>
                    </a:lnTo>
                    <a:lnTo>
                      <a:pt x="0" y="1603"/>
                    </a:lnTo>
                    <a:lnTo>
                      <a:pt x="4" y="1679"/>
                    </a:lnTo>
                    <a:lnTo>
                      <a:pt x="18" y="1804"/>
                    </a:lnTo>
                    <a:lnTo>
                      <a:pt x="27" y="1857"/>
                    </a:lnTo>
                    <a:lnTo>
                      <a:pt x="42" y="1903"/>
                    </a:lnTo>
                    <a:lnTo>
                      <a:pt x="66" y="1944"/>
                    </a:lnTo>
                    <a:lnTo>
                      <a:pt x="105" y="1979"/>
                    </a:lnTo>
                    <a:lnTo>
                      <a:pt x="162" y="2009"/>
                    </a:lnTo>
                    <a:lnTo>
                      <a:pt x="239" y="2034"/>
                    </a:lnTo>
                    <a:lnTo>
                      <a:pt x="289" y="2043"/>
                    </a:lnTo>
                    <a:lnTo>
                      <a:pt x="349" y="2049"/>
                    </a:lnTo>
                    <a:lnTo>
                      <a:pt x="492" y="2049"/>
                    </a:lnTo>
                    <a:lnTo>
                      <a:pt x="658" y="2040"/>
                    </a:lnTo>
                    <a:lnTo>
                      <a:pt x="836" y="2027"/>
                    </a:lnTo>
                    <a:lnTo>
                      <a:pt x="1012" y="2016"/>
                    </a:lnTo>
                    <a:lnTo>
                      <a:pt x="1180" y="2013"/>
                    </a:lnTo>
                    <a:lnTo>
                      <a:pt x="1324" y="2022"/>
                    </a:lnTo>
                    <a:lnTo>
                      <a:pt x="1386" y="2033"/>
                    </a:lnTo>
                    <a:lnTo>
                      <a:pt x="1437" y="2049"/>
                    </a:lnTo>
                    <a:lnTo>
                      <a:pt x="1478" y="2072"/>
                    </a:lnTo>
                    <a:lnTo>
                      <a:pt x="1507" y="2101"/>
                    </a:lnTo>
                    <a:lnTo>
                      <a:pt x="1528" y="2135"/>
                    </a:lnTo>
                    <a:lnTo>
                      <a:pt x="1541" y="2175"/>
                    </a:lnTo>
                    <a:lnTo>
                      <a:pt x="1550" y="2260"/>
                    </a:lnTo>
                    <a:lnTo>
                      <a:pt x="1552" y="2354"/>
                    </a:lnTo>
                    <a:lnTo>
                      <a:pt x="1555" y="2447"/>
                    </a:lnTo>
                    <a:lnTo>
                      <a:pt x="1576" y="2532"/>
                    </a:lnTo>
                    <a:lnTo>
                      <a:pt x="1597" y="2569"/>
                    </a:lnTo>
                    <a:lnTo>
                      <a:pt x="1629" y="2603"/>
                    </a:lnTo>
                    <a:lnTo>
                      <a:pt x="1670" y="2630"/>
                    </a:lnTo>
                    <a:lnTo>
                      <a:pt x="1724" y="2649"/>
                    </a:lnTo>
                    <a:lnTo>
                      <a:pt x="1793" y="2666"/>
                    </a:lnTo>
                    <a:lnTo>
                      <a:pt x="1878" y="2681"/>
                    </a:lnTo>
                    <a:lnTo>
                      <a:pt x="1974" y="2695"/>
                    </a:lnTo>
                    <a:lnTo>
                      <a:pt x="2081" y="2707"/>
                    </a:lnTo>
                    <a:lnTo>
                      <a:pt x="2318" y="2723"/>
                    </a:lnTo>
                    <a:lnTo>
                      <a:pt x="2571" y="2729"/>
                    </a:lnTo>
                    <a:lnTo>
                      <a:pt x="2821" y="2720"/>
                    </a:lnTo>
                    <a:lnTo>
                      <a:pt x="3055" y="2695"/>
                    </a:lnTo>
                    <a:lnTo>
                      <a:pt x="3159" y="2673"/>
                    </a:lnTo>
                    <a:lnTo>
                      <a:pt x="3251" y="2648"/>
                    </a:lnTo>
                    <a:lnTo>
                      <a:pt x="3330" y="2615"/>
                    </a:lnTo>
                    <a:lnTo>
                      <a:pt x="3395" y="2577"/>
                    </a:lnTo>
                    <a:lnTo>
                      <a:pt x="3445" y="2530"/>
                    </a:lnTo>
                    <a:lnTo>
                      <a:pt x="3486" y="2471"/>
                    </a:lnTo>
                    <a:lnTo>
                      <a:pt x="3517" y="2405"/>
                    </a:lnTo>
                    <a:lnTo>
                      <a:pt x="3541" y="2330"/>
                    </a:lnTo>
                    <a:lnTo>
                      <a:pt x="3567" y="2163"/>
                    </a:lnTo>
                    <a:lnTo>
                      <a:pt x="3570" y="1979"/>
                    </a:lnTo>
                    <a:lnTo>
                      <a:pt x="3560" y="1793"/>
                    </a:lnTo>
                    <a:lnTo>
                      <a:pt x="3541" y="1614"/>
                    </a:lnTo>
                    <a:lnTo>
                      <a:pt x="3523" y="1453"/>
                    </a:lnTo>
                    <a:lnTo>
                      <a:pt x="3517" y="1383"/>
                    </a:lnTo>
                    <a:lnTo>
                      <a:pt x="3513" y="1322"/>
                    </a:lnTo>
                    <a:lnTo>
                      <a:pt x="3510" y="1216"/>
                    </a:lnTo>
                    <a:lnTo>
                      <a:pt x="3510" y="1126"/>
                    </a:lnTo>
                    <a:lnTo>
                      <a:pt x="3507" y="1047"/>
                    </a:lnTo>
                    <a:lnTo>
                      <a:pt x="3498" y="979"/>
                    </a:lnTo>
                    <a:lnTo>
                      <a:pt x="3477" y="921"/>
                    </a:lnTo>
                    <a:lnTo>
                      <a:pt x="3442" y="868"/>
                    </a:lnTo>
                    <a:lnTo>
                      <a:pt x="3388" y="823"/>
                    </a:lnTo>
                    <a:lnTo>
                      <a:pt x="3311" y="779"/>
                    </a:lnTo>
                    <a:lnTo>
                      <a:pt x="3260" y="761"/>
                    </a:lnTo>
                    <a:lnTo>
                      <a:pt x="3199" y="746"/>
                    </a:lnTo>
                    <a:lnTo>
                      <a:pt x="3056" y="729"/>
                    </a:lnTo>
                    <a:lnTo>
                      <a:pt x="2889" y="720"/>
                    </a:lnTo>
                    <a:lnTo>
                      <a:pt x="2710" y="717"/>
                    </a:lnTo>
                    <a:lnTo>
                      <a:pt x="2527" y="714"/>
                    </a:lnTo>
                    <a:lnTo>
                      <a:pt x="2351" y="705"/>
                    </a:lnTo>
                    <a:lnTo>
                      <a:pt x="2193" y="685"/>
                    </a:lnTo>
                    <a:lnTo>
                      <a:pt x="2123" y="670"/>
                    </a:lnTo>
                    <a:lnTo>
                      <a:pt x="2061" y="651"/>
                    </a:lnTo>
                    <a:lnTo>
                      <a:pt x="1962" y="595"/>
                    </a:lnTo>
                    <a:lnTo>
                      <a:pt x="1887" y="521"/>
                    </a:lnTo>
                    <a:lnTo>
                      <a:pt x="1825" y="437"/>
                    </a:lnTo>
                    <a:lnTo>
                      <a:pt x="1772" y="348"/>
                    </a:lnTo>
                    <a:lnTo>
                      <a:pt x="1718" y="259"/>
                    </a:lnTo>
                    <a:lnTo>
                      <a:pt x="1654" y="179"/>
                    </a:lnTo>
                    <a:lnTo>
                      <a:pt x="1575" y="113"/>
                    </a:lnTo>
                    <a:lnTo>
                      <a:pt x="1471" y="66"/>
                    </a:lnTo>
                  </a:path>
                </a:pathLst>
              </a:custGeom>
              <a:solidFill>
                <a:srgbClr val="00FFFF">
                  <a:alpha val="100000"/>
                </a:srgbClr>
              </a:solidFill>
              <a:ln w="9525">
                <a:noFill/>
              </a:ln>
            </p:spPr>
            <p:txBody>
              <a:bodyPr/>
              <a:lstStyle/>
              <a:p>
                <a:endParaRPr lang="zh-CN" altLang="en-US">
                  <a:latin typeface="+mn-ea"/>
                </a:endParaRPr>
              </a:p>
            </p:txBody>
          </p:sp>
          <p:grpSp>
            <p:nvGrpSpPr>
              <p:cNvPr id="7" name="Group 7"/>
              <p:cNvGrpSpPr/>
              <p:nvPr/>
            </p:nvGrpSpPr>
            <p:grpSpPr>
              <a:xfrm>
                <a:off x="1319" y="1275"/>
                <a:ext cx="1488" cy="576"/>
                <a:chOff x="1319" y="1275"/>
                <a:chExt cx="1488" cy="576"/>
              </a:xfrm>
            </p:grpSpPr>
            <p:graphicFrame>
              <p:nvGraphicFramePr>
                <p:cNvPr id="58" name="Object 4"/>
                <p:cNvGraphicFramePr/>
                <p:nvPr/>
              </p:nvGraphicFramePr>
              <p:xfrm>
                <a:off x="1319" y="1275"/>
                <a:ext cx="848" cy="576"/>
              </p:xfrm>
              <a:graphic>
                <a:graphicData uri="http://schemas.openxmlformats.org/presentationml/2006/ole">
                  <mc:AlternateContent xmlns:mc="http://schemas.openxmlformats.org/markup-compatibility/2006">
                    <mc:Choice xmlns:v="urn:schemas-microsoft-com:vml" Requires="v">
                      <p:oleObj spid="_x0000_s20612" r:id="rId4" imgW="1345565" imgH="914400" progId="MS_ClipArt_Gallery.2">
                        <p:embed/>
                      </p:oleObj>
                    </mc:Choice>
                    <mc:Fallback>
                      <p:oleObj r:id="rId4" imgW="1345565" imgH="914400" progId="MS_ClipArt_Gallery.2">
                        <p:embed/>
                        <p:pic>
                          <p:nvPicPr>
                            <p:cNvPr id="0" name="图片 20509"/>
                            <p:cNvPicPr/>
                            <p:nvPr/>
                          </p:nvPicPr>
                          <p:blipFill>
                            <a:blip r:embed="rId5"/>
                            <a:stretch>
                              <a:fillRect/>
                            </a:stretch>
                          </p:blipFill>
                          <p:spPr>
                            <a:xfrm>
                              <a:off x="1319" y="1275"/>
                              <a:ext cx="848" cy="576"/>
                            </a:xfrm>
                            <a:prstGeom prst="rect">
                              <a:avLst/>
                            </a:prstGeom>
                            <a:noFill/>
                            <a:ln w="38100">
                              <a:noFill/>
                              <a:miter/>
                            </a:ln>
                          </p:spPr>
                        </p:pic>
                      </p:oleObj>
                    </mc:Fallback>
                  </mc:AlternateContent>
                </a:graphicData>
              </a:graphic>
            </p:graphicFrame>
            <p:graphicFrame>
              <p:nvGraphicFramePr>
                <p:cNvPr id="59" name="Object 5"/>
                <p:cNvGraphicFramePr/>
                <p:nvPr/>
              </p:nvGraphicFramePr>
              <p:xfrm>
                <a:off x="2235" y="1486"/>
                <a:ext cx="572" cy="338"/>
              </p:xfrm>
              <a:graphic>
                <a:graphicData uri="http://schemas.openxmlformats.org/presentationml/2006/ole">
                  <mc:AlternateContent xmlns:mc="http://schemas.openxmlformats.org/markup-compatibility/2006">
                    <mc:Choice xmlns:v="urn:schemas-microsoft-com:vml" Requires="v">
                      <p:oleObj spid="_x0000_s20613" r:id="rId6" imgW="908050" imgH="537210" progId="MS_ClipArt_Gallery.2">
                        <p:embed/>
                      </p:oleObj>
                    </mc:Choice>
                    <mc:Fallback>
                      <p:oleObj r:id="rId6" imgW="908050" imgH="537210" progId="MS_ClipArt_Gallery.2">
                        <p:embed/>
                        <p:pic>
                          <p:nvPicPr>
                            <p:cNvPr id="0" name="图片 20510"/>
                            <p:cNvPicPr/>
                            <p:nvPr/>
                          </p:nvPicPr>
                          <p:blipFill>
                            <a:blip r:embed="rId7"/>
                            <a:stretch>
                              <a:fillRect/>
                            </a:stretch>
                          </p:blipFill>
                          <p:spPr>
                            <a:xfrm>
                              <a:off x="2235" y="1486"/>
                              <a:ext cx="572" cy="338"/>
                            </a:xfrm>
                            <a:prstGeom prst="rect">
                              <a:avLst/>
                            </a:prstGeom>
                            <a:noFill/>
                            <a:ln w="38100">
                              <a:noFill/>
                              <a:miter/>
                            </a:ln>
                          </p:spPr>
                        </p:pic>
                      </p:oleObj>
                    </mc:Fallback>
                  </mc:AlternateContent>
                </a:graphicData>
              </a:graphic>
            </p:graphicFrame>
            <p:sp>
              <p:nvSpPr>
                <p:cNvPr id="60" name="Line 6"/>
                <p:cNvSpPr/>
                <p:nvPr/>
              </p:nvSpPr>
              <p:spPr>
                <a:xfrm flipV="1">
                  <a:off x="2139" y="1706"/>
                  <a:ext cx="230" cy="4"/>
                </a:xfrm>
                <a:prstGeom prst="line">
                  <a:avLst/>
                </a:prstGeom>
                <a:ln w="12700" cap="flat" cmpd="sng">
                  <a:solidFill>
                    <a:schemeClr val="tx1"/>
                  </a:solidFill>
                  <a:prstDash val="solid"/>
                  <a:headEnd type="none" w="sm" len="sm"/>
                  <a:tailEnd type="none" w="sm" len="sm"/>
                </a:ln>
              </p:spPr>
            </p:sp>
          </p:grpSp>
          <p:grpSp>
            <p:nvGrpSpPr>
              <p:cNvPr id="8" name="Group 11"/>
              <p:cNvGrpSpPr/>
              <p:nvPr/>
            </p:nvGrpSpPr>
            <p:grpSpPr>
              <a:xfrm>
                <a:off x="1319" y="2336"/>
                <a:ext cx="1488" cy="577"/>
                <a:chOff x="1319" y="2336"/>
                <a:chExt cx="1488" cy="577"/>
              </a:xfrm>
            </p:grpSpPr>
            <p:graphicFrame>
              <p:nvGraphicFramePr>
                <p:cNvPr id="55" name="Object 8"/>
                <p:cNvGraphicFramePr/>
                <p:nvPr/>
              </p:nvGraphicFramePr>
              <p:xfrm>
                <a:off x="1319" y="2336"/>
                <a:ext cx="848" cy="577"/>
              </p:xfrm>
              <a:graphic>
                <a:graphicData uri="http://schemas.openxmlformats.org/presentationml/2006/ole">
                  <mc:AlternateContent xmlns:mc="http://schemas.openxmlformats.org/markup-compatibility/2006">
                    <mc:Choice xmlns:v="urn:schemas-microsoft-com:vml" Requires="v">
                      <p:oleObj spid="_x0000_s20614" r:id="rId8" imgW="1345565" imgH="915670" progId="MS_ClipArt_Gallery.2">
                        <p:embed/>
                      </p:oleObj>
                    </mc:Choice>
                    <mc:Fallback>
                      <p:oleObj r:id="rId8" imgW="1345565" imgH="915670" progId="MS_ClipArt_Gallery.2">
                        <p:embed/>
                        <p:pic>
                          <p:nvPicPr>
                            <p:cNvPr id="0" name="图片 20511"/>
                            <p:cNvPicPr/>
                            <p:nvPr/>
                          </p:nvPicPr>
                          <p:blipFill>
                            <a:blip r:embed="rId9"/>
                            <a:stretch>
                              <a:fillRect/>
                            </a:stretch>
                          </p:blipFill>
                          <p:spPr>
                            <a:xfrm>
                              <a:off x="1319" y="2336"/>
                              <a:ext cx="848" cy="577"/>
                            </a:xfrm>
                            <a:prstGeom prst="rect">
                              <a:avLst/>
                            </a:prstGeom>
                            <a:noFill/>
                            <a:ln w="38100">
                              <a:noFill/>
                              <a:miter/>
                            </a:ln>
                          </p:spPr>
                        </p:pic>
                      </p:oleObj>
                    </mc:Fallback>
                  </mc:AlternateContent>
                </a:graphicData>
              </a:graphic>
            </p:graphicFrame>
            <p:graphicFrame>
              <p:nvGraphicFramePr>
                <p:cNvPr id="56" name="Object 9"/>
                <p:cNvGraphicFramePr/>
                <p:nvPr/>
              </p:nvGraphicFramePr>
              <p:xfrm>
                <a:off x="2235" y="2547"/>
                <a:ext cx="572" cy="338"/>
              </p:xfrm>
              <a:graphic>
                <a:graphicData uri="http://schemas.openxmlformats.org/presentationml/2006/ole">
                  <mc:AlternateContent xmlns:mc="http://schemas.openxmlformats.org/markup-compatibility/2006">
                    <mc:Choice xmlns:v="urn:schemas-microsoft-com:vml" Requires="v">
                      <p:oleObj spid="_x0000_s20615" r:id="rId10" imgW="908050" imgH="537210" progId="MS_ClipArt_Gallery.2">
                        <p:embed/>
                      </p:oleObj>
                    </mc:Choice>
                    <mc:Fallback>
                      <p:oleObj r:id="rId10" imgW="908050" imgH="537210" progId="MS_ClipArt_Gallery.2">
                        <p:embed/>
                        <p:pic>
                          <p:nvPicPr>
                            <p:cNvPr id="0" name="图片 20512"/>
                            <p:cNvPicPr/>
                            <p:nvPr/>
                          </p:nvPicPr>
                          <p:blipFill>
                            <a:blip r:embed="rId11"/>
                            <a:stretch>
                              <a:fillRect/>
                            </a:stretch>
                          </p:blipFill>
                          <p:spPr>
                            <a:xfrm>
                              <a:off x="2235" y="2547"/>
                              <a:ext cx="572" cy="338"/>
                            </a:xfrm>
                            <a:prstGeom prst="rect">
                              <a:avLst/>
                            </a:prstGeom>
                            <a:noFill/>
                            <a:ln w="38100">
                              <a:noFill/>
                              <a:miter/>
                            </a:ln>
                          </p:spPr>
                        </p:pic>
                      </p:oleObj>
                    </mc:Fallback>
                  </mc:AlternateContent>
                </a:graphicData>
              </a:graphic>
            </p:graphicFrame>
            <p:sp>
              <p:nvSpPr>
                <p:cNvPr id="57" name="Line 10"/>
                <p:cNvSpPr/>
                <p:nvPr/>
              </p:nvSpPr>
              <p:spPr>
                <a:xfrm flipV="1">
                  <a:off x="2139" y="2766"/>
                  <a:ext cx="230" cy="5"/>
                </a:xfrm>
                <a:prstGeom prst="line">
                  <a:avLst/>
                </a:prstGeom>
                <a:ln w="12700" cap="flat" cmpd="sng">
                  <a:solidFill>
                    <a:schemeClr val="tx1"/>
                  </a:solidFill>
                  <a:prstDash val="solid"/>
                  <a:headEnd type="none" w="sm" len="sm"/>
                  <a:tailEnd type="none" w="sm" len="sm"/>
                </a:ln>
              </p:spPr>
            </p:sp>
          </p:grpSp>
          <p:grpSp>
            <p:nvGrpSpPr>
              <p:cNvPr id="9" name="Group 15"/>
              <p:cNvGrpSpPr/>
              <p:nvPr/>
            </p:nvGrpSpPr>
            <p:grpSpPr>
              <a:xfrm>
                <a:off x="2397" y="1939"/>
                <a:ext cx="105" cy="382"/>
                <a:chOff x="2397" y="1939"/>
                <a:chExt cx="105" cy="382"/>
              </a:xfrm>
            </p:grpSpPr>
            <p:sp>
              <p:nvSpPr>
                <p:cNvPr id="52" name="Oval 12"/>
                <p:cNvSpPr/>
                <p:nvPr/>
              </p:nvSpPr>
              <p:spPr>
                <a:xfrm>
                  <a:off x="2397" y="1939"/>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Oval 13"/>
                <p:cNvSpPr/>
                <p:nvPr/>
              </p:nvSpPr>
              <p:spPr>
                <a:xfrm>
                  <a:off x="2401" y="2076"/>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Oval 14"/>
                <p:cNvSpPr/>
                <p:nvPr/>
              </p:nvSpPr>
              <p:spPr>
                <a:xfrm>
                  <a:off x="2405" y="2213"/>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p:cNvGrpSpPr/>
              <p:nvPr/>
            </p:nvGrpSpPr>
            <p:grpSpPr>
              <a:xfrm>
                <a:off x="3027" y="2855"/>
                <a:ext cx="423" cy="704"/>
                <a:chOff x="3027" y="2855"/>
                <a:chExt cx="423" cy="704"/>
              </a:xfrm>
            </p:grpSpPr>
            <p:sp>
              <p:nvSpPr>
                <p:cNvPr id="44" name="AutoShape 16"/>
                <p:cNvSpPr/>
                <p:nvPr/>
              </p:nvSpPr>
              <p:spPr>
                <a:xfrm>
                  <a:off x="3027" y="3396"/>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17"/>
                <p:cNvSpPr/>
                <p:nvPr/>
              </p:nvSpPr>
              <p:spPr>
                <a:xfrm>
                  <a:off x="3241" y="2859"/>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18"/>
                <p:cNvSpPr/>
                <p:nvPr/>
              </p:nvSpPr>
              <p:spPr>
                <a:xfrm>
                  <a:off x="3031" y="3013"/>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AutoShape 19"/>
                <p:cNvSpPr/>
                <p:nvPr/>
              </p:nvSpPr>
              <p:spPr>
                <a:xfrm>
                  <a:off x="3028" y="2855"/>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Line 20"/>
                <p:cNvSpPr/>
                <p:nvPr/>
              </p:nvSpPr>
              <p:spPr>
                <a:xfrm>
                  <a:off x="3450" y="2865"/>
                  <a:ext cx="0" cy="531"/>
                </a:xfrm>
                <a:prstGeom prst="line">
                  <a:avLst/>
                </a:prstGeom>
                <a:ln w="12700" cap="flat" cmpd="sng">
                  <a:solidFill>
                    <a:schemeClr val="tx1"/>
                  </a:solidFill>
                  <a:prstDash val="solid"/>
                  <a:headEnd type="none" w="sm" len="sm"/>
                  <a:tailEnd type="none" w="sm" len="sm"/>
                </a:ln>
              </p:spPr>
            </p:sp>
            <p:sp>
              <p:nvSpPr>
                <p:cNvPr id="49" name="Line 21"/>
                <p:cNvSpPr/>
                <p:nvPr/>
              </p:nvSpPr>
              <p:spPr>
                <a:xfrm flipH="1">
                  <a:off x="3298" y="3396"/>
                  <a:ext cx="152" cy="158"/>
                </a:xfrm>
                <a:prstGeom prst="line">
                  <a:avLst/>
                </a:prstGeom>
                <a:ln w="12700" cap="flat" cmpd="sng">
                  <a:solidFill>
                    <a:schemeClr val="tx1"/>
                  </a:solidFill>
                  <a:prstDash val="solid"/>
                  <a:headEnd type="none" w="sm" len="sm"/>
                  <a:tailEnd type="none" w="sm" len="sm"/>
                </a:ln>
              </p:spPr>
            </p:sp>
            <p:sp>
              <p:nvSpPr>
                <p:cNvPr id="50" name="Rectangle 22"/>
                <p:cNvSpPr/>
                <p:nvPr/>
              </p:nvSpPr>
              <p:spPr>
                <a:xfrm>
                  <a:off x="3065" y="3085"/>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Rectangle 23"/>
                <p:cNvSpPr/>
                <p:nvPr/>
              </p:nvSpPr>
              <p:spPr>
                <a:xfrm>
                  <a:off x="3089" y="3178"/>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p:cNvGrpSpPr/>
              <p:nvPr/>
            </p:nvGrpSpPr>
            <p:grpSpPr>
              <a:xfrm>
                <a:off x="3505" y="3128"/>
                <a:ext cx="471" cy="145"/>
                <a:chOff x="3505" y="3128"/>
                <a:chExt cx="471" cy="145"/>
              </a:xfrm>
            </p:grpSpPr>
            <p:sp>
              <p:nvSpPr>
                <p:cNvPr id="41" name="Oval 25"/>
                <p:cNvSpPr/>
                <p:nvPr/>
              </p:nvSpPr>
              <p:spPr>
                <a:xfrm>
                  <a:off x="3505" y="3139"/>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Oval 26"/>
                <p:cNvSpPr/>
                <p:nvPr/>
              </p:nvSpPr>
              <p:spPr>
                <a:xfrm>
                  <a:off x="3673" y="3134"/>
                  <a:ext cx="133" cy="133"/>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Oval 27"/>
                <p:cNvSpPr/>
                <p:nvPr/>
              </p:nvSpPr>
              <p:spPr>
                <a:xfrm>
                  <a:off x="3843" y="3128"/>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p:cNvSpPr/>
              <p:nvPr/>
            </p:nvSpPr>
            <p:spPr>
              <a:xfrm>
                <a:off x="3302" y="2690"/>
                <a:ext cx="1000" cy="2"/>
              </a:xfrm>
              <a:prstGeom prst="line">
                <a:avLst/>
              </a:prstGeom>
              <a:ln w="12700" cap="flat" cmpd="sng">
                <a:solidFill>
                  <a:schemeClr val="tx1"/>
                </a:solidFill>
                <a:prstDash val="solid"/>
                <a:headEnd type="none" w="sm" len="sm"/>
                <a:tailEnd type="none" w="sm" len="sm"/>
              </a:ln>
            </p:spPr>
          </p:sp>
          <p:sp>
            <p:nvSpPr>
              <p:cNvPr id="13" name="Line 30"/>
              <p:cNvSpPr/>
              <p:nvPr/>
            </p:nvSpPr>
            <p:spPr>
              <a:xfrm>
                <a:off x="3309" y="2684"/>
                <a:ext cx="3" cy="170"/>
              </a:xfrm>
              <a:prstGeom prst="line">
                <a:avLst/>
              </a:prstGeom>
              <a:ln w="12700" cap="flat" cmpd="sng">
                <a:solidFill>
                  <a:schemeClr val="tx1"/>
                </a:solidFill>
                <a:prstDash val="solid"/>
                <a:headEnd type="none" w="sm" len="sm"/>
                <a:tailEnd type="none" w="sm" len="sm"/>
              </a:ln>
            </p:spPr>
          </p:sp>
          <p:sp>
            <p:nvSpPr>
              <p:cNvPr id="14" name="Line 31"/>
              <p:cNvSpPr/>
              <p:nvPr/>
            </p:nvSpPr>
            <p:spPr>
              <a:xfrm>
                <a:off x="4309" y="2681"/>
                <a:ext cx="3" cy="147"/>
              </a:xfrm>
              <a:prstGeom prst="line">
                <a:avLst/>
              </a:prstGeom>
              <a:ln w="12700" cap="flat" cmpd="sng">
                <a:solidFill>
                  <a:schemeClr val="tx1"/>
                </a:solidFill>
                <a:prstDash val="solid"/>
                <a:headEnd type="none" w="sm" len="sm"/>
                <a:tailEnd type="none" w="sm" len="sm"/>
              </a:ln>
            </p:spPr>
          </p:sp>
          <p:sp>
            <p:nvSpPr>
              <p:cNvPr id="15" name="Line 32"/>
              <p:cNvSpPr/>
              <p:nvPr/>
            </p:nvSpPr>
            <p:spPr>
              <a:xfrm>
                <a:off x="2697" y="1727"/>
                <a:ext cx="583" cy="473"/>
              </a:xfrm>
              <a:prstGeom prst="line">
                <a:avLst/>
              </a:prstGeom>
              <a:ln w="12700" cap="flat" cmpd="sng">
                <a:solidFill>
                  <a:schemeClr val="tx1"/>
                </a:solidFill>
                <a:prstDash val="solid"/>
                <a:headEnd type="none" w="sm" len="sm"/>
                <a:tailEnd type="none" w="sm" len="sm"/>
              </a:ln>
            </p:spPr>
          </p:sp>
          <p:sp>
            <p:nvSpPr>
              <p:cNvPr id="16" name="Line 33"/>
              <p:cNvSpPr/>
              <p:nvPr/>
            </p:nvSpPr>
            <p:spPr>
              <a:xfrm flipV="1">
                <a:off x="2722" y="2237"/>
                <a:ext cx="558" cy="588"/>
              </a:xfrm>
              <a:prstGeom prst="line">
                <a:avLst/>
              </a:prstGeom>
              <a:ln w="12700" cap="flat" cmpd="sng">
                <a:solidFill>
                  <a:schemeClr val="tx1"/>
                </a:solidFill>
                <a:prstDash val="solid"/>
                <a:headEnd type="none" w="sm" len="sm"/>
                <a:tailEnd type="none" w="sm" len="sm"/>
              </a:ln>
            </p:spPr>
          </p:sp>
          <p:sp>
            <p:nvSpPr>
              <p:cNvPr id="17" name="Line 34"/>
              <p:cNvSpPr/>
              <p:nvPr/>
            </p:nvSpPr>
            <p:spPr>
              <a:xfrm flipV="1">
                <a:off x="3785" y="2389"/>
                <a:ext cx="3" cy="291"/>
              </a:xfrm>
              <a:prstGeom prst="line">
                <a:avLst/>
              </a:prstGeom>
              <a:ln w="12700" cap="flat" cmpd="sng">
                <a:solidFill>
                  <a:schemeClr val="tx1"/>
                </a:solidFill>
                <a:prstDash val="solid"/>
                <a:headEnd type="none" w="sm" len="sm"/>
                <a:tailEnd type="none" w="sm" len="sm"/>
              </a:ln>
            </p:spPr>
          </p:sp>
          <p:grpSp>
            <p:nvGrpSpPr>
              <p:cNvPr id="18" name="Group 43"/>
              <p:cNvGrpSpPr/>
              <p:nvPr/>
            </p:nvGrpSpPr>
            <p:grpSpPr>
              <a:xfrm>
                <a:off x="4046" y="2832"/>
                <a:ext cx="423" cy="704"/>
                <a:chOff x="4046" y="2832"/>
                <a:chExt cx="423" cy="704"/>
              </a:xfrm>
            </p:grpSpPr>
            <p:sp>
              <p:nvSpPr>
                <p:cNvPr id="33" name="AutoShape 35"/>
                <p:cNvSpPr/>
                <p:nvPr/>
              </p:nvSpPr>
              <p:spPr>
                <a:xfrm>
                  <a:off x="4046" y="3373"/>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6"/>
                <p:cNvSpPr/>
                <p:nvPr/>
              </p:nvSpPr>
              <p:spPr>
                <a:xfrm>
                  <a:off x="4260" y="2836"/>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7"/>
                <p:cNvSpPr/>
                <p:nvPr/>
              </p:nvSpPr>
              <p:spPr>
                <a:xfrm>
                  <a:off x="4050" y="2990"/>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AutoShape 38"/>
                <p:cNvSpPr/>
                <p:nvPr/>
              </p:nvSpPr>
              <p:spPr>
                <a:xfrm>
                  <a:off x="4047" y="2832"/>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Line 39"/>
                <p:cNvSpPr/>
                <p:nvPr/>
              </p:nvSpPr>
              <p:spPr>
                <a:xfrm>
                  <a:off x="4469" y="2842"/>
                  <a:ext cx="0" cy="531"/>
                </a:xfrm>
                <a:prstGeom prst="line">
                  <a:avLst/>
                </a:prstGeom>
                <a:ln w="12700" cap="flat" cmpd="sng">
                  <a:solidFill>
                    <a:schemeClr val="tx1"/>
                  </a:solidFill>
                  <a:prstDash val="solid"/>
                  <a:headEnd type="none" w="sm" len="sm"/>
                  <a:tailEnd type="none" w="sm" len="sm"/>
                </a:ln>
              </p:spPr>
            </p:sp>
            <p:sp>
              <p:nvSpPr>
                <p:cNvPr id="38" name="Line 40"/>
                <p:cNvSpPr/>
                <p:nvPr/>
              </p:nvSpPr>
              <p:spPr>
                <a:xfrm flipH="1">
                  <a:off x="4317" y="3373"/>
                  <a:ext cx="152" cy="158"/>
                </a:xfrm>
                <a:prstGeom prst="line">
                  <a:avLst/>
                </a:prstGeom>
                <a:ln w="12700" cap="flat" cmpd="sng">
                  <a:solidFill>
                    <a:schemeClr val="tx1"/>
                  </a:solidFill>
                  <a:prstDash val="solid"/>
                  <a:headEnd type="none" w="sm" len="sm"/>
                  <a:tailEnd type="none" w="sm" len="sm"/>
                </a:ln>
              </p:spPr>
            </p:sp>
            <p:sp>
              <p:nvSpPr>
                <p:cNvPr id="39" name="Rectangle 41"/>
                <p:cNvSpPr/>
                <p:nvPr/>
              </p:nvSpPr>
              <p:spPr>
                <a:xfrm>
                  <a:off x="4084" y="3062"/>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42"/>
                <p:cNvSpPr/>
                <p:nvPr/>
              </p:nvSpPr>
              <p:spPr>
                <a:xfrm>
                  <a:off x="4108" y="3155"/>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p:cNvGrpSpPr/>
              <p:nvPr/>
            </p:nvGrpSpPr>
            <p:grpSpPr>
              <a:xfrm>
                <a:off x="3251" y="1991"/>
                <a:ext cx="1013" cy="416"/>
                <a:chOff x="3251" y="1991"/>
                <a:chExt cx="1013" cy="416"/>
              </a:xfrm>
            </p:grpSpPr>
            <p:sp>
              <p:nvSpPr>
                <p:cNvPr id="20" name="Oval 44"/>
                <p:cNvSpPr/>
                <p:nvPr/>
              </p:nvSpPr>
              <p:spPr>
                <a:xfrm>
                  <a:off x="3259" y="2176"/>
                  <a:ext cx="1005" cy="231"/>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45"/>
                <p:cNvSpPr/>
                <p:nvPr/>
              </p:nvSpPr>
              <p:spPr>
                <a:xfrm>
                  <a:off x="3259" y="2157"/>
                  <a:ext cx="0" cy="143"/>
                </a:xfrm>
                <a:prstGeom prst="line">
                  <a:avLst/>
                </a:prstGeom>
                <a:ln w="12700" cap="flat" cmpd="sng">
                  <a:solidFill>
                    <a:schemeClr val="tx1"/>
                  </a:solidFill>
                  <a:prstDash val="solid"/>
                  <a:headEnd type="none" w="sm" len="sm"/>
                  <a:tailEnd type="none" w="sm" len="sm"/>
                </a:ln>
              </p:spPr>
            </p:sp>
            <p:sp>
              <p:nvSpPr>
                <p:cNvPr id="22" name="Line 46"/>
                <p:cNvSpPr/>
                <p:nvPr/>
              </p:nvSpPr>
              <p:spPr>
                <a:xfrm>
                  <a:off x="4264" y="2157"/>
                  <a:ext cx="0" cy="143"/>
                </a:xfrm>
                <a:prstGeom prst="line">
                  <a:avLst/>
                </a:prstGeom>
                <a:ln w="12700" cap="flat" cmpd="sng">
                  <a:solidFill>
                    <a:schemeClr val="tx1"/>
                  </a:solidFill>
                  <a:prstDash val="solid"/>
                  <a:headEnd type="none" w="sm" len="sm"/>
                  <a:tailEnd type="none" w="sm" len="sm"/>
                </a:ln>
              </p:spPr>
            </p:sp>
            <p:sp>
              <p:nvSpPr>
                <p:cNvPr id="23" name="Rectangle 47"/>
                <p:cNvSpPr/>
                <p:nvPr/>
              </p:nvSpPr>
              <p:spPr>
                <a:xfrm>
                  <a:off x="3259" y="2157"/>
                  <a:ext cx="997" cy="141"/>
                </a:xfrm>
                <a:prstGeom prst="rect">
                  <a:avLst/>
                </a:prstGeom>
                <a:solidFill>
                  <a:srgbClr val="00FFFF"/>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4" name="Oval 48"/>
                <p:cNvSpPr/>
                <p:nvPr/>
              </p:nvSpPr>
              <p:spPr>
                <a:xfrm>
                  <a:off x="3251" y="1991"/>
                  <a:ext cx="1005" cy="269"/>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5" name="Group 52"/>
                <p:cNvGrpSpPr/>
                <p:nvPr/>
              </p:nvGrpSpPr>
              <p:grpSpPr>
                <a:xfrm>
                  <a:off x="3493" y="2049"/>
                  <a:ext cx="498" cy="158"/>
                  <a:chOff x="3493" y="2049"/>
                  <a:chExt cx="498" cy="158"/>
                </a:xfrm>
              </p:grpSpPr>
              <p:sp>
                <p:nvSpPr>
                  <p:cNvPr id="30" name="Line 49"/>
                  <p:cNvSpPr/>
                  <p:nvPr/>
                </p:nvSpPr>
                <p:spPr>
                  <a:xfrm flipV="1">
                    <a:off x="3493" y="2049"/>
                    <a:ext cx="178" cy="3"/>
                  </a:xfrm>
                  <a:prstGeom prst="line">
                    <a:avLst/>
                  </a:prstGeom>
                  <a:ln w="25400" cap="flat" cmpd="sng">
                    <a:solidFill>
                      <a:schemeClr val="tx1"/>
                    </a:solidFill>
                    <a:prstDash val="solid"/>
                    <a:headEnd type="none" w="sm" len="sm"/>
                    <a:tailEnd type="none" w="sm" len="sm"/>
                  </a:ln>
                </p:spPr>
              </p:sp>
              <p:sp>
                <p:nvSpPr>
                  <p:cNvPr id="31" name="Line 50"/>
                  <p:cNvSpPr/>
                  <p:nvPr/>
                </p:nvSpPr>
                <p:spPr>
                  <a:xfrm>
                    <a:off x="3834" y="2207"/>
                    <a:ext cx="157" cy="0"/>
                  </a:xfrm>
                  <a:prstGeom prst="line">
                    <a:avLst/>
                  </a:prstGeom>
                  <a:ln w="25400" cap="flat" cmpd="sng">
                    <a:solidFill>
                      <a:schemeClr val="tx1"/>
                    </a:solidFill>
                    <a:prstDash val="solid"/>
                    <a:headEnd type="none" w="sm" len="sm"/>
                    <a:tailEnd type="none" w="sm" len="sm"/>
                  </a:ln>
                </p:spPr>
              </p:sp>
              <p:sp>
                <p:nvSpPr>
                  <p:cNvPr id="32" name="Line 51"/>
                  <p:cNvSpPr/>
                  <p:nvPr/>
                </p:nvSpPr>
                <p:spPr>
                  <a:xfrm>
                    <a:off x="3657" y="2053"/>
                    <a:ext cx="185" cy="154"/>
                  </a:xfrm>
                  <a:prstGeom prst="line">
                    <a:avLst/>
                  </a:prstGeom>
                  <a:ln w="25400" cap="flat" cmpd="sng">
                    <a:solidFill>
                      <a:schemeClr val="tx1"/>
                    </a:solidFill>
                    <a:prstDash val="solid"/>
                    <a:headEnd type="none" w="sm" len="sm"/>
                    <a:tailEnd type="none" w="sm" len="sm"/>
                  </a:ln>
                </p:spPr>
              </p:sp>
            </p:grpSp>
            <p:grpSp>
              <p:nvGrpSpPr>
                <p:cNvPr id="26" name="Group 56"/>
                <p:cNvGrpSpPr/>
                <p:nvPr/>
              </p:nvGrpSpPr>
              <p:grpSpPr>
                <a:xfrm>
                  <a:off x="3493" y="2048"/>
                  <a:ext cx="497" cy="157"/>
                  <a:chOff x="3493" y="2048"/>
                  <a:chExt cx="497" cy="157"/>
                </a:xfrm>
              </p:grpSpPr>
              <p:sp>
                <p:nvSpPr>
                  <p:cNvPr id="27" name="Line 53"/>
                  <p:cNvSpPr/>
                  <p:nvPr/>
                </p:nvSpPr>
                <p:spPr>
                  <a:xfrm>
                    <a:off x="3493" y="2202"/>
                    <a:ext cx="178" cy="3"/>
                  </a:xfrm>
                  <a:prstGeom prst="line">
                    <a:avLst/>
                  </a:prstGeom>
                  <a:ln w="25400" cap="flat" cmpd="sng">
                    <a:solidFill>
                      <a:schemeClr val="tx1"/>
                    </a:solidFill>
                    <a:prstDash val="solid"/>
                    <a:headEnd type="none" w="sm" len="sm"/>
                    <a:tailEnd type="none" w="sm" len="sm"/>
                  </a:ln>
                </p:spPr>
              </p:sp>
              <p:sp>
                <p:nvSpPr>
                  <p:cNvPr id="28" name="Line 54"/>
                  <p:cNvSpPr/>
                  <p:nvPr/>
                </p:nvSpPr>
                <p:spPr>
                  <a:xfrm>
                    <a:off x="3833" y="2048"/>
                    <a:ext cx="157" cy="0"/>
                  </a:xfrm>
                  <a:prstGeom prst="line">
                    <a:avLst/>
                  </a:prstGeom>
                  <a:ln w="25400" cap="flat" cmpd="sng">
                    <a:solidFill>
                      <a:schemeClr val="tx1"/>
                    </a:solidFill>
                    <a:prstDash val="solid"/>
                    <a:headEnd type="none" w="sm" len="sm"/>
                    <a:tailEnd type="none" w="sm" len="sm"/>
                  </a:ln>
                </p:spPr>
              </p:sp>
              <p:sp>
                <p:nvSpPr>
                  <p:cNvPr id="29" name="Line 55"/>
                  <p:cNvSpPr/>
                  <p:nvPr/>
                </p:nvSpPr>
                <p:spPr>
                  <a:xfrm flipV="1">
                    <a:off x="3656" y="2048"/>
                    <a:ext cx="185" cy="154"/>
                  </a:xfrm>
                  <a:prstGeom prst="line">
                    <a:avLst/>
                  </a:prstGeom>
                  <a:ln w="25400" cap="flat" cmpd="sng">
                    <a:solidFill>
                      <a:schemeClr val="tx1"/>
                    </a:solidFill>
                    <a:prstDash val="solid"/>
                    <a:headEnd type="none" w="sm" len="sm"/>
                    <a:tailEnd type="none" w="sm" len="sm"/>
                  </a:ln>
                </p:spPr>
              </p:sp>
            </p:grpSp>
          </p:grpSp>
        </p:grpSp>
        <p:grpSp>
          <p:nvGrpSpPr>
            <p:cNvPr id="61" name="Group 66"/>
            <p:cNvGrpSpPr/>
            <p:nvPr/>
          </p:nvGrpSpPr>
          <p:grpSpPr>
            <a:xfrm>
              <a:off x="3570287" y="1616075"/>
              <a:ext cx="1412874" cy="1525586"/>
              <a:chOff x="1304" y="899"/>
              <a:chExt cx="890" cy="961"/>
            </a:xfrm>
          </p:grpSpPr>
          <p:sp>
            <p:nvSpPr>
              <p:cNvPr id="62" name="Rectangle 59"/>
              <p:cNvSpPr/>
              <p:nvPr/>
            </p:nvSpPr>
            <p:spPr>
              <a:xfrm>
                <a:off x="1382" y="89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p:cNvSpPr/>
              <p:nvPr/>
            </p:nvSpPr>
            <p:spPr>
              <a:xfrm>
                <a:off x="1351" y="93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p:cNvSpPr/>
              <p:nvPr/>
            </p:nvSpPr>
            <p:spPr>
              <a:xfrm>
                <a:off x="1304" y="92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62"/>
              <p:cNvSpPr/>
              <p:nvPr/>
            </p:nvSpPr>
            <p:spPr>
              <a:xfrm flipV="1">
                <a:off x="1348" y="1138"/>
                <a:ext cx="789" cy="3"/>
              </a:xfrm>
              <a:prstGeom prst="line">
                <a:avLst/>
              </a:prstGeom>
              <a:ln w="25400" cap="flat" cmpd="sng">
                <a:solidFill>
                  <a:schemeClr val="tx1"/>
                </a:solidFill>
                <a:prstDash val="solid"/>
                <a:headEnd type="none" w="sm" len="sm"/>
                <a:tailEnd type="none" w="sm" len="sm"/>
              </a:ln>
            </p:spPr>
          </p:sp>
          <p:sp>
            <p:nvSpPr>
              <p:cNvPr id="66" name="Line 63"/>
              <p:cNvSpPr/>
              <p:nvPr/>
            </p:nvSpPr>
            <p:spPr>
              <a:xfrm flipV="1">
                <a:off x="1360" y="1318"/>
                <a:ext cx="789" cy="3"/>
              </a:xfrm>
              <a:prstGeom prst="line">
                <a:avLst/>
              </a:prstGeom>
              <a:ln w="25400" cap="flat" cmpd="sng">
                <a:solidFill>
                  <a:schemeClr val="tx1"/>
                </a:solidFill>
                <a:prstDash val="solid"/>
                <a:headEnd type="none" w="sm" len="sm"/>
                <a:tailEnd type="none" w="sm" len="sm"/>
              </a:ln>
            </p:spPr>
          </p:sp>
          <p:sp>
            <p:nvSpPr>
              <p:cNvPr id="67" name="Line 64"/>
              <p:cNvSpPr/>
              <p:nvPr/>
            </p:nvSpPr>
            <p:spPr>
              <a:xfrm flipV="1">
                <a:off x="1360" y="1480"/>
                <a:ext cx="789" cy="3"/>
              </a:xfrm>
              <a:prstGeom prst="line">
                <a:avLst/>
              </a:prstGeom>
              <a:ln w="25400" cap="flat" cmpd="sng">
                <a:solidFill>
                  <a:schemeClr val="tx1"/>
                </a:solidFill>
                <a:prstDash val="solid"/>
                <a:headEnd type="none" w="sm" len="sm"/>
                <a:tailEnd type="none" w="sm" len="sm"/>
              </a:ln>
            </p:spPr>
          </p:sp>
          <p:sp>
            <p:nvSpPr>
              <p:cNvPr id="68" name="Line 65"/>
              <p:cNvSpPr/>
              <p:nvPr/>
            </p:nvSpPr>
            <p:spPr>
              <a:xfrm flipV="1">
                <a:off x="1345" y="1657"/>
                <a:ext cx="789" cy="3"/>
              </a:xfrm>
              <a:prstGeom prst="line">
                <a:avLst/>
              </a:prstGeom>
              <a:ln w="25400" cap="flat" cmpd="sng">
                <a:solidFill>
                  <a:schemeClr val="tx1"/>
                </a:solidFill>
                <a:prstDash val="solid"/>
                <a:headEnd type="none" w="sm" len="sm"/>
                <a:tailEnd type="none" w="sm" len="sm"/>
              </a:ln>
            </p:spPr>
          </p:sp>
        </p:grpSp>
        <p:grpSp>
          <p:nvGrpSpPr>
            <p:cNvPr id="69" name="Group 74"/>
            <p:cNvGrpSpPr/>
            <p:nvPr/>
          </p:nvGrpSpPr>
          <p:grpSpPr>
            <a:xfrm>
              <a:off x="3492500" y="3343274"/>
              <a:ext cx="1412876" cy="1525586"/>
              <a:chOff x="1255" y="1987"/>
              <a:chExt cx="890" cy="961"/>
            </a:xfrm>
          </p:grpSpPr>
          <p:sp>
            <p:nvSpPr>
              <p:cNvPr id="70" name="Rectangle 67"/>
              <p:cNvSpPr/>
              <p:nvPr/>
            </p:nvSpPr>
            <p:spPr>
              <a:xfrm>
                <a:off x="1333" y="1987"/>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8"/>
              <p:cNvSpPr/>
              <p:nvPr/>
            </p:nvSpPr>
            <p:spPr>
              <a:xfrm>
                <a:off x="1302" y="2025"/>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2" name="Rectangle 69"/>
              <p:cNvSpPr/>
              <p:nvPr/>
            </p:nvSpPr>
            <p:spPr>
              <a:xfrm>
                <a:off x="1255" y="2017"/>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3" name="Line 70"/>
              <p:cNvSpPr/>
              <p:nvPr/>
            </p:nvSpPr>
            <p:spPr>
              <a:xfrm flipV="1">
                <a:off x="1299" y="2226"/>
                <a:ext cx="789" cy="3"/>
              </a:xfrm>
              <a:prstGeom prst="line">
                <a:avLst/>
              </a:prstGeom>
              <a:ln w="25400" cap="flat" cmpd="sng">
                <a:solidFill>
                  <a:schemeClr val="tx1"/>
                </a:solidFill>
                <a:prstDash val="solid"/>
                <a:headEnd type="none" w="sm" len="sm"/>
                <a:tailEnd type="none" w="sm" len="sm"/>
              </a:ln>
            </p:spPr>
          </p:sp>
          <p:sp>
            <p:nvSpPr>
              <p:cNvPr id="74" name="Line 71"/>
              <p:cNvSpPr/>
              <p:nvPr/>
            </p:nvSpPr>
            <p:spPr>
              <a:xfrm flipV="1">
                <a:off x="1311" y="2406"/>
                <a:ext cx="789" cy="3"/>
              </a:xfrm>
              <a:prstGeom prst="line">
                <a:avLst/>
              </a:prstGeom>
              <a:ln w="25400" cap="flat" cmpd="sng">
                <a:solidFill>
                  <a:schemeClr val="tx1"/>
                </a:solidFill>
                <a:prstDash val="solid"/>
                <a:headEnd type="none" w="sm" len="sm"/>
                <a:tailEnd type="none" w="sm" len="sm"/>
              </a:ln>
            </p:spPr>
          </p:sp>
          <p:sp>
            <p:nvSpPr>
              <p:cNvPr id="75" name="Line 72"/>
              <p:cNvSpPr/>
              <p:nvPr/>
            </p:nvSpPr>
            <p:spPr>
              <a:xfrm flipV="1">
                <a:off x="1311" y="2568"/>
                <a:ext cx="789" cy="3"/>
              </a:xfrm>
              <a:prstGeom prst="line">
                <a:avLst/>
              </a:prstGeom>
              <a:ln w="25400" cap="flat" cmpd="sng">
                <a:solidFill>
                  <a:schemeClr val="tx1"/>
                </a:solidFill>
                <a:prstDash val="solid"/>
                <a:headEnd type="none" w="sm" len="sm"/>
                <a:tailEnd type="none" w="sm" len="sm"/>
              </a:ln>
            </p:spPr>
          </p:sp>
          <p:sp>
            <p:nvSpPr>
              <p:cNvPr id="76" name="Line 73"/>
              <p:cNvSpPr/>
              <p:nvPr/>
            </p:nvSpPr>
            <p:spPr>
              <a:xfrm flipV="1">
                <a:off x="1296" y="2745"/>
                <a:ext cx="789" cy="3"/>
              </a:xfrm>
              <a:prstGeom prst="line">
                <a:avLst/>
              </a:prstGeom>
              <a:ln w="25400" cap="flat" cmpd="sng">
                <a:solidFill>
                  <a:schemeClr val="tx1"/>
                </a:solidFill>
                <a:prstDash val="solid"/>
                <a:headEnd type="none" w="sm" len="sm"/>
                <a:tailEnd type="none" w="sm" len="sm"/>
              </a:ln>
            </p:spPr>
          </p:sp>
        </p:grpSp>
        <p:grpSp>
          <p:nvGrpSpPr>
            <p:cNvPr id="77" name="Group 82"/>
            <p:cNvGrpSpPr/>
            <p:nvPr/>
          </p:nvGrpSpPr>
          <p:grpSpPr>
            <a:xfrm>
              <a:off x="5910261" y="4606924"/>
              <a:ext cx="1412874" cy="1525586"/>
              <a:chOff x="2778" y="2783"/>
              <a:chExt cx="890" cy="961"/>
            </a:xfrm>
          </p:grpSpPr>
          <p:sp>
            <p:nvSpPr>
              <p:cNvPr id="78" name="Rectangle 75"/>
              <p:cNvSpPr/>
              <p:nvPr/>
            </p:nvSpPr>
            <p:spPr>
              <a:xfrm>
                <a:off x="2856" y="2783"/>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p:cNvSpPr/>
              <p:nvPr/>
            </p:nvSpPr>
            <p:spPr>
              <a:xfrm>
                <a:off x="2825" y="2821"/>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77"/>
              <p:cNvSpPr/>
              <p:nvPr/>
            </p:nvSpPr>
            <p:spPr>
              <a:xfrm>
                <a:off x="2778" y="2813"/>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1" name="Line 78"/>
              <p:cNvSpPr/>
              <p:nvPr/>
            </p:nvSpPr>
            <p:spPr>
              <a:xfrm flipV="1">
                <a:off x="2822" y="3022"/>
                <a:ext cx="789" cy="3"/>
              </a:xfrm>
              <a:prstGeom prst="line">
                <a:avLst/>
              </a:prstGeom>
              <a:ln w="25400" cap="flat" cmpd="sng">
                <a:solidFill>
                  <a:schemeClr val="tx1"/>
                </a:solidFill>
                <a:prstDash val="solid"/>
                <a:headEnd type="none" w="sm" len="sm"/>
                <a:tailEnd type="none" w="sm" len="sm"/>
              </a:ln>
            </p:spPr>
          </p:sp>
          <p:sp>
            <p:nvSpPr>
              <p:cNvPr id="82" name="Line 79"/>
              <p:cNvSpPr/>
              <p:nvPr/>
            </p:nvSpPr>
            <p:spPr>
              <a:xfrm flipV="1">
                <a:off x="2834" y="3202"/>
                <a:ext cx="789" cy="3"/>
              </a:xfrm>
              <a:prstGeom prst="line">
                <a:avLst/>
              </a:prstGeom>
              <a:ln w="25400" cap="flat" cmpd="sng">
                <a:solidFill>
                  <a:schemeClr val="tx1"/>
                </a:solidFill>
                <a:prstDash val="solid"/>
                <a:headEnd type="none" w="sm" len="sm"/>
                <a:tailEnd type="none" w="sm" len="sm"/>
              </a:ln>
            </p:spPr>
          </p:sp>
          <p:sp>
            <p:nvSpPr>
              <p:cNvPr id="83" name="Line 80"/>
              <p:cNvSpPr/>
              <p:nvPr/>
            </p:nvSpPr>
            <p:spPr>
              <a:xfrm flipV="1">
                <a:off x="2834" y="3364"/>
                <a:ext cx="789" cy="3"/>
              </a:xfrm>
              <a:prstGeom prst="line">
                <a:avLst/>
              </a:prstGeom>
              <a:ln w="25400" cap="flat" cmpd="sng">
                <a:solidFill>
                  <a:schemeClr val="tx1"/>
                </a:solidFill>
                <a:prstDash val="solid"/>
                <a:headEnd type="none" w="sm" len="sm"/>
                <a:tailEnd type="none" w="sm" len="sm"/>
              </a:ln>
            </p:spPr>
          </p:sp>
          <p:sp>
            <p:nvSpPr>
              <p:cNvPr id="84" name="Line 81"/>
              <p:cNvSpPr/>
              <p:nvPr/>
            </p:nvSpPr>
            <p:spPr>
              <a:xfrm flipV="1">
                <a:off x="2819" y="3541"/>
                <a:ext cx="789" cy="3"/>
              </a:xfrm>
              <a:prstGeom prst="line">
                <a:avLst/>
              </a:prstGeom>
              <a:ln w="25400" cap="flat" cmpd="sng">
                <a:solidFill>
                  <a:schemeClr val="tx1"/>
                </a:solidFill>
                <a:prstDash val="solid"/>
                <a:headEnd type="none" w="sm" len="sm"/>
                <a:tailEnd type="none" w="sm" len="sm"/>
              </a:ln>
            </p:spPr>
          </p:sp>
        </p:grpSp>
        <p:grpSp>
          <p:nvGrpSpPr>
            <p:cNvPr id="85" name="Group 90"/>
            <p:cNvGrpSpPr/>
            <p:nvPr/>
          </p:nvGrpSpPr>
          <p:grpSpPr>
            <a:xfrm>
              <a:off x="7693027" y="4600574"/>
              <a:ext cx="1412876" cy="1525586"/>
              <a:chOff x="3901" y="2779"/>
              <a:chExt cx="890" cy="961"/>
            </a:xfrm>
          </p:grpSpPr>
          <p:sp>
            <p:nvSpPr>
              <p:cNvPr id="86" name="Rectangle 83"/>
              <p:cNvSpPr/>
              <p:nvPr/>
            </p:nvSpPr>
            <p:spPr>
              <a:xfrm>
                <a:off x="3979" y="277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Rectangle 84"/>
              <p:cNvSpPr/>
              <p:nvPr/>
            </p:nvSpPr>
            <p:spPr>
              <a:xfrm>
                <a:off x="3948" y="281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85"/>
              <p:cNvSpPr/>
              <p:nvPr/>
            </p:nvSpPr>
            <p:spPr>
              <a:xfrm>
                <a:off x="3901" y="280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9" name="Line 86"/>
              <p:cNvSpPr/>
              <p:nvPr/>
            </p:nvSpPr>
            <p:spPr>
              <a:xfrm flipV="1">
                <a:off x="3945" y="3018"/>
                <a:ext cx="789" cy="3"/>
              </a:xfrm>
              <a:prstGeom prst="line">
                <a:avLst/>
              </a:prstGeom>
              <a:ln w="25400" cap="flat" cmpd="sng">
                <a:solidFill>
                  <a:schemeClr val="tx1"/>
                </a:solidFill>
                <a:prstDash val="solid"/>
                <a:headEnd type="none" w="sm" len="sm"/>
                <a:tailEnd type="none" w="sm" len="sm"/>
              </a:ln>
            </p:spPr>
          </p:sp>
          <p:sp>
            <p:nvSpPr>
              <p:cNvPr id="90" name="Line 87"/>
              <p:cNvSpPr/>
              <p:nvPr/>
            </p:nvSpPr>
            <p:spPr>
              <a:xfrm flipV="1">
                <a:off x="3957" y="3198"/>
                <a:ext cx="789" cy="3"/>
              </a:xfrm>
              <a:prstGeom prst="line">
                <a:avLst/>
              </a:prstGeom>
              <a:ln w="25400" cap="flat" cmpd="sng">
                <a:solidFill>
                  <a:schemeClr val="tx1"/>
                </a:solidFill>
                <a:prstDash val="solid"/>
                <a:headEnd type="none" w="sm" len="sm"/>
                <a:tailEnd type="none" w="sm" len="sm"/>
              </a:ln>
            </p:spPr>
          </p:sp>
          <p:sp>
            <p:nvSpPr>
              <p:cNvPr id="91" name="Line 88"/>
              <p:cNvSpPr/>
              <p:nvPr/>
            </p:nvSpPr>
            <p:spPr>
              <a:xfrm flipV="1">
                <a:off x="3957" y="3360"/>
                <a:ext cx="789" cy="3"/>
              </a:xfrm>
              <a:prstGeom prst="line">
                <a:avLst/>
              </a:prstGeom>
              <a:ln w="25400" cap="flat" cmpd="sng">
                <a:solidFill>
                  <a:schemeClr val="tx1"/>
                </a:solidFill>
                <a:prstDash val="solid"/>
                <a:headEnd type="none" w="sm" len="sm"/>
                <a:tailEnd type="none" w="sm" len="sm"/>
              </a:ln>
            </p:spPr>
          </p:sp>
          <p:sp>
            <p:nvSpPr>
              <p:cNvPr id="92" name="Line 89"/>
              <p:cNvSpPr/>
              <p:nvPr/>
            </p:nvSpPr>
            <p:spPr>
              <a:xfrm flipV="1">
                <a:off x="3942" y="3537"/>
                <a:ext cx="789" cy="3"/>
              </a:xfrm>
              <a:prstGeom prst="line">
                <a:avLst/>
              </a:prstGeom>
              <a:ln w="25400" cap="flat" cmpd="sng">
                <a:solidFill>
                  <a:schemeClr val="tx1"/>
                </a:solidFill>
                <a:prstDash val="solid"/>
                <a:headEnd type="none" w="sm" len="sm"/>
                <a:tailEnd type="none" w="sm" len="sm"/>
              </a:ln>
            </p:spPr>
          </p:sp>
        </p:grpSp>
        <p:grpSp>
          <p:nvGrpSpPr>
            <p:cNvPr id="93" name="Group 96"/>
            <p:cNvGrpSpPr/>
            <p:nvPr/>
          </p:nvGrpSpPr>
          <p:grpSpPr>
            <a:xfrm>
              <a:off x="6786562" y="3073399"/>
              <a:ext cx="1322388" cy="971549"/>
              <a:chOff x="3330" y="1817"/>
              <a:chExt cx="833" cy="612"/>
            </a:xfrm>
          </p:grpSpPr>
          <p:sp>
            <p:nvSpPr>
              <p:cNvPr id="94" name="Rectangle 91"/>
              <p:cNvSpPr/>
              <p:nvPr/>
            </p:nvSpPr>
            <p:spPr>
              <a:xfrm>
                <a:off x="3365" y="1817"/>
                <a:ext cx="798" cy="58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Rectangle 92"/>
              <p:cNvSpPr/>
              <p:nvPr/>
            </p:nvSpPr>
            <p:spPr>
              <a:xfrm>
                <a:off x="3330" y="1855"/>
                <a:ext cx="800" cy="56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6" name="Rectangle 93"/>
              <p:cNvSpPr/>
              <p:nvPr/>
            </p:nvSpPr>
            <p:spPr>
              <a:xfrm>
                <a:off x="3388" y="1847"/>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7" name="Line 94"/>
              <p:cNvSpPr/>
              <p:nvPr/>
            </p:nvSpPr>
            <p:spPr>
              <a:xfrm flipV="1">
                <a:off x="3331" y="2056"/>
                <a:ext cx="789" cy="3"/>
              </a:xfrm>
              <a:prstGeom prst="line">
                <a:avLst/>
              </a:prstGeom>
              <a:ln w="25400" cap="flat" cmpd="sng">
                <a:solidFill>
                  <a:schemeClr val="tx1"/>
                </a:solidFill>
                <a:prstDash val="solid"/>
                <a:headEnd type="none" w="sm" len="sm"/>
                <a:tailEnd type="none" w="sm" len="sm"/>
              </a:ln>
            </p:spPr>
          </p:sp>
          <p:sp>
            <p:nvSpPr>
              <p:cNvPr id="98" name="Line 95"/>
              <p:cNvSpPr/>
              <p:nvPr/>
            </p:nvSpPr>
            <p:spPr>
              <a:xfrm flipV="1">
                <a:off x="3343" y="2236"/>
                <a:ext cx="789" cy="3"/>
              </a:xfrm>
              <a:prstGeom prst="line">
                <a:avLst/>
              </a:prstGeom>
              <a:ln w="25400" cap="flat" cmpd="sng">
                <a:solidFill>
                  <a:schemeClr val="tx1"/>
                </a:solidFill>
                <a:prstDash val="solid"/>
                <a:headEnd type="none" w="sm" len="sm"/>
                <a:tailEnd type="none" w="sm" len="sm"/>
              </a:ln>
            </p:spPr>
          </p:sp>
        </p:grpSp>
        <p:sp>
          <p:nvSpPr>
            <p:cNvPr id="99" name="Line 97"/>
            <p:cNvSpPr/>
            <p:nvPr/>
          </p:nvSpPr>
          <p:spPr>
            <a:xfrm>
              <a:off x="4440237" y="1827212"/>
              <a:ext cx="6350" cy="1028700"/>
            </a:xfrm>
            <a:prstGeom prst="line">
              <a:avLst/>
            </a:prstGeom>
            <a:ln w="25400" cap="flat" cmpd="sng">
              <a:solidFill>
                <a:srgbClr val="FF0000"/>
              </a:solidFill>
              <a:prstDash val="solid"/>
              <a:headEnd type="none" w="sm" len="sm"/>
              <a:tailEnd type="stealth" w="med" len="med"/>
            </a:ln>
          </p:spPr>
        </p:sp>
        <p:sp>
          <p:nvSpPr>
            <p:cNvPr id="100" name="Line 98"/>
            <p:cNvSpPr/>
            <p:nvPr/>
          </p:nvSpPr>
          <p:spPr>
            <a:xfrm>
              <a:off x="7666037" y="3236912"/>
              <a:ext cx="6350" cy="2730500"/>
            </a:xfrm>
            <a:prstGeom prst="line">
              <a:avLst/>
            </a:prstGeom>
            <a:ln w="25400" cap="flat" cmpd="sng">
              <a:solidFill>
                <a:srgbClr val="FF0000"/>
              </a:solidFill>
              <a:prstDash val="solid"/>
              <a:headEnd type="none" w="sm" len="sm"/>
              <a:tailEnd type="none" w="sm" len="sm"/>
            </a:ln>
          </p:spPr>
        </p:sp>
        <p:sp>
          <p:nvSpPr>
            <p:cNvPr id="101" name="Line 99"/>
            <p:cNvSpPr/>
            <p:nvPr/>
          </p:nvSpPr>
          <p:spPr>
            <a:xfrm flipV="1">
              <a:off x="7050087" y="3205162"/>
              <a:ext cx="0" cy="615950"/>
            </a:xfrm>
            <a:prstGeom prst="line">
              <a:avLst/>
            </a:prstGeom>
            <a:ln w="25400" cap="flat" cmpd="sng">
              <a:solidFill>
                <a:srgbClr val="FF0000"/>
              </a:solidFill>
              <a:prstDash val="solid"/>
              <a:headEnd type="none" w="sm" len="sm"/>
              <a:tailEnd type="none" w="sm" len="sm"/>
            </a:ln>
          </p:spPr>
        </p:sp>
        <p:sp>
          <p:nvSpPr>
            <p:cNvPr id="102" name="Line 100"/>
            <p:cNvSpPr/>
            <p:nvPr/>
          </p:nvSpPr>
          <p:spPr>
            <a:xfrm>
              <a:off x="7043737" y="3224212"/>
              <a:ext cx="625475" cy="3175"/>
            </a:xfrm>
            <a:prstGeom prst="line">
              <a:avLst/>
            </a:prstGeom>
            <a:ln w="25400" cap="flat" cmpd="sng">
              <a:solidFill>
                <a:srgbClr val="FF0000"/>
              </a:solidFill>
              <a:prstDash val="solid"/>
              <a:headEnd type="none" w="sm" len="sm"/>
              <a:tailEnd type="none" w="sm" len="sm"/>
            </a:ln>
          </p:spPr>
        </p:sp>
        <p:sp>
          <p:nvSpPr>
            <p:cNvPr id="103" name="Line 101"/>
            <p:cNvSpPr/>
            <p:nvPr/>
          </p:nvSpPr>
          <p:spPr>
            <a:xfrm>
              <a:off x="7666037" y="5954712"/>
              <a:ext cx="787400" cy="9525"/>
            </a:xfrm>
            <a:prstGeom prst="line">
              <a:avLst/>
            </a:prstGeom>
            <a:ln w="25400" cap="flat" cmpd="sng">
              <a:solidFill>
                <a:srgbClr val="FF0000"/>
              </a:solidFill>
              <a:prstDash val="solid"/>
              <a:headEnd type="none" w="sm" len="sm"/>
              <a:tailEnd type="none" w="sm" len="sm"/>
            </a:ln>
          </p:spPr>
        </p:sp>
        <p:sp>
          <p:nvSpPr>
            <p:cNvPr id="104" name="Line 102"/>
            <p:cNvSpPr/>
            <p:nvPr/>
          </p:nvSpPr>
          <p:spPr>
            <a:xfrm flipV="1">
              <a:off x="8453437" y="4795837"/>
              <a:ext cx="12700" cy="1168400"/>
            </a:xfrm>
            <a:prstGeom prst="line">
              <a:avLst/>
            </a:prstGeom>
            <a:ln w="25400" cap="flat" cmpd="sng">
              <a:solidFill>
                <a:srgbClr val="FF0000"/>
              </a:solidFill>
              <a:prstDash val="solid"/>
              <a:headEnd type="none" w="sm" len="sm"/>
              <a:tailEnd type="stealth" w="med" len="med"/>
            </a:ln>
          </p:spPr>
        </p:sp>
        <p:sp>
          <p:nvSpPr>
            <p:cNvPr id="105" name="Line 103"/>
            <p:cNvSpPr/>
            <p:nvPr/>
          </p:nvSpPr>
          <p:spPr>
            <a:xfrm flipV="1">
              <a:off x="4471987" y="2871787"/>
              <a:ext cx="1403350" cy="28575"/>
            </a:xfrm>
            <a:prstGeom prst="line">
              <a:avLst/>
            </a:prstGeom>
            <a:ln w="25400" cap="flat" cmpd="sng">
              <a:solidFill>
                <a:srgbClr val="FF0000"/>
              </a:solidFill>
              <a:prstDash val="solid"/>
              <a:headEnd type="none" w="sm" len="sm"/>
              <a:tailEnd type="none" w="sm" len="sm"/>
            </a:ln>
          </p:spPr>
        </p:sp>
        <p:sp>
          <p:nvSpPr>
            <p:cNvPr id="106" name="Line 104"/>
            <p:cNvSpPr/>
            <p:nvPr/>
          </p:nvSpPr>
          <p:spPr>
            <a:xfrm>
              <a:off x="5846762" y="2887662"/>
              <a:ext cx="1212850" cy="965200"/>
            </a:xfrm>
            <a:prstGeom prst="line">
              <a:avLst/>
            </a:prstGeom>
            <a:ln w="25400" cap="flat" cmpd="sng">
              <a:solidFill>
                <a:srgbClr val="FF0000"/>
              </a:solidFill>
              <a:prstDash val="solid"/>
              <a:headEnd type="none" w="sm" len="sm"/>
              <a:tailEnd type="none" w="sm" len="sm"/>
            </a:ln>
          </p:spPr>
        </p:sp>
        <p:grpSp>
          <p:nvGrpSpPr>
            <p:cNvPr id="107" name="Group 107"/>
            <p:cNvGrpSpPr/>
            <p:nvPr/>
          </p:nvGrpSpPr>
          <p:grpSpPr>
            <a:xfrm>
              <a:off x="8159750" y="4365625"/>
              <a:ext cx="708025" cy="385763"/>
              <a:chOff x="4195" y="2631"/>
              <a:chExt cx="446" cy="243"/>
            </a:xfrm>
          </p:grpSpPr>
          <p:sp>
            <p:nvSpPr>
              <p:cNvPr id="108" name="Rectangle 105"/>
              <p:cNvSpPr/>
              <p:nvPr/>
            </p:nvSpPr>
            <p:spPr>
              <a:xfrm>
                <a:off x="4195" y="263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9" name="Rectangle 106"/>
              <p:cNvSpPr/>
              <p:nvPr/>
            </p:nvSpPr>
            <p:spPr>
              <a:xfrm>
                <a:off x="4210" y="264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10" name="Group 110"/>
            <p:cNvGrpSpPr/>
            <p:nvPr/>
          </p:nvGrpSpPr>
          <p:grpSpPr>
            <a:xfrm>
              <a:off x="4114800" y="1443037"/>
              <a:ext cx="708025" cy="385763"/>
              <a:chOff x="1643" y="791"/>
              <a:chExt cx="446" cy="243"/>
            </a:xfrm>
          </p:grpSpPr>
          <p:sp>
            <p:nvSpPr>
              <p:cNvPr id="111" name="Rectangle 108"/>
              <p:cNvSpPr/>
              <p:nvPr/>
            </p:nvSpPr>
            <p:spPr>
              <a:xfrm>
                <a:off x="1643" y="79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2" name="Rectangle 109"/>
              <p:cNvSpPr/>
              <p:nvPr/>
            </p:nvSpPr>
            <p:spPr>
              <a:xfrm>
                <a:off x="1658" y="80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sp>
        <p:nvSpPr>
          <p:cNvPr id="11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1546225" y="74979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协议分层与数据</a:t>
            </a:r>
          </a:p>
        </p:txBody>
      </p:sp>
      <p:sp>
        <p:nvSpPr>
          <p:cNvPr id="5" name="Rectangle 3"/>
          <p:cNvSpPr txBox="1"/>
          <p:nvPr/>
        </p:nvSpPr>
        <p:spPr>
          <a:xfrm>
            <a:off x="1165225" y="1507173"/>
            <a:ext cx="9458325" cy="17233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l"/>
            </a:pPr>
            <a:r>
              <a:rPr lang="zh-CN" altLang="en-US" sz="2400" dirty="0">
                <a:latin typeface="+mn-ea"/>
              </a:rPr>
              <a:t> 各层发方从上层到下层，收方从下层到上层传递数据</a:t>
            </a:r>
          </a:p>
          <a:p>
            <a:pPr lvl="1">
              <a:lnSpc>
                <a:spcPct val="120000"/>
              </a:lnSpc>
              <a:spcBef>
                <a:spcPts val="0"/>
              </a:spcBef>
            </a:pPr>
            <a:r>
              <a:rPr lang="zh-CN" altLang="en-US" dirty="0">
                <a:latin typeface="+mn-ea"/>
              </a:rPr>
              <a:t>发方添加头部信息创建新的数据单元，收方去掉头部</a:t>
            </a:r>
          </a:p>
          <a:p>
            <a:pPr lvl="1">
              <a:lnSpc>
                <a:spcPct val="120000"/>
              </a:lnSpc>
              <a:spcBef>
                <a:spcPts val="0"/>
              </a:spcBef>
            </a:pPr>
            <a:r>
              <a:rPr lang="zh-CN" altLang="en-US" dirty="0">
                <a:latin typeface="+mn-ea"/>
              </a:rPr>
              <a:t>传递新的数据单元到下层</a:t>
            </a:r>
            <a:r>
              <a:rPr lang="en-US" altLang="zh-CN" dirty="0">
                <a:latin typeface="+mn-ea"/>
              </a:rPr>
              <a:t>/</a:t>
            </a:r>
            <a:r>
              <a:rPr lang="zh-CN" altLang="en-US" dirty="0">
                <a:latin typeface="+mn-ea"/>
              </a:rPr>
              <a:t>上层</a:t>
            </a:r>
          </a:p>
          <a:p>
            <a:pPr lvl="1">
              <a:lnSpc>
                <a:spcPct val="120000"/>
              </a:lnSpc>
              <a:spcBef>
                <a:spcPts val="0"/>
              </a:spcBef>
            </a:pPr>
            <a:r>
              <a:rPr lang="zh-CN" altLang="en-US" dirty="0">
                <a:latin typeface="+mn-ea"/>
              </a:rPr>
              <a:t>各层传送不同的协议数据单元</a:t>
            </a:r>
            <a:r>
              <a:rPr lang="en-US" altLang="zh-CN" dirty="0">
                <a:latin typeface="+mn-ea"/>
              </a:rPr>
              <a:t>PDU</a:t>
            </a:r>
          </a:p>
        </p:txBody>
      </p:sp>
      <p:grpSp>
        <p:nvGrpSpPr>
          <p:cNvPr id="6" name="Group 90"/>
          <p:cNvGrpSpPr/>
          <p:nvPr/>
        </p:nvGrpSpPr>
        <p:grpSpPr>
          <a:xfrm>
            <a:off x="1689100" y="3545732"/>
            <a:ext cx="9028113" cy="2927349"/>
            <a:chOff x="104" y="2095"/>
            <a:chExt cx="5687" cy="1844"/>
          </a:xfrm>
        </p:grpSpPr>
        <p:grpSp>
          <p:nvGrpSpPr>
            <p:cNvPr id="7" name="Group 12"/>
            <p:cNvGrpSpPr/>
            <p:nvPr/>
          </p:nvGrpSpPr>
          <p:grpSpPr>
            <a:xfrm>
              <a:off x="1147" y="2431"/>
              <a:ext cx="1146" cy="1285"/>
              <a:chOff x="1147" y="2431"/>
              <a:chExt cx="1146" cy="1285"/>
            </a:xfrm>
          </p:grpSpPr>
          <p:grpSp>
            <p:nvGrpSpPr>
              <p:cNvPr id="85" name="Group 10"/>
              <p:cNvGrpSpPr/>
              <p:nvPr/>
            </p:nvGrpSpPr>
            <p:grpSpPr>
              <a:xfrm>
                <a:off x="1191" y="2431"/>
                <a:ext cx="1093" cy="1267"/>
                <a:chOff x="1191" y="2431"/>
                <a:chExt cx="1093" cy="1267"/>
              </a:xfrm>
            </p:grpSpPr>
            <p:sp>
              <p:nvSpPr>
                <p:cNvPr id="87" name="Rectangle 4"/>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5"/>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Line 6"/>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90" name="Line 7"/>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91" name="Line 8"/>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92" name="Line 9"/>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86" name="Rectangle 11"/>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8" name="Group 21"/>
            <p:cNvGrpSpPr/>
            <p:nvPr/>
          </p:nvGrpSpPr>
          <p:grpSpPr>
            <a:xfrm>
              <a:off x="2643" y="2419"/>
              <a:ext cx="1146" cy="1285"/>
              <a:chOff x="2643" y="2419"/>
              <a:chExt cx="1146" cy="1285"/>
            </a:xfrm>
          </p:grpSpPr>
          <p:grpSp>
            <p:nvGrpSpPr>
              <p:cNvPr id="77" name="Group 19"/>
              <p:cNvGrpSpPr/>
              <p:nvPr/>
            </p:nvGrpSpPr>
            <p:grpSpPr>
              <a:xfrm>
                <a:off x="2687" y="2419"/>
                <a:ext cx="1093" cy="1267"/>
                <a:chOff x="2687" y="2419"/>
                <a:chExt cx="1093" cy="1267"/>
              </a:xfrm>
            </p:grpSpPr>
            <p:sp>
              <p:nvSpPr>
                <p:cNvPr id="79" name="Rectangle 13"/>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14"/>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Line 15"/>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82" name="Line 16"/>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83" name="Line 17"/>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84" name="Line 18"/>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78" name="Rectangle 20"/>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9" name="Rectangle 22"/>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10" name="Rectangle 23"/>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11" name="Freeform 24"/>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2" name="Group 54"/>
            <p:cNvGrpSpPr/>
            <p:nvPr/>
          </p:nvGrpSpPr>
          <p:grpSpPr>
            <a:xfrm>
              <a:off x="104" y="2514"/>
              <a:ext cx="1053" cy="980"/>
              <a:chOff x="104" y="2514"/>
              <a:chExt cx="1053" cy="980"/>
            </a:xfrm>
          </p:grpSpPr>
          <p:sp>
            <p:nvSpPr>
              <p:cNvPr id="48" name="Rectangle 25"/>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49" name="Rectangle 26"/>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0" name="Rectangle 27"/>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1" name="Rectangle 28"/>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52" name="Group 32"/>
              <p:cNvGrpSpPr/>
              <p:nvPr/>
            </p:nvGrpSpPr>
            <p:grpSpPr>
              <a:xfrm>
                <a:off x="507" y="2756"/>
                <a:ext cx="307" cy="256"/>
                <a:chOff x="507" y="2756"/>
                <a:chExt cx="307" cy="256"/>
              </a:xfrm>
            </p:grpSpPr>
            <p:sp>
              <p:nvSpPr>
                <p:cNvPr id="74" name="Rectangle 29"/>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5" name="Rectangle 30"/>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6" name="Rectangle 31"/>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3" name="Group 36"/>
              <p:cNvGrpSpPr/>
              <p:nvPr/>
            </p:nvGrpSpPr>
            <p:grpSpPr>
              <a:xfrm>
                <a:off x="520" y="2998"/>
                <a:ext cx="307" cy="256"/>
                <a:chOff x="520" y="2998"/>
                <a:chExt cx="307" cy="256"/>
              </a:xfrm>
            </p:grpSpPr>
            <p:sp>
              <p:nvSpPr>
                <p:cNvPr id="71" name="Rectangle 33"/>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2" name="Rectangle 34"/>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3" name="Rectangle 35"/>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4" name="Group 40"/>
              <p:cNvGrpSpPr/>
              <p:nvPr/>
            </p:nvGrpSpPr>
            <p:grpSpPr>
              <a:xfrm>
                <a:off x="314" y="2998"/>
                <a:ext cx="307" cy="256"/>
                <a:chOff x="314" y="2998"/>
                <a:chExt cx="307" cy="256"/>
              </a:xfrm>
            </p:grpSpPr>
            <p:sp>
              <p:nvSpPr>
                <p:cNvPr id="68" name="Rectangle 37"/>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9" name="Rectangle 38"/>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0" name="Rectangle 39"/>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55" name="Group 49"/>
              <p:cNvGrpSpPr/>
              <p:nvPr/>
            </p:nvGrpSpPr>
            <p:grpSpPr>
              <a:xfrm>
                <a:off x="314" y="3237"/>
                <a:ext cx="513" cy="256"/>
                <a:chOff x="314" y="3237"/>
                <a:chExt cx="513" cy="256"/>
              </a:xfrm>
            </p:grpSpPr>
            <p:grpSp>
              <p:nvGrpSpPr>
                <p:cNvPr id="60" name="Group 44"/>
                <p:cNvGrpSpPr/>
                <p:nvPr/>
              </p:nvGrpSpPr>
              <p:grpSpPr>
                <a:xfrm>
                  <a:off x="520" y="3237"/>
                  <a:ext cx="307" cy="256"/>
                  <a:chOff x="520" y="3237"/>
                  <a:chExt cx="307" cy="256"/>
                </a:xfrm>
              </p:grpSpPr>
              <p:sp>
                <p:nvSpPr>
                  <p:cNvPr id="65" name="Rectangle 41"/>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6" name="Rectangle 42"/>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7" name="Rectangle 43"/>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61" name="Group 48"/>
                <p:cNvGrpSpPr/>
                <p:nvPr/>
              </p:nvGrpSpPr>
              <p:grpSpPr>
                <a:xfrm>
                  <a:off x="314" y="3237"/>
                  <a:ext cx="307" cy="256"/>
                  <a:chOff x="314" y="3237"/>
                  <a:chExt cx="307" cy="256"/>
                </a:xfrm>
              </p:grpSpPr>
              <p:sp>
                <p:nvSpPr>
                  <p:cNvPr id="62" name="Rectangle 45"/>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3" name="Rectangle 46"/>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4" name="Rectangle 47"/>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56" name="Group 53"/>
              <p:cNvGrpSpPr/>
              <p:nvPr/>
            </p:nvGrpSpPr>
            <p:grpSpPr>
              <a:xfrm>
                <a:off x="104" y="3238"/>
                <a:ext cx="307" cy="256"/>
                <a:chOff x="104" y="3238"/>
                <a:chExt cx="307" cy="256"/>
              </a:xfrm>
            </p:grpSpPr>
            <p:sp>
              <p:nvSpPr>
                <p:cNvPr id="57" name="Rectangle 50"/>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8" name="Rectangle 51"/>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59" name="Rectangle 52"/>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3" name="Group 84"/>
            <p:cNvGrpSpPr/>
            <p:nvPr/>
          </p:nvGrpSpPr>
          <p:grpSpPr>
            <a:xfrm>
              <a:off x="3812" y="2478"/>
              <a:ext cx="1053" cy="980"/>
              <a:chOff x="3812" y="2478"/>
              <a:chExt cx="1053" cy="980"/>
            </a:xfrm>
          </p:grpSpPr>
          <p:sp>
            <p:nvSpPr>
              <p:cNvPr id="19" name="Rectangle 55"/>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0" name="Rectangle 56"/>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1" name="Rectangle 57"/>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 name="Rectangle 58"/>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23" name="Group 62"/>
              <p:cNvGrpSpPr/>
              <p:nvPr/>
            </p:nvGrpSpPr>
            <p:grpSpPr>
              <a:xfrm>
                <a:off x="4215" y="2720"/>
                <a:ext cx="307" cy="256"/>
                <a:chOff x="4215" y="2720"/>
                <a:chExt cx="307" cy="256"/>
              </a:xfrm>
            </p:grpSpPr>
            <p:sp>
              <p:nvSpPr>
                <p:cNvPr id="45" name="Rectangle 59"/>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6" name="Rectangle 60"/>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7" name="Rectangle 61"/>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4" name="Group 66"/>
              <p:cNvGrpSpPr/>
              <p:nvPr/>
            </p:nvGrpSpPr>
            <p:grpSpPr>
              <a:xfrm>
                <a:off x="4228" y="2962"/>
                <a:ext cx="307" cy="256"/>
                <a:chOff x="4228" y="2962"/>
                <a:chExt cx="307" cy="256"/>
              </a:xfrm>
            </p:grpSpPr>
            <p:sp>
              <p:nvSpPr>
                <p:cNvPr id="42" name="Rectangle 63"/>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3" name="Rectangle 64"/>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4" name="Rectangle 65"/>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5" name="Group 70"/>
              <p:cNvGrpSpPr/>
              <p:nvPr/>
            </p:nvGrpSpPr>
            <p:grpSpPr>
              <a:xfrm>
                <a:off x="4022" y="2962"/>
                <a:ext cx="307" cy="256"/>
                <a:chOff x="4022" y="2962"/>
                <a:chExt cx="307" cy="256"/>
              </a:xfrm>
            </p:grpSpPr>
            <p:sp>
              <p:nvSpPr>
                <p:cNvPr id="39" name="Rectangle 67"/>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0" name="Rectangle 68"/>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1" name="Rectangle 69"/>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6" name="Group 79"/>
              <p:cNvGrpSpPr/>
              <p:nvPr/>
            </p:nvGrpSpPr>
            <p:grpSpPr>
              <a:xfrm>
                <a:off x="4022" y="3201"/>
                <a:ext cx="513" cy="256"/>
                <a:chOff x="4022" y="3201"/>
                <a:chExt cx="513" cy="256"/>
              </a:xfrm>
            </p:grpSpPr>
            <p:grpSp>
              <p:nvGrpSpPr>
                <p:cNvPr id="31" name="Group 74"/>
                <p:cNvGrpSpPr/>
                <p:nvPr/>
              </p:nvGrpSpPr>
              <p:grpSpPr>
                <a:xfrm>
                  <a:off x="4228" y="3201"/>
                  <a:ext cx="307" cy="256"/>
                  <a:chOff x="4228" y="3201"/>
                  <a:chExt cx="307" cy="256"/>
                </a:xfrm>
              </p:grpSpPr>
              <p:sp>
                <p:nvSpPr>
                  <p:cNvPr id="36" name="Rectangle 71"/>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7" name="Rectangle 72"/>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8" name="Rectangle 73"/>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32" name="Group 78"/>
                <p:cNvGrpSpPr/>
                <p:nvPr/>
              </p:nvGrpSpPr>
              <p:grpSpPr>
                <a:xfrm>
                  <a:off x="4022" y="3201"/>
                  <a:ext cx="307" cy="256"/>
                  <a:chOff x="4022" y="3201"/>
                  <a:chExt cx="307" cy="256"/>
                </a:xfrm>
              </p:grpSpPr>
              <p:sp>
                <p:nvSpPr>
                  <p:cNvPr id="33" name="Rectangle 75"/>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4" name="Rectangle 76"/>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5" name="Rectangle 77"/>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7" name="Group 83"/>
              <p:cNvGrpSpPr/>
              <p:nvPr/>
            </p:nvGrpSpPr>
            <p:grpSpPr>
              <a:xfrm>
                <a:off x="3812" y="3202"/>
                <a:ext cx="307" cy="256"/>
                <a:chOff x="3812" y="3202"/>
                <a:chExt cx="307" cy="256"/>
              </a:xfrm>
            </p:grpSpPr>
            <p:sp>
              <p:nvSpPr>
                <p:cNvPr id="28" name="Rectangle 80"/>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9" name="Rectangle 81"/>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0" name="Rectangle 82"/>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4" name="Rectangle 85"/>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5" name="Rectangle 86"/>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6" name="Rectangle 87"/>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7" name="Rectangle 88"/>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8" name="Rectangle 89"/>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9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490027" y="696194"/>
            <a:ext cx="943419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网际互连与新兴的专属网络：</a:t>
            </a:r>
            <a:r>
              <a:rPr lang="en-US" altLang="zh-CN" sz="3600" b="1" dirty="0">
                <a:solidFill>
                  <a:srgbClr val="5B9BD5"/>
                </a:solidFill>
                <a:latin typeface="+mj-ea"/>
              </a:rPr>
              <a:t>1972-1980</a:t>
            </a:r>
          </a:p>
        </p:txBody>
      </p:sp>
      <p:sp>
        <p:nvSpPr>
          <p:cNvPr id="6" name="Rectangle 4"/>
          <p:cNvSpPr txBox="1"/>
          <p:nvPr/>
        </p:nvSpPr>
        <p:spPr>
          <a:xfrm>
            <a:off x="219919" y="1490247"/>
            <a:ext cx="5521124" cy="431542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1970:</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ALOHAnet</a:t>
            </a:r>
            <a:r>
              <a:rPr lang="zh-CN" altLang="en-US" sz="2400" dirty="0">
                <a:latin typeface="+mn-ea"/>
                <a:cs typeface="微软雅黑" panose="020B0503020204020204" pitchFamily="34" charset="-122"/>
              </a:rPr>
              <a:t>微波网络出现在</a:t>
            </a:r>
            <a:r>
              <a:rPr lang="en-US" altLang="zh-CN" sz="2400" dirty="0">
                <a:latin typeface="+mn-ea"/>
                <a:cs typeface="微软雅黑" panose="020B0503020204020204" pitchFamily="34" charset="-122"/>
              </a:rPr>
              <a:t>Hawaii</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1973:</a:t>
            </a:r>
            <a:r>
              <a:rPr lang="en-US" altLang="zh-CN" sz="2400" dirty="0">
                <a:latin typeface="+mn-ea"/>
                <a:cs typeface="微软雅黑" panose="020B0503020204020204" pitchFamily="34" charset="-122"/>
              </a:rPr>
              <a:t> Robert Metcalfe's PhD</a:t>
            </a:r>
            <a:r>
              <a:rPr lang="zh-CN" altLang="en-US" sz="2400" dirty="0">
                <a:latin typeface="+mn-ea"/>
                <a:cs typeface="微软雅黑" panose="020B0503020204020204" pitchFamily="34" charset="-122"/>
              </a:rPr>
              <a:t>论文提出了</a:t>
            </a:r>
            <a:r>
              <a:rPr lang="en-US" altLang="zh-CN" sz="2400" dirty="0">
                <a:latin typeface="+mn-ea"/>
                <a:cs typeface="微软雅黑" panose="020B0503020204020204" pitchFamily="34" charset="-122"/>
              </a:rPr>
              <a:t>Ethernet</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1974:</a:t>
            </a:r>
            <a:r>
              <a:rPr lang="en-US" altLang="zh-CN" sz="2400" dirty="0">
                <a:latin typeface="+mn-ea"/>
                <a:cs typeface="微软雅黑" panose="020B0503020204020204" pitchFamily="34" charset="-122"/>
              </a:rPr>
              <a:t> Vinton Cerf and Robert Kahn </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网际互连的网络体系结构</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专属网络体系结构</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DECnet</a:t>
            </a:r>
            <a:r>
              <a:rPr lang="en-US" altLang="zh-CN" sz="2400" dirty="0">
                <a:latin typeface="+mn-ea"/>
                <a:cs typeface="微软雅黑" panose="020B0503020204020204" pitchFamily="34" charset="-122"/>
              </a:rPr>
              <a:t>, SNA, XNS</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固定长度的分组交换 </a:t>
            </a:r>
            <a:r>
              <a:rPr lang="en-US" altLang="zh-CN" sz="2400" dirty="0">
                <a:latin typeface="+mn-ea"/>
                <a:cs typeface="微软雅黑" panose="020B0503020204020204" pitchFamily="34" charset="-122"/>
              </a:rPr>
              <a:t>(ATM</a:t>
            </a:r>
            <a:r>
              <a:rPr lang="zh-CN" altLang="en-US" sz="2400" dirty="0">
                <a:latin typeface="+mn-ea"/>
                <a:cs typeface="微软雅黑" panose="020B0503020204020204" pitchFamily="34" charset="-122"/>
              </a:rPr>
              <a:t>先驱</a:t>
            </a:r>
            <a:r>
              <a:rPr lang="en-US" altLang="zh-CN" sz="2400" dirty="0">
                <a:latin typeface="+mn-ea"/>
                <a:cs typeface="微软雅黑" panose="020B0503020204020204" pitchFamily="34" charset="-122"/>
              </a:rPr>
              <a:t>)</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1979:</a:t>
            </a:r>
            <a:r>
              <a:rPr lang="en-US" altLang="zh-CN" sz="2400" dirty="0">
                <a:solidFill>
                  <a:schemeClr val="accent2"/>
                </a:solidFill>
                <a:latin typeface="+mn-ea"/>
                <a:cs typeface="微软雅黑" panose="020B0503020204020204" pitchFamily="34" charset="-122"/>
              </a:rPr>
              <a:t> </a:t>
            </a:r>
            <a:r>
              <a:rPr lang="en-US" altLang="zh-CN" sz="2400" dirty="0">
                <a:latin typeface="+mn-ea"/>
                <a:cs typeface="微软雅黑" panose="020B0503020204020204" pitchFamily="34" charset="-122"/>
              </a:rPr>
              <a:t>200</a:t>
            </a:r>
            <a:r>
              <a:rPr lang="zh-CN" altLang="en-US" sz="2400" dirty="0">
                <a:latin typeface="+mn-ea"/>
                <a:cs typeface="微软雅黑" panose="020B0503020204020204" pitchFamily="34" charset="-122"/>
              </a:rPr>
              <a:t>个节点连接到</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p:txBody>
      </p:sp>
      <p:sp>
        <p:nvSpPr>
          <p:cNvPr id="7" name="Rectangle 5"/>
          <p:cNvSpPr txBox="1"/>
          <p:nvPr/>
        </p:nvSpPr>
        <p:spPr>
          <a:xfrm>
            <a:off x="5892193" y="1490247"/>
            <a:ext cx="6076950" cy="48056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b="1" dirty="0">
                <a:latin typeface="+mn-ea"/>
                <a:cs typeface="微软雅黑" panose="020B0503020204020204" pitchFamily="34" charset="-122"/>
              </a:rPr>
              <a:t>Cerf and Kahn: </a:t>
            </a:r>
            <a:r>
              <a:rPr lang="zh-CN" altLang="en-US" sz="2400" b="1" dirty="0">
                <a:latin typeface="+mn-ea"/>
                <a:cs typeface="微软雅黑" panose="020B0503020204020204" pitchFamily="34" charset="-122"/>
              </a:rPr>
              <a:t>开放网络体系结构的系统设计原则</a:t>
            </a:r>
            <a:r>
              <a:rPr lang="en-US" altLang="zh-CN" sz="2400" b="1" dirty="0">
                <a:latin typeface="+mn-ea"/>
                <a:cs typeface="微软雅黑" panose="020B0503020204020204" pitchFamily="34" charset="-122"/>
              </a:rPr>
              <a:t>:</a:t>
            </a:r>
          </a:p>
          <a:p>
            <a:pPr lvl="1">
              <a:lnSpc>
                <a:spcPct val="120000"/>
              </a:lnSpc>
              <a:spcBef>
                <a:spcPts val="0"/>
              </a:spcBef>
              <a:buSzPct val="70000"/>
            </a:pPr>
            <a:r>
              <a:rPr lang="zh-CN" altLang="en-US" dirty="0">
                <a:latin typeface="+mn-ea"/>
                <a:cs typeface="微软雅黑" panose="020B0503020204020204" pitchFamily="34" charset="-122"/>
              </a:rPr>
              <a:t>最简单化</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自治原则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网络独立运作，与其他网络互连时无须进行内部改动</a:t>
            </a:r>
          </a:p>
          <a:p>
            <a:pPr lvl="1">
              <a:lnSpc>
                <a:spcPct val="120000"/>
              </a:lnSpc>
              <a:spcBef>
                <a:spcPts val="0"/>
              </a:spcBef>
              <a:buSzPct val="70000"/>
            </a:pPr>
            <a:r>
              <a:rPr lang="zh-CN" altLang="en-US" dirty="0">
                <a:latin typeface="+mn-ea"/>
                <a:cs typeface="微软雅黑" panose="020B0503020204020204" pitchFamily="34" charset="-122"/>
              </a:rPr>
              <a:t>尽力服务原则</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提供尽最大努力的端到端服务</a:t>
            </a:r>
          </a:p>
          <a:p>
            <a:pPr lvl="1">
              <a:lnSpc>
                <a:spcPct val="120000"/>
              </a:lnSpc>
              <a:spcBef>
                <a:spcPts val="0"/>
              </a:spcBef>
              <a:buSzPct val="70000"/>
            </a:pPr>
            <a:r>
              <a:rPr lang="zh-CN" altLang="en-US" dirty="0">
                <a:latin typeface="+mn-ea"/>
                <a:cs typeface="微软雅黑" panose="020B0503020204020204" pitchFamily="34" charset="-122"/>
              </a:rPr>
              <a:t>无状态路由器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路由器无须维护连接状态信息</a:t>
            </a:r>
          </a:p>
          <a:p>
            <a:pPr lvl="1">
              <a:lnSpc>
                <a:spcPct val="120000"/>
              </a:lnSpc>
              <a:spcBef>
                <a:spcPts val="0"/>
              </a:spcBef>
              <a:buSzPct val="70000"/>
            </a:pPr>
            <a:r>
              <a:rPr lang="zh-CN" altLang="en-US" dirty="0">
                <a:latin typeface="+mn-ea"/>
                <a:cs typeface="微软雅黑" panose="020B0503020204020204" pitchFamily="34" charset="-122"/>
              </a:rPr>
              <a:t>分散式控制</a:t>
            </a:r>
          </a:p>
          <a:p>
            <a:pPr>
              <a:lnSpc>
                <a:spcPct val="120000"/>
              </a:lnSpc>
              <a:spcBef>
                <a:spcPts val="0"/>
              </a:spcBef>
              <a:buSzPct val="85000"/>
            </a:pPr>
            <a:r>
              <a:rPr lang="zh-CN" altLang="en-US" sz="2400" dirty="0">
                <a:solidFill>
                  <a:srgbClr val="FF0000"/>
                </a:solidFill>
                <a:latin typeface="+mn-ea"/>
                <a:cs typeface="微软雅黑" panose="020B0503020204020204" pitchFamily="34" charset="-122"/>
              </a:rPr>
              <a:t>定义了当今</a:t>
            </a:r>
            <a:r>
              <a:rPr lang="en-US" altLang="zh-CN" sz="2400" dirty="0">
                <a:solidFill>
                  <a:srgbClr val="FF0000"/>
                </a:solidFill>
                <a:latin typeface="+mn-ea"/>
                <a:cs typeface="微软雅黑" panose="020B0503020204020204" pitchFamily="34" charset="-122"/>
              </a:rPr>
              <a:t>Internet</a:t>
            </a:r>
            <a:r>
              <a:rPr lang="zh-CN" altLang="en-US" sz="2400" dirty="0">
                <a:solidFill>
                  <a:srgbClr val="FF0000"/>
                </a:solidFill>
                <a:latin typeface="+mn-ea"/>
                <a:cs typeface="微软雅黑" panose="020B0503020204020204" pitchFamily="34" charset="-122"/>
              </a:rPr>
              <a:t>体系结构的理论基础 </a:t>
            </a:r>
            <a:br>
              <a:rPr lang="en-US" altLang="zh-CN" sz="2400" dirty="0">
                <a:solidFill>
                  <a:srgbClr val="FF0000"/>
                </a:solidFill>
                <a:latin typeface="+mn-ea"/>
                <a:cs typeface="微软雅黑" panose="020B0503020204020204" pitchFamily="34" charset="-122"/>
              </a:rPr>
            </a:br>
            <a:r>
              <a:rPr lang="en-US" altLang="zh-CN" sz="2400" dirty="0">
                <a:solidFill>
                  <a:srgbClr val="FF0000"/>
                </a:solidFill>
                <a:latin typeface="+mn-ea"/>
                <a:cs typeface="微软雅黑" panose="020B0503020204020204" pitchFamily="34" charset="-122"/>
              </a:rPr>
              <a:t>——40</a:t>
            </a:r>
            <a:r>
              <a:rPr lang="zh-CN" altLang="en-US" sz="2400" dirty="0">
                <a:solidFill>
                  <a:srgbClr val="FF0000"/>
                </a:solidFill>
                <a:latin typeface="+mn-ea"/>
                <a:cs typeface="微软雅黑" panose="020B0503020204020204" pitchFamily="34" charset="-122"/>
              </a:rPr>
              <a:t>年后仍适用</a:t>
            </a:r>
          </a:p>
        </p:txBody>
      </p:sp>
      <p:sp>
        <p:nvSpPr>
          <p:cNvPr id="10"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Freeform 2"/>
          <p:cNvSpPr/>
          <p:nvPr/>
        </p:nvSpPr>
        <p:spPr>
          <a:xfrm>
            <a:off x="5341938" y="1844675"/>
            <a:ext cx="4049712" cy="3835400"/>
          </a:xfrm>
          <a:custGeom>
            <a:avLst/>
            <a:gdLst>
              <a:gd name="txL" fmla="*/ 0 w 2551"/>
              <a:gd name="txT" fmla="*/ 0 h 2416"/>
              <a:gd name="txR" fmla="*/ 2551 w 2551"/>
              <a:gd name="txB" fmla="*/ 2416 h 2416"/>
            </a:gdLst>
            <a:ahLst/>
            <a:cxnLst>
              <a:cxn ang="0">
                <a:pos x="2147483646" y="0"/>
              </a:cxn>
              <a:cxn ang="0">
                <a:pos x="2147483646" y="0"/>
              </a:cxn>
              <a:cxn ang="0">
                <a:pos x="2147483646" y="2147483646"/>
              </a:cxn>
              <a:cxn ang="0">
                <a:pos x="0" y="2147483646"/>
              </a:cxn>
            </a:cxnLst>
            <a:rect l="txL" t="txT" r="txR" b="txB"/>
            <a:pathLst>
              <a:path w="2551" h="2416">
                <a:moveTo>
                  <a:pt x="592" y="0"/>
                </a:moveTo>
                <a:lnTo>
                  <a:pt x="2544" y="0"/>
                </a:lnTo>
                <a:lnTo>
                  <a:pt x="2550" y="2415"/>
                </a:lnTo>
                <a:lnTo>
                  <a:pt x="0" y="2415"/>
                </a:lnTo>
              </a:path>
            </a:pathLst>
          </a:custGeom>
          <a:noFill/>
          <a:ln w="12700" cap="rnd" cmpd="sng">
            <a:solidFill>
              <a:schemeClr val="bg2">
                <a:alpha val="100000"/>
              </a:schemeClr>
            </a:solidFill>
            <a:prstDash val="solid"/>
            <a:round/>
            <a:headEnd type="none" w="sm" len="sm"/>
            <a:tailEnd type="none" w="sm" len="sm"/>
          </a:ln>
        </p:spPr>
        <p:txBody>
          <a:bodyPr/>
          <a:lstStyle/>
          <a:p>
            <a:endParaRPr lang="zh-CN" altLang="en-US">
              <a:latin typeface="+mn-ea"/>
            </a:endParaRPr>
          </a:p>
        </p:txBody>
      </p:sp>
      <p:sp>
        <p:nvSpPr>
          <p:cNvPr id="5" name="Freeform 3"/>
          <p:cNvSpPr/>
          <p:nvPr/>
        </p:nvSpPr>
        <p:spPr>
          <a:xfrm>
            <a:off x="8653463" y="2643188"/>
            <a:ext cx="639762" cy="854075"/>
          </a:xfrm>
          <a:custGeom>
            <a:avLst/>
            <a:gdLst>
              <a:gd name="txL" fmla="*/ 0 w 403"/>
              <a:gd name="txT" fmla="*/ 0 h 538"/>
              <a:gd name="txR" fmla="*/ 403 w 403"/>
              <a:gd name="txB" fmla="*/ 538 h 538"/>
            </a:gdLst>
            <a:ahLst/>
            <a:cxnLst>
              <a:cxn ang="0">
                <a:pos x="2147483646" y="2147483646"/>
              </a:cxn>
              <a:cxn ang="0">
                <a:pos x="2147483646" y="0"/>
              </a:cxn>
              <a:cxn ang="0">
                <a:pos x="0" y="2147483646"/>
              </a:cxn>
              <a:cxn ang="0">
                <a:pos x="2147483646" y="2147483646"/>
              </a:cxn>
              <a:cxn ang="0">
                <a:pos x="2147483646" y="2147483646"/>
              </a:cxn>
            </a:cxnLst>
            <a:rect l="txL" t="txT" r="txR" b="txB"/>
            <a:pathLst>
              <a:path w="403" h="538">
                <a:moveTo>
                  <a:pt x="402" y="363"/>
                </a:moveTo>
                <a:lnTo>
                  <a:pt x="28" y="0"/>
                </a:lnTo>
                <a:lnTo>
                  <a:pt x="0" y="470"/>
                </a:lnTo>
                <a:lnTo>
                  <a:pt x="242" y="537"/>
                </a:lnTo>
                <a:lnTo>
                  <a:pt x="402" y="36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6" name="Rectangle 4"/>
          <p:cNvSpPr/>
          <p:nvPr/>
        </p:nvSpPr>
        <p:spPr>
          <a:xfrm>
            <a:off x="2282825" y="1093788"/>
            <a:ext cx="1046761"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message</a:t>
            </a:r>
          </a:p>
        </p:txBody>
      </p:sp>
      <p:sp>
        <p:nvSpPr>
          <p:cNvPr id="7" name="Rectangle 5"/>
          <p:cNvSpPr/>
          <p:nvPr/>
        </p:nvSpPr>
        <p:spPr>
          <a:xfrm>
            <a:off x="2049463" y="1368425"/>
            <a:ext cx="104195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segment</a:t>
            </a:r>
          </a:p>
        </p:txBody>
      </p:sp>
      <p:sp>
        <p:nvSpPr>
          <p:cNvPr id="8" name="Rectangle 6"/>
          <p:cNvSpPr/>
          <p:nvPr/>
        </p:nvSpPr>
        <p:spPr>
          <a:xfrm>
            <a:off x="1765300" y="1681163"/>
            <a:ext cx="113813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datagram</a:t>
            </a:r>
          </a:p>
        </p:txBody>
      </p:sp>
      <p:sp>
        <p:nvSpPr>
          <p:cNvPr id="9" name="Rectangle 7"/>
          <p:cNvSpPr/>
          <p:nvPr/>
        </p:nvSpPr>
        <p:spPr>
          <a:xfrm>
            <a:off x="1719263" y="2014538"/>
            <a:ext cx="77025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frame</a:t>
            </a:r>
          </a:p>
        </p:txBody>
      </p:sp>
      <p:sp>
        <p:nvSpPr>
          <p:cNvPr id="10" name="Rectangle 8"/>
          <p:cNvSpPr/>
          <p:nvPr/>
        </p:nvSpPr>
        <p:spPr>
          <a:xfrm>
            <a:off x="4240213" y="301625"/>
            <a:ext cx="115461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graphicFrame>
        <p:nvGraphicFramePr>
          <p:cNvPr id="11" name="Object 9"/>
          <p:cNvGraphicFramePr/>
          <p:nvPr/>
        </p:nvGraphicFramePr>
        <p:xfrm>
          <a:off x="5622925" y="1598613"/>
          <a:ext cx="658813" cy="546100"/>
        </p:xfrm>
        <a:graphic>
          <a:graphicData uri="http://schemas.openxmlformats.org/presentationml/2006/ole">
            <mc:AlternateContent xmlns:mc="http://schemas.openxmlformats.org/markup-compatibility/2006">
              <mc:Choice xmlns:v="urn:schemas-microsoft-com:vml" Requires="v">
                <p:oleObj spid="_x0000_s21572" r:id="rId4" imgW="657860" imgH="546100" progId="MS_ClipArt_Gallery.2">
                  <p:embed/>
                </p:oleObj>
              </mc:Choice>
              <mc:Fallback>
                <p:oleObj r:id="rId4" imgW="657860" imgH="546100" progId="MS_ClipArt_Gallery.2">
                  <p:embed/>
                  <p:pic>
                    <p:nvPicPr>
                      <p:cNvPr id="0" name="图片 21519"/>
                      <p:cNvPicPr/>
                      <p:nvPr/>
                    </p:nvPicPr>
                    <p:blipFill>
                      <a:blip r:embed="rId5"/>
                      <a:stretch>
                        <a:fillRect/>
                      </a:stretch>
                    </p:blipFill>
                    <p:spPr>
                      <a:xfrm>
                        <a:off x="5622925" y="1598613"/>
                        <a:ext cx="658813" cy="546100"/>
                      </a:xfrm>
                      <a:prstGeom prst="rect">
                        <a:avLst/>
                      </a:prstGeom>
                      <a:noFill/>
                      <a:ln w="38100">
                        <a:noFill/>
                        <a:miter/>
                      </a:ln>
                    </p:spPr>
                  </p:pic>
                </p:oleObj>
              </mc:Fallback>
            </mc:AlternateContent>
          </a:graphicData>
        </a:graphic>
      </p:graphicFrame>
      <p:sp>
        <p:nvSpPr>
          <p:cNvPr id="12" name="Freeform 10"/>
          <p:cNvSpPr/>
          <p:nvPr/>
        </p:nvSpPr>
        <p:spPr>
          <a:xfrm>
            <a:off x="5392738" y="10509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3" name="Group 22"/>
          <p:cNvGrpSpPr/>
          <p:nvPr/>
        </p:nvGrpSpPr>
        <p:grpSpPr>
          <a:xfrm>
            <a:off x="9012238" y="3224213"/>
            <a:ext cx="977900" cy="279400"/>
            <a:chOff x="4717" y="1781"/>
            <a:chExt cx="616" cy="176"/>
          </a:xfrm>
        </p:grpSpPr>
        <p:sp>
          <p:nvSpPr>
            <p:cNvPr id="14" name="Freeform 11"/>
            <p:cNvSpPr/>
            <p:nvPr/>
          </p:nvSpPr>
          <p:spPr>
            <a:xfrm>
              <a:off x="4717" y="1856"/>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sp>
          <p:nvSpPr>
            <p:cNvPr id="15" name="Freeform 12"/>
            <p:cNvSpPr/>
            <p:nvPr/>
          </p:nvSpPr>
          <p:spPr>
            <a:xfrm>
              <a:off x="4730" y="1781"/>
              <a:ext cx="585" cy="172"/>
            </a:xfrm>
            <a:custGeom>
              <a:avLst/>
              <a:gdLst>
                <a:gd name="txL" fmla="*/ 0 w 585"/>
                <a:gd name="txT" fmla="*/ 0 h 172"/>
                <a:gd name="txR" fmla="*/ 585 w 585"/>
                <a:gd name="txB" fmla="*/ 172 h 172"/>
              </a:gdLst>
              <a:ahLst/>
              <a:cxnLst>
                <a:cxn ang="0">
                  <a:pos x="0" y="171"/>
                </a:cxn>
                <a:cxn ang="0">
                  <a:pos x="12" y="91"/>
                </a:cxn>
                <a:cxn ang="0">
                  <a:pos x="584" y="0"/>
                </a:cxn>
                <a:cxn ang="0">
                  <a:pos x="584" y="79"/>
                </a:cxn>
                <a:cxn ang="0">
                  <a:pos x="0" y="171"/>
                </a:cxn>
              </a:cxnLst>
              <a:rect l="txL" t="txT" r="txR" b="txB"/>
              <a:pathLst>
                <a:path w="585" h="172">
                  <a:moveTo>
                    <a:pt x="0" y="171"/>
                  </a:moveTo>
                  <a:lnTo>
                    <a:pt x="12" y="91"/>
                  </a:lnTo>
                  <a:lnTo>
                    <a:pt x="584" y="0"/>
                  </a:lnTo>
                  <a:lnTo>
                    <a:pt x="584" y="79"/>
                  </a:lnTo>
                  <a:lnTo>
                    <a:pt x="0" y="171"/>
                  </a:lnTo>
                </a:path>
              </a:pathLst>
            </a:custGeom>
            <a:solidFill>
              <a:schemeClr val="hlink">
                <a:alpha val="100000"/>
              </a:schemeClr>
            </a:solidFill>
            <a:ln w="9525">
              <a:noFill/>
            </a:ln>
          </p:spPr>
          <p:txBody>
            <a:bodyPr/>
            <a:lstStyle/>
            <a:p>
              <a:endParaRPr lang="zh-CN" altLang="en-US">
                <a:latin typeface="+mn-ea"/>
              </a:endParaRPr>
            </a:p>
          </p:txBody>
        </p:sp>
        <p:sp>
          <p:nvSpPr>
            <p:cNvPr id="16" name="Freeform 13"/>
            <p:cNvSpPr/>
            <p:nvPr/>
          </p:nvSpPr>
          <p:spPr>
            <a:xfrm>
              <a:off x="4736" y="1781"/>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grpSp>
          <p:nvGrpSpPr>
            <p:cNvPr id="17" name="Group 17"/>
            <p:cNvGrpSpPr/>
            <p:nvPr/>
          </p:nvGrpSpPr>
          <p:grpSpPr>
            <a:xfrm>
              <a:off x="4916" y="1795"/>
              <a:ext cx="212" cy="63"/>
              <a:chOff x="4916" y="1795"/>
              <a:chExt cx="212" cy="63"/>
            </a:xfrm>
          </p:grpSpPr>
          <p:sp>
            <p:nvSpPr>
              <p:cNvPr id="22" name="Line 14"/>
              <p:cNvSpPr/>
              <p:nvPr/>
            </p:nvSpPr>
            <p:spPr>
              <a:xfrm flipV="1">
                <a:off x="4916" y="1795"/>
                <a:ext cx="75" cy="1"/>
              </a:xfrm>
              <a:prstGeom prst="line">
                <a:avLst/>
              </a:prstGeom>
              <a:ln w="25400" cap="flat" cmpd="sng">
                <a:solidFill>
                  <a:schemeClr val="tx1"/>
                </a:solidFill>
                <a:prstDash val="solid"/>
                <a:headEnd type="none" w="sm" len="sm"/>
                <a:tailEnd type="none" w="sm" len="sm"/>
              </a:ln>
            </p:spPr>
          </p:sp>
          <p:sp>
            <p:nvSpPr>
              <p:cNvPr id="23" name="Line 15"/>
              <p:cNvSpPr/>
              <p:nvPr/>
            </p:nvSpPr>
            <p:spPr>
              <a:xfrm>
                <a:off x="5062" y="1858"/>
                <a:ext cx="66" cy="0"/>
              </a:xfrm>
              <a:prstGeom prst="line">
                <a:avLst/>
              </a:prstGeom>
              <a:ln w="25400" cap="flat" cmpd="sng">
                <a:solidFill>
                  <a:schemeClr val="tx1"/>
                </a:solidFill>
                <a:prstDash val="solid"/>
                <a:headEnd type="none" w="sm" len="sm"/>
                <a:tailEnd type="none" w="sm" len="sm"/>
              </a:ln>
            </p:spPr>
          </p:sp>
          <p:sp>
            <p:nvSpPr>
              <p:cNvPr id="24" name="Line 16"/>
              <p:cNvSpPr/>
              <p:nvPr/>
            </p:nvSpPr>
            <p:spPr>
              <a:xfrm>
                <a:off x="4986" y="1797"/>
                <a:ext cx="79" cy="61"/>
              </a:xfrm>
              <a:prstGeom prst="line">
                <a:avLst/>
              </a:prstGeom>
              <a:ln w="25400" cap="flat" cmpd="sng">
                <a:solidFill>
                  <a:schemeClr val="tx1"/>
                </a:solidFill>
                <a:prstDash val="solid"/>
                <a:headEnd type="none" w="sm" len="sm"/>
                <a:tailEnd type="none" w="sm" len="sm"/>
              </a:ln>
            </p:spPr>
          </p:sp>
        </p:grpSp>
        <p:grpSp>
          <p:nvGrpSpPr>
            <p:cNvPr id="18" name="Group 21"/>
            <p:cNvGrpSpPr/>
            <p:nvPr/>
          </p:nvGrpSpPr>
          <p:grpSpPr>
            <a:xfrm>
              <a:off x="4929" y="1794"/>
              <a:ext cx="211" cy="63"/>
              <a:chOff x="4929" y="1794"/>
              <a:chExt cx="211" cy="63"/>
            </a:xfrm>
          </p:grpSpPr>
          <p:sp>
            <p:nvSpPr>
              <p:cNvPr id="19" name="Line 18"/>
              <p:cNvSpPr/>
              <p:nvPr/>
            </p:nvSpPr>
            <p:spPr>
              <a:xfrm>
                <a:off x="4929" y="1856"/>
                <a:ext cx="75" cy="1"/>
              </a:xfrm>
              <a:prstGeom prst="line">
                <a:avLst/>
              </a:prstGeom>
              <a:ln w="25400" cap="flat" cmpd="sng">
                <a:solidFill>
                  <a:schemeClr val="tx1"/>
                </a:solidFill>
                <a:prstDash val="solid"/>
                <a:headEnd type="none" w="sm" len="sm"/>
                <a:tailEnd type="none" w="sm" len="sm"/>
              </a:ln>
            </p:spPr>
          </p:sp>
          <p:sp>
            <p:nvSpPr>
              <p:cNvPr id="20" name="Line 19"/>
              <p:cNvSpPr/>
              <p:nvPr/>
            </p:nvSpPr>
            <p:spPr>
              <a:xfrm>
                <a:off x="5074" y="1794"/>
                <a:ext cx="66" cy="0"/>
              </a:xfrm>
              <a:prstGeom prst="line">
                <a:avLst/>
              </a:prstGeom>
              <a:ln w="25400" cap="flat" cmpd="sng">
                <a:solidFill>
                  <a:schemeClr val="tx1"/>
                </a:solidFill>
                <a:prstDash val="solid"/>
                <a:headEnd type="none" w="sm" len="sm"/>
                <a:tailEnd type="none" w="sm" len="sm"/>
              </a:ln>
            </p:spPr>
          </p:sp>
          <p:sp>
            <p:nvSpPr>
              <p:cNvPr id="21" name="Line 20"/>
              <p:cNvSpPr/>
              <p:nvPr/>
            </p:nvSpPr>
            <p:spPr>
              <a:xfrm flipV="1">
                <a:off x="4997" y="1794"/>
                <a:ext cx="79" cy="62"/>
              </a:xfrm>
              <a:prstGeom prst="line">
                <a:avLst/>
              </a:prstGeom>
              <a:ln w="25400" cap="flat" cmpd="sng">
                <a:solidFill>
                  <a:schemeClr val="tx1"/>
                </a:solidFill>
                <a:prstDash val="solid"/>
                <a:headEnd type="none" w="sm" len="sm"/>
                <a:tailEnd type="none" w="sm" len="sm"/>
              </a:ln>
            </p:spPr>
          </p:sp>
        </p:grpSp>
      </p:grpSp>
      <p:sp>
        <p:nvSpPr>
          <p:cNvPr id="25" name="Rectangle 23"/>
          <p:cNvSpPr/>
          <p:nvPr/>
        </p:nvSpPr>
        <p:spPr>
          <a:xfrm>
            <a:off x="4168775" y="10572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4"/>
          <p:cNvSpPr/>
          <p:nvPr/>
        </p:nvSpPr>
        <p:spPr>
          <a:xfrm>
            <a:off x="4119563" y="11271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Line 25"/>
          <p:cNvSpPr/>
          <p:nvPr/>
        </p:nvSpPr>
        <p:spPr>
          <a:xfrm>
            <a:off x="4121150" y="1446213"/>
            <a:ext cx="1263650" cy="3175"/>
          </a:xfrm>
          <a:prstGeom prst="line">
            <a:avLst/>
          </a:prstGeom>
          <a:ln w="25400" cap="flat" cmpd="sng">
            <a:solidFill>
              <a:schemeClr val="tx1"/>
            </a:solidFill>
            <a:prstDash val="solid"/>
            <a:headEnd type="none" w="sm" len="sm"/>
            <a:tailEnd type="none" w="sm" len="sm"/>
          </a:ln>
        </p:spPr>
      </p:sp>
      <p:sp>
        <p:nvSpPr>
          <p:cNvPr id="28" name="Rectangle 26"/>
          <p:cNvSpPr/>
          <p:nvPr/>
        </p:nvSpPr>
        <p:spPr>
          <a:xfrm>
            <a:off x="4078288" y="1120775"/>
            <a:ext cx="1454151"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29" name="Line 27"/>
          <p:cNvSpPr/>
          <p:nvPr/>
        </p:nvSpPr>
        <p:spPr>
          <a:xfrm>
            <a:off x="4129088" y="1766888"/>
            <a:ext cx="1263650" cy="3175"/>
          </a:xfrm>
          <a:prstGeom prst="line">
            <a:avLst/>
          </a:prstGeom>
          <a:ln w="25400" cap="flat" cmpd="sng">
            <a:solidFill>
              <a:schemeClr val="tx1"/>
            </a:solidFill>
            <a:prstDash val="solid"/>
            <a:headEnd type="none" w="sm" len="sm"/>
            <a:tailEnd type="none" w="sm" len="sm"/>
          </a:ln>
        </p:spPr>
      </p:sp>
      <p:sp>
        <p:nvSpPr>
          <p:cNvPr id="30" name="Line 28"/>
          <p:cNvSpPr/>
          <p:nvPr/>
        </p:nvSpPr>
        <p:spPr>
          <a:xfrm>
            <a:off x="4133850" y="2047875"/>
            <a:ext cx="1263650" cy="3175"/>
          </a:xfrm>
          <a:prstGeom prst="line">
            <a:avLst/>
          </a:prstGeom>
          <a:ln w="25400" cap="flat" cmpd="sng">
            <a:solidFill>
              <a:schemeClr val="tx1"/>
            </a:solidFill>
            <a:prstDash val="solid"/>
            <a:headEnd type="none" w="sm" len="sm"/>
            <a:tailEnd type="none" w="sm" len="sm"/>
          </a:ln>
        </p:spPr>
      </p:sp>
      <p:sp>
        <p:nvSpPr>
          <p:cNvPr id="31" name="Line 29"/>
          <p:cNvSpPr/>
          <p:nvPr/>
        </p:nvSpPr>
        <p:spPr>
          <a:xfrm>
            <a:off x="4133850" y="2324100"/>
            <a:ext cx="1263650" cy="3175"/>
          </a:xfrm>
          <a:prstGeom prst="line">
            <a:avLst/>
          </a:prstGeom>
          <a:ln w="25400" cap="flat" cmpd="sng">
            <a:solidFill>
              <a:schemeClr val="tx1"/>
            </a:solidFill>
            <a:prstDash val="solid"/>
            <a:headEnd type="none" w="sm" len="sm"/>
            <a:tailEnd type="none" w="sm" len="sm"/>
          </a:ln>
        </p:spPr>
      </p:sp>
      <p:grpSp>
        <p:nvGrpSpPr>
          <p:cNvPr id="32" name="Group 38"/>
          <p:cNvGrpSpPr/>
          <p:nvPr/>
        </p:nvGrpSpPr>
        <p:grpSpPr>
          <a:xfrm>
            <a:off x="2565400" y="2038350"/>
            <a:ext cx="1479550" cy="303213"/>
            <a:chOff x="656" y="1034"/>
            <a:chExt cx="932" cy="191"/>
          </a:xfrm>
        </p:grpSpPr>
        <p:sp>
          <p:nvSpPr>
            <p:cNvPr id="33" name="Rectangle 30"/>
            <p:cNvSpPr/>
            <p:nvPr/>
          </p:nvSpPr>
          <p:spPr>
            <a:xfrm>
              <a:off x="670" y="105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1"/>
            <p:cNvSpPr/>
            <p:nvPr/>
          </p:nvSpPr>
          <p:spPr>
            <a:xfrm>
              <a:off x="1030"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35" name="Rectangle 32"/>
            <p:cNvSpPr/>
            <p:nvPr/>
          </p:nvSpPr>
          <p:spPr>
            <a:xfrm>
              <a:off x="844"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36" name="Rectangle 33"/>
            <p:cNvSpPr/>
            <p:nvPr/>
          </p:nvSpPr>
          <p:spPr>
            <a:xfrm>
              <a:off x="656"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37" name="Rectangle 34"/>
            <p:cNvSpPr/>
            <p:nvPr/>
          </p:nvSpPr>
          <p:spPr>
            <a:xfrm>
              <a:off x="1160" y="103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38" name="Line 35"/>
            <p:cNvSpPr/>
            <p:nvPr/>
          </p:nvSpPr>
          <p:spPr>
            <a:xfrm>
              <a:off x="834" y="1051"/>
              <a:ext cx="0" cy="162"/>
            </a:xfrm>
            <a:prstGeom prst="line">
              <a:avLst/>
            </a:prstGeom>
            <a:ln w="12700" cap="flat" cmpd="sng">
              <a:solidFill>
                <a:schemeClr val="tx1"/>
              </a:solidFill>
              <a:prstDash val="solid"/>
              <a:headEnd type="none" w="sm" len="sm"/>
              <a:tailEnd type="none" w="sm" len="sm"/>
            </a:ln>
          </p:spPr>
        </p:sp>
        <p:sp>
          <p:nvSpPr>
            <p:cNvPr id="39" name="Line 36"/>
            <p:cNvSpPr/>
            <p:nvPr/>
          </p:nvSpPr>
          <p:spPr>
            <a:xfrm>
              <a:off x="1014" y="1057"/>
              <a:ext cx="0" cy="154"/>
            </a:xfrm>
            <a:prstGeom prst="line">
              <a:avLst/>
            </a:prstGeom>
            <a:ln w="12700" cap="flat" cmpd="sng">
              <a:solidFill>
                <a:schemeClr val="tx1"/>
              </a:solidFill>
              <a:prstDash val="solid"/>
              <a:headEnd type="none" w="sm" len="sm"/>
              <a:tailEnd type="none" w="sm" len="sm"/>
            </a:ln>
          </p:spPr>
        </p:sp>
        <p:sp>
          <p:nvSpPr>
            <p:cNvPr id="40" name="Line 37"/>
            <p:cNvSpPr/>
            <p:nvPr/>
          </p:nvSpPr>
          <p:spPr>
            <a:xfrm>
              <a:off x="1206" y="1054"/>
              <a:ext cx="0" cy="156"/>
            </a:xfrm>
            <a:prstGeom prst="line">
              <a:avLst/>
            </a:prstGeom>
            <a:ln w="12700" cap="flat" cmpd="sng">
              <a:solidFill>
                <a:schemeClr val="tx1"/>
              </a:solidFill>
              <a:prstDash val="solid"/>
              <a:headEnd type="none" w="sm" len="sm"/>
              <a:tailEnd type="none" w="sm" len="sm"/>
            </a:ln>
          </p:spPr>
        </p:sp>
      </p:grpSp>
      <p:grpSp>
        <p:nvGrpSpPr>
          <p:cNvPr id="41" name="Group 45"/>
          <p:cNvGrpSpPr/>
          <p:nvPr/>
        </p:nvGrpSpPr>
        <p:grpSpPr>
          <a:xfrm>
            <a:off x="2835275" y="1739900"/>
            <a:ext cx="1206500" cy="303213"/>
            <a:chOff x="826" y="846"/>
            <a:chExt cx="760" cy="191"/>
          </a:xfrm>
        </p:grpSpPr>
        <p:sp>
          <p:nvSpPr>
            <p:cNvPr id="42" name="Rectangle 39"/>
            <p:cNvSpPr/>
            <p:nvPr/>
          </p:nvSpPr>
          <p:spPr>
            <a:xfrm>
              <a:off x="826" y="864"/>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p:cNvSpPr/>
            <p:nvPr/>
          </p:nvSpPr>
          <p:spPr>
            <a:xfrm>
              <a:off x="1028"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44" name="Rectangle 41"/>
            <p:cNvSpPr/>
            <p:nvPr/>
          </p:nvSpPr>
          <p:spPr>
            <a:xfrm>
              <a:off x="842"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45" name="Rectangle 42"/>
            <p:cNvSpPr/>
            <p:nvPr/>
          </p:nvSpPr>
          <p:spPr>
            <a:xfrm>
              <a:off x="1158" y="847"/>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46" name="Line 43"/>
            <p:cNvSpPr/>
            <p:nvPr/>
          </p:nvSpPr>
          <p:spPr>
            <a:xfrm>
              <a:off x="1012" y="869"/>
              <a:ext cx="0" cy="154"/>
            </a:xfrm>
            <a:prstGeom prst="line">
              <a:avLst/>
            </a:prstGeom>
            <a:ln w="12700" cap="flat" cmpd="sng">
              <a:solidFill>
                <a:schemeClr val="tx1"/>
              </a:solidFill>
              <a:prstDash val="solid"/>
              <a:headEnd type="none" w="sm" len="sm"/>
              <a:tailEnd type="none" w="sm" len="sm"/>
            </a:ln>
          </p:spPr>
        </p:sp>
        <p:sp>
          <p:nvSpPr>
            <p:cNvPr id="47" name="Line 44"/>
            <p:cNvSpPr/>
            <p:nvPr/>
          </p:nvSpPr>
          <p:spPr>
            <a:xfrm>
              <a:off x="1204" y="866"/>
              <a:ext cx="0" cy="156"/>
            </a:xfrm>
            <a:prstGeom prst="line">
              <a:avLst/>
            </a:prstGeom>
            <a:ln w="12700" cap="flat" cmpd="sng">
              <a:solidFill>
                <a:schemeClr val="tx1"/>
              </a:solidFill>
              <a:prstDash val="solid"/>
              <a:headEnd type="none" w="sm" len="sm"/>
              <a:tailEnd type="none" w="sm" len="sm"/>
            </a:ln>
          </p:spPr>
        </p:sp>
      </p:grpSp>
      <p:grpSp>
        <p:nvGrpSpPr>
          <p:cNvPr id="48" name="Group 50"/>
          <p:cNvGrpSpPr/>
          <p:nvPr/>
        </p:nvGrpSpPr>
        <p:grpSpPr>
          <a:xfrm>
            <a:off x="3138488" y="1431925"/>
            <a:ext cx="889000" cy="303213"/>
            <a:chOff x="1017" y="652"/>
            <a:chExt cx="560" cy="191"/>
          </a:xfrm>
        </p:grpSpPr>
        <p:sp>
          <p:nvSpPr>
            <p:cNvPr id="49" name="Rectangle 46"/>
            <p:cNvSpPr/>
            <p:nvPr/>
          </p:nvSpPr>
          <p:spPr>
            <a:xfrm>
              <a:off x="1017" y="670"/>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Rectangle 47"/>
            <p:cNvSpPr/>
            <p:nvPr/>
          </p:nvSpPr>
          <p:spPr>
            <a:xfrm>
              <a:off x="1019" y="65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51" name="Rectangle 48"/>
            <p:cNvSpPr/>
            <p:nvPr/>
          </p:nvSpPr>
          <p:spPr>
            <a:xfrm>
              <a:off x="1149" y="65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52" name="Line 49"/>
            <p:cNvSpPr/>
            <p:nvPr/>
          </p:nvSpPr>
          <p:spPr>
            <a:xfrm>
              <a:off x="1195" y="672"/>
              <a:ext cx="0" cy="156"/>
            </a:xfrm>
            <a:prstGeom prst="line">
              <a:avLst/>
            </a:prstGeom>
            <a:ln w="12700" cap="flat" cmpd="sng">
              <a:solidFill>
                <a:schemeClr val="tx1"/>
              </a:solidFill>
              <a:prstDash val="solid"/>
              <a:headEnd type="none" w="sm" len="sm"/>
              <a:tailEnd type="none" w="sm" len="sm"/>
            </a:ln>
          </p:spPr>
        </p:sp>
      </p:grpSp>
      <p:grpSp>
        <p:nvGrpSpPr>
          <p:cNvPr id="53" name="Group 53"/>
          <p:cNvGrpSpPr/>
          <p:nvPr/>
        </p:nvGrpSpPr>
        <p:grpSpPr>
          <a:xfrm>
            <a:off x="3343275" y="1120775"/>
            <a:ext cx="679450" cy="301625"/>
            <a:chOff x="1146" y="456"/>
            <a:chExt cx="428" cy="190"/>
          </a:xfrm>
        </p:grpSpPr>
        <p:sp>
          <p:nvSpPr>
            <p:cNvPr id="54" name="Rectangle 51"/>
            <p:cNvSpPr/>
            <p:nvPr/>
          </p:nvSpPr>
          <p:spPr>
            <a:xfrm>
              <a:off x="1184" y="473"/>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p:cNvSpPr/>
            <p:nvPr/>
          </p:nvSpPr>
          <p:spPr>
            <a:xfrm>
              <a:off x="1146" y="456"/>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sp>
        <p:nvSpPr>
          <p:cNvPr id="56" name="Rectangle 54"/>
          <p:cNvSpPr/>
          <p:nvPr/>
        </p:nvSpPr>
        <p:spPr>
          <a:xfrm>
            <a:off x="3071813" y="4554538"/>
            <a:ext cx="156613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destination</a:t>
            </a:r>
          </a:p>
        </p:txBody>
      </p:sp>
      <p:graphicFrame>
        <p:nvGraphicFramePr>
          <p:cNvPr id="57" name="Object 55"/>
          <p:cNvGraphicFramePr/>
          <p:nvPr/>
        </p:nvGraphicFramePr>
        <p:xfrm>
          <a:off x="4733925" y="5484813"/>
          <a:ext cx="658813" cy="546100"/>
        </p:xfrm>
        <a:graphic>
          <a:graphicData uri="http://schemas.openxmlformats.org/presentationml/2006/ole">
            <mc:AlternateContent xmlns:mc="http://schemas.openxmlformats.org/markup-compatibility/2006">
              <mc:Choice xmlns:v="urn:schemas-microsoft-com:vml" Requires="v">
                <p:oleObj spid="_x0000_s21573" r:id="rId6" imgW="657860" imgH="546100" progId="MS_ClipArt_Gallery.2">
                  <p:embed/>
                </p:oleObj>
              </mc:Choice>
              <mc:Fallback>
                <p:oleObj r:id="rId6" imgW="657860" imgH="546100" progId="MS_ClipArt_Gallery.2">
                  <p:embed/>
                  <p:pic>
                    <p:nvPicPr>
                      <p:cNvPr id="0" name="图片 21520"/>
                      <p:cNvPicPr/>
                      <p:nvPr/>
                    </p:nvPicPr>
                    <p:blipFill>
                      <a:blip r:embed="rId7"/>
                      <a:stretch>
                        <a:fillRect/>
                      </a:stretch>
                    </p:blipFill>
                    <p:spPr>
                      <a:xfrm>
                        <a:off x="4733925" y="5484813"/>
                        <a:ext cx="658813" cy="546100"/>
                      </a:xfrm>
                      <a:prstGeom prst="rect">
                        <a:avLst/>
                      </a:prstGeom>
                      <a:noFill/>
                      <a:ln w="38100">
                        <a:noFill/>
                        <a:miter/>
                      </a:ln>
                    </p:spPr>
                  </p:pic>
                </p:oleObj>
              </mc:Fallback>
            </mc:AlternateContent>
          </a:graphicData>
        </a:graphic>
      </p:graphicFrame>
      <p:sp>
        <p:nvSpPr>
          <p:cNvPr id="58" name="Freeform 56"/>
          <p:cNvSpPr/>
          <p:nvPr/>
        </p:nvSpPr>
        <p:spPr>
          <a:xfrm>
            <a:off x="4503738" y="49371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59" name="Rectangle 57"/>
          <p:cNvSpPr/>
          <p:nvPr/>
        </p:nvSpPr>
        <p:spPr>
          <a:xfrm>
            <a:off x="3279775" y="49434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Rectangle 58"/>
          <p:cNvSpPr/>
          <p:nvPr/>
        </p:nvSpPr>
        <p:spPr>
          <a:xfrm>
            <a:off x="3230563" y="50133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Line 59"/>
          <p:cNvSpPr/>
          <p:nvPr/>
        </p:nvSpPr>
        <p:spPr>
          <a:xfrm>
            <a:off x="3232150" y="5332413"/>
            <a:ext cx="1263650" cy="3175"/>
          </a:xfrm>
          <a:prstGeom prst="line">
            <a:avLst/>
          </a:prstGeom>
          <a:ln w="25400" cap="flat" cmpd="sng">
            <a:solidFill>
              <a:schemeClr val="tx1"/>
            </a:solidFill>
            <a:prstDash val="solid"/>
            <a:headEnd type="none" w="sm" len="sm"/>
            <a:tailEnd type="none" w="sm" len="sm"/>
          </a:ln>
        </p:spPr>
      </p:sp>
      <p:sp>
        <p:nvSpPr>
          <p:cNvPr id="62" name="Rectangle 60"/>
          <p:cNvSpPr/>
          <p:nvPr/>
        </p:nvSpPr>
        <p:spPr>
          <a:xfrm>
            <a:off x="3189288" y="5006975"/>
            <a:ext cx="1431925"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63" name="Line 61"/>
          <p:cNvSpPr/>
          <p:nvPr/>
        </p:nvSpPr>
        <p:spPr>
          <a:xfrm>
            <a:off x="3240088" y="5653088"/>
            <a:ext cx="1263650" cy="3175"/>
          </a:xfrm>
          <a:prstGeom prst="line">
            <a:avLst/>
          </a:prstGeom>
          <a:ln w="25400" cap="flat" cmpd="sng">
            <a:solidFill>
              <a:schemeClr val="tx1"/>
            </a:solidFill>
            <a:prstDash val="solid"/>
            <a:headEnd type="none" w="sm" len="sm"/>
            <a:tailEnd type="none" w="sm" len="sm"/>
          </a:ln>
        </p:spPr>
      </p:sp>
      <p:sp>
        <p:nvSpPr>
          <p:cNvPr id="64" name="Line 62"/>
          <p:cNvSpPr/>
          <p:nvPr/>
        </p:nvSpPr>
        <p:spPr>
          <a:xfrm>
            <a:off x="3244850" y="5934075"/>
            <a:ext cx="1263650" cy="3175"/>
          </a:xfrm>
          <a:prstGeom prst="line">
            <a:avLst/>
          </a:prstGeom>
          <a:ln w="25400" cap="flat" cmpd="sng">
            <a:solidFill>
              <a:schemeClr val="tx1"/>
            </a:solidFill>
            <a:prstDash val="solid"/>
            <a:headEnd type="none" w="sm" len="sm"/>
            <a:tailEnd type="none" w="sm" len="sm"/>
          </a:ln>
        </p:spPr>
      </p:sp>
      <p:sp>
        <p:nvSpPr>
          <p:cNvPr id="65" name="Line 63"/>
          <p:cNvSpPr/>
          <p:nvPr/>
        </p:nvSpPr>
        <p:spPr>
          <a:xfrm>
            <a:off x="3244850" y="6210300"/>
            <a:ext cx="1263650" cy="3175"/>
          </a:xfrm>
          <a:prstGeom prst="line">
            <a:avLst/>
          </a:prstGeom>
          <a:ln w="25400" cap="flat" cmpd="sng">
            <a:solidFill>
              <a:schemeClr val="tx1"/>
            </a:solidFill>
            <a:prstDash val="solid"/>
            <a:headEnd type="none" w="sm" len="sm"/>
            <a:tailEnd type="none" w="sm" len="sm"/>
          </a:ln>
        </p:spPr>
      </p:sp>
      <p:grpSp>
        <p:nvGrpSpPr>
          <p:cNvPr id="66" name="Group 72"/>
          <p:cNvGrpSpPr/>
          <p:nvPr/>
        </p:nvGrpSpPr>
        <p:grpSpPr>
          <a:xfrm>
            <a:off x="1676400" y="5924550"/>
            <a:ext cx="1479550" cy="303213"/>
            <a:chOff x="96" y="3482"/>
            <a:chExt cx="932" cy="191"/>
          </a:xfrm>
        </p:grpSpPr>
        <p:sp>
          <p:nvSpPr>
            <p:cNvPr id="67" name="Rectangle 64"/>
            <p:cNvSpPr/>
            <p:nvPr/>
          </p:nvSpPr>
          <p:spPr>
            <a:xfrm>
              <a:off x="110" y="35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65"/>
            <p:cNvSpPr/>
            <p:nvPr/>
          </p:nvSpPr>
          <p:spPr>
            <a:xfrm>
              <a:off x="470"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69" name="Rectangle 66"/>
            <p:cNvSpPr/>
            <p:nvPr/>
          </p:nvSpPr>
          <p:spPr>
            <a:xfrm>
              <a:off x="284"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0" name="Rectangle 67"/>
            <p:cNvSpPr/>
            <p:nvPr/>
          </p:nvSpPr>
          <p:spPr>
            <a:xfrm>
              <a:off x="96"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71" name="Rectangle 68"/>
            <p:cNvSpPr/>
            <p:nvPr/>
          </p:nvSpPr>
          <p:spPr>
            <a:xfrm>
              <a:off x="600" y="34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72" name="Line 69"/>
            <p:cNvSpPr/>
            <p:nvPr/>
          </p:nvSpPr>
          <p:spPr>
            <a:xfrm>
              <a:off x="274" y="3499"/>
              <a:ext cx="0" cy="162"/>
            </a:xfrm>
            <a:prstGeom prst="line">
              <a:avLst/>
            </a:prstGeom>
            <a:ln w="12700" cap="flat" cmpd="sng">
              <a:solidFill>
                <a:schemeClr val="tx1"/>
              </a:solidFill>
              <a:prstDash val="solid"/>
              <a:headEnd type="none" w="sm" len="sm"/>
              <a:tailEnd type="none" w="sm" len="sm"/>
            </a:ln>
          </p:spPr>
        </p:sp>
        <p:sp>
          <p:nvSpPr>
            <p:cNvPr id="73" name="Line 70"/>
            <p:cNvSpPr/>
            <p:nvPr/>
          </p:nvSpPr>
          <p:spPr>
            <a:xfrm>
              <a:off x="454" y="3505"/>
              <a:ext cx="0" cy="154"/>
            </a:xfrm>
            <a:prstGeom prst="line">
              <a:avLst/>
            </a:prstGeom>
            <a:ln w="12700" cap="flat" cmpd="sng">
              <a:solidFill>
                <a:schemeClr val="tx1"/>
              </a:solidFill>
              <a:prstDash val="solid"/>
              <a:headEnd type="none" w="sm" len="sm"/>
              <a:tailEnd type="none" w="sm" len="sm"/>
            </a:ln>
          </p:spPr>
        </p:sp>
        <p:sp>
          <p:nvSpPr>
            <p:cNvPr id="74" name="Line 71"/>
            <p:cNvSpPr/>
            <p:nvPr/>
          </p:nvSpPr>
          <p:spPr>
            <a:xfrm>
              <a:off x="646" y="3502"/>
              <a:ext cx="0" cy="156"/>
            </a:xfrm>
            <a:prstGeom prst="line">
              <a:avLst/>
            </a:prstGeom>
            <a:ln w="12700" cap="flat" cmpd="sng">
              <a:solidFill>
                <a:schemeClr val="tx1"/>
              </a:solidFill>
              <a:prstDash val="solid"/>
              <a:headEnd type="none" w="sm" len="sm"/>
              <a:tailEnd type="none" w="sm" len="sm"/>
            </a:ln>
          </p:spPr>
        </p:sp>
      </p:grpSp>
      <p:grpSp>
        <p:nvGrpSpPr>
          <p:cNvPr id="75" name="Group 79"/>
          <p:cNvGrpSpPr/>
          <p:nvPr/>
        </p:nvGrpSpPr>
        <p:grpSpPr>
          <a:xfrm>
            <a:off x="1946275" y="5626100"/>
            <a:ext cx="1206500" cy="303213"/>
            <a:chOff x="266" y="3294"/>
            <a:chExt cx="760" cy="191"/>
          </a:xfrm>
        </p:grpSpPr>
        <p:sp>
          <p:nvSpPr>
            <p:cNvPr id="76" name="Rectangle 73"/>
            <p:cNvSpPr/>
            <p:nvPr/>
          </p:nvSpPr>
          <p:spPr>
            <a:xfrm>
              <a:off x="266" y="3312"/>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74"/>
            <p:cNvSpPr/>
            <p:nvPr/>
          </p:nvSpPr>
          <p:spPr>
            <a:xfrm>
              <a:off x="468"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78" name="Rectangle 75"/>
            <p:cNvSpPr/>
            <p:nvPr/>
          </p:nvSpPr>
          <p:spPr>
            <a:xfrm>
              <a:off x="282"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9" name="Rectangle 76"/>
            <p:cNvSpPr/>
            <p:nvPr/>
          </p:nvSpPr>
          <p:spPr>
            <a:xfrm>
              <a:off x="598" y="329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0" name="Line 77"/>
            <p:cNvSpPr/>
            <p:nvPr/>
          </p:nvSpPr>
          <p:spPr>
            <a:xfrm>
              <a:off x="452" y="3317"/>
              <a:ext cx="0" cy="154"/>
            </a:xfrm>
            <a:prstGeom prst="line">
              <a:avLst/>
            </a:prstGeom>
            <a:ln w="12700" cap="flat" cmpd="sng">
              <a:solidFill>
                <a:schemeClr val="tx1"/>
              </a:solidFill>
              <a:prstDash val="solid"/>
              <a:headEnd type="none" w="sm" len="sm"/>
              <a:tailEnd type="none" w="sm" len="sm"/>
            </a:ln>
          </p:spPr>
        </p:sp>
        <p:sp>
          <p:nvSpPr>
            <p:cNvPr id="81" name="Line 78"/>
            <p:cNvSpPr/>
            <p:nvPr/>
          </p:nvSpPr>
          <p:spPr>
            <a:xfrm>
              <a:off x="644" y="3314"/>
              <a:ext cx="0" cy="156"/>
            </a:xfrm>
            <a:prstGeom prst="line">
              <a:avLst/>
            </a:prstGeom>
            <a:ln w="12700" cap="flat" cmpd="sng">
              <a:solidFill>
                <a:schemeClr val="tx1"/>
              </a:solidFill>
              <a:prstDash val="solid"/>
              <a:headEnd type="none" w="sm" len="sm"/>
              <a:tailEnd type="none" w="sm" len="sm"/>
            </a:ln>
          </p:spPr>
        </p:sp>
      </p:grpSp>
      <p:grpSp>
        <p:nvGrpSpPr>
          <p:cNvPr id="82" name="Group 84"/>
          <p:cNvGrpSpPr/>
          <p:nvPr/>
        </p:nvGrpSpPr>
        <p:grpSpPr>
          <a:xfrm>
            <a:off x="2249488" y="5318125"/>
            <a:ext cx="889000" cy="303213"/>
            <a:chOff x="457" y="3100"/>
            <a:chExt cx="560" cy="191"/>
          </a:xfrm>
        </p:grpSpPr>
        <p:sp>
          <p:nvSpPr>
            <p:cNvPr id="83" name="Rectangle 80"/>
            <p:cNvSpPr/>
            <p:nvPr/>
          </p:nvSpPr>
          <p:spPr>
            <a:xfrm>
              <a:off x="457" y="3118"/>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81"/>
            <p:cNvSpPr/>
            <p:nvPr/>
          </p:nvSpPr>
          <p:spPr>
            <a:xfrm>
              <a:off x="459" y="3100"/>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85" name="Rectangle 82"/>
            <p:cNvSpPr/>
            <p:nvPr/>
          </p:nvSpPr>
          <p:spPr>
            <a:xfrm>
              <a:off x="589" y="3101"/>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6" name="Line 83"/>
            <p:cNvSpPr/>
            <p:nvPr/>
          </p:nvSpPr>
          <p:spPr>
            <a:xfrm>
              <a:off x="635" y="3120"/>
              <a:ext cx="0" cy="156"/>
            </a:xfrm>
            <a:prstGeom prst="line">
              <a:avLst/>
            </a:prstGeom>
            <a:ln w="12700" cap="flat" cmpd="sng">
              <a:solidFill>
                <a:schemeClr val="tx1"/>
              </a:solidFill>
              <a:prstDash val="solid"/>
              <a:headEnd type="none" w="sm" len="sm"/>
              <a:tailEnd type="none" w="sm" len="sm"/>
            </a:ln>
          </p:spPr>
        </p:sp>
      </p:grpSp>
      <p:grpSp>
        <p:nvGrpSpPr>
          <p:cNvPr id="87" name="Group 87"/>
          <p:cNvGrpSpPr/>
          <p:nvPr/>
        </p:nvGrpSpPr>
        <p:grpSpPr>
          <a:xfrm>
            <a:off x="2454275" y="5006975"/>
            <a:ext cx="679450" cy="301625"/>
            <a:chOff x="586" y="2904"/>
            <a:chExt cx="428" cy="190"/>
          </a:xfrm>
        </p:grpSpPr>
        <p:sp>
          <p:nvSpPr>
            <p:cNvPr id="88" name="Rectangle 85"/>
            <p:cNvSpPr/>
            <p:nvPr/>
          </p:nvSpPr>
          <p:spPr>
            <a:xfrm>
              <a:off x="624" y="2921"/>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86"/>
            <p:cNvSpPr/>
            <p:nvPr/>
          </p:nvSpPr>
          <p:spPr>
            <a:xfrm>
              <a:off x="586" y="290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grpSp>
        <p:nvGrpSpPr>
          <p:cNvPr id="90" name="Group 93"/>
          <p:cNvGrpSpPr/>
          <p:nvPr/>
        </p:nvGrpSpPr>
        <p:grpSpPr>
          <a:xfrm>
            <a:off x="7178675" y="4560888"/>
            <a:ext cx="1387475" cy="1042988"/>
            <a:chOff x="3562" y="2623"/>
            <a:chExt cx="874" cy="657"/>
          </a:xfrm>
        </p:grpSpPr>
        <p:sp>
          <p:nvSpPr>
            <p:cNvPr id="91" name="Rectangle 88"/>
            <p:cNvSpPr/>
            <p:nvPr/>
          </p:nvSpPr>
          <p:spPr>
            <a:xfrm>
              <a:off x="3619" y="2623"/>
              <a:ext cx="817" cy="59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Rectangle 89"/>
            <p:cNvSpPr/>
            <p:nvPr/>
          </p:nvSpPr>
          <p:spPr>
            <a:xfrm>
              <a:off x="3588" y="2667"/>
              <a:ext cx="804" cy="598"/>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Line 90"/>
            <p:cNvSpPr/>
            <p:nvPr/>
          </p:nvSpPr>
          <p:spPr>
            <a:xfrm>
              <a:off x="3589" y="2868"/>
              <a:ext cx="796" cy="2"/>
            </a:xfrm>
            <a:prstGeom prst="line">
              <a:avLst/>
            </a:prstGeom>
            <a:ln w="25400" cap="flat" cmpd="sng">
              <a:solidFill>
                <a:schemeClr val="tx1"/>
              </a:solidFill>
              <a:prstDash val="solid"/>
              <a:headEnd type="none" w="sm" len="sm"/>
              <a:tailEnd type="none" w="sm" len="sm"/>
            </a:ln>
          </p:spPr>
        </p:sp>
        <p:sp>
          <p:nvSpPr>
            <p:cNvPr id="94" name="Rectangle 91"/>
            <p:cNvSpPr/>
            <p:nvPr/>
          </p:nvSpPr>
          <p:spPr>
            <a:xfrm>
              <a:off x="3562" y="2647"/>
              <a:ext cx="830" cy="63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95" name="Line 92"/>
            <p:cNvSpPr/>
            <p:nvPr/>
          </p:nvSpPr>
          <p:spPr>
            <a:xfrm>
              <a:off x="3594" y="3070"/>
              <a:ext cx="796" cy="2"/>
            </a:xfrm>
            <a:prstGeom prst="line">
              <a:avLst/>
            </a:prstGeom>
            <a:ln w="25400" cap="flat" cmpd="sng">
              <a:solidFill>
                <a:schemeClr val="tx1"/>
              </a:solidFill>
              <a:prstDash val="solid"/>
              <a:headEnd type="none" w="sm" len="sm"/>
              <a:tailEnd type="none" w="sm" len="sm"/>
            </a:ln>
          </p:spPr>
        </p:sp>
      </p:grpSp>
      <p:grpSp>
        <p:nvGrpSpPr>
          <p:cNvPr id="96" name="Group 98"/>
          <p:cNvGrpSpPr/>
          <p:nvPr/>
        </p:nvGrpSpPr>
        <p:grpSpPr>
          <a:xfrm>
            <a:off x="7331078" y="2668588"/>
            <a:ext cx="1401763" cy="735013"/>
            <a:chOff x="3658" y="1431"/>
            <a:chExt cx="883" cy="463"/>
          </a:xfrm>
        </p:grpSpPr>
        <p:sp>
          <p:nvSpPr>
            <p:cNvPr id="97" name="Rectangle 94"/>
            <p:cNvSpPr/>
            <p:nvPr/>
          </p:nvSpPr>
          <p:spPr>
            <a:xfrm>
              <a:off x="3724" y="1431"/>
              <a:ext cx="817" cy="41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p:cNvSpPr/>
            <p:nvPr/>
          </p:nvSpPr>
          <p:spPr>
            <a:xfrm>
              <a:off x="3693" y="1475"/>
              <a:ext cx="804" cy="41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9" name="Line 96"/>
            <p:cNvSpPr/>
            <p:nvPr/>
          </p:nvSpPr>
          <p:spPr>
            <a:xfrm>
              <a:off x="3694" y="1676"/>
              <a:ext cx="796" cy="2"/>
            </a:xfrm>
            <a:prstGeom prst="line">
              <a:avLst/>
            </a:prstGeom>
            <a:ln w="25400" cap="flat" cmpd="sng">
              <a:solidFill>
                <a:schemeClr val="tx1"/>
              </a:solidFill>
              <a:prstDash val="solid"/>
              <a:headEnd type="none" w="sm" len="sm"/>
              <a:tailEnd type="none" w="sm" len="sm"/>
            </a:ln>
          </p:spPr>
        </p:sp>
        <p:sp>
          <p:nvSpPr>
            <p:cNvPr id="100" name="Rectangle 97"/>
            <p:cNvSpPr/>
            <p:nvPr/>
          </p:nvSpPr>
          <p:spPr>
            <a:xfrm>
              <a:off x="3658" y="1453"/>
              <a:ext cx="830" cy="44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grpSp>
      <p:sp>
        <p:nvSpPr>
          <p:cNvPr id="101" name="Freeform 99"/>
          <p:cNvSpPr/>
          <p:nvPr/>
        </p:nvSpPr>
        <p:spPr>
          <a:xfrm>
            <a:off x="8502650" y="4552950"/>
            <a:ext cx="657225" cy="1136650"/>
          </a:xfrm>
          <a:custGeom>
            <a:avLst/>
            <a:gdLst>
              <a:gd name="txL" fmla="*/ 0 w 414"/>
              <a:gd name="txT" fmla="*/ 0 h 716"/>
              <a:gd name="txR" fmla="*/ 414 w 414"/>
              <a:gd name="txB" fmla="*/ 716 h 716"/>
            </a:gdLst>
            <a:ahLst/>
            <a:cxnLst>
              <a:cxn ang="0">
                <a:pos x="2147483646" y="2147483646"/>
              </a:cxn>
              <a:cxn ang="0">
                <a:pos x="2147483646" y="0"/>
              </a:cxn>
              <a:cxn ang="0">
                <a:pos x="0" y="2147483646"/>
              </a:cxn>
              <a:cxn ang="0">
                <a:pos x="2147483646" y="2147483646"/>
              </a:cxn>
              <a:cxn ang="0">
                <a:pos x="2147483646" y="2147483646"/>
              </a:cxn>
            </a:cxnLst>
            <a:rect l="txL" t="txT" r="txR" b="txB"/>
            <a:pathLst>
              <a:path w="414" h="716">
                <a:moveTo>
                  <a:pt x="413" y="570"/>
                </a:moveTo>
                <a:lnTo>
                  <a:pt x="9" y="0"/>
                </a:lnTo>
                <a:lnTo>
                  <a:pt x="0" y="604"/>
                </a:lnTo>
                <a:lnTo>
                  <a:pt x="397" y="715"/>
                </a:lnTo>
                <a:lnTo>
                  <a:pt x="413" y="57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02" name="Group 113"/>
          <p:cNvGrpSpPr/>
          <p:nvPr/>
        </p:nvGrpSpPr>
        <p:grpSpPr>
          <a:xfrm>
            <a:off x="9105900" y="5380038"/>
            <a:ext cx="766763" cy="433387"/>
            <a:chOff x="4776" y="3139"/>
            <a:chExt cx="483" cy="273"/>
          </a:xfrm>
        </p:grpSpPr>
        <p:sp>
          <p:nvSpPr>
            <p:cNvPr id="103" name="Oval 100"/>
            <p:cNvSpPr/>
            <p:nvPr/>
          </p:nvSpPr>
          <p:spPr>
            <a:xfrm>
              <a:off x="4780" y="3261"/>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4" name="Line 101"/>
            <p:cNvSpPr/>
            <p:nvPr/>
          </p:nvSpPr>
          <p:spPr>
            <a:xfrm>
              <a:off x="4780" y="3248"/>
              <a:ext cx="0" cy="94"/>
            </a:xfrm>
            <a:prstGeom prst="line">
              <a:avLst/>
            </a:prstGeom>
            <a:ln w="12700" cap="flat" cmpd="sng">
              <a:solidFill>
                <a:schemeClr val="tx1"/>
              </a:solidFill>
              <a:prstDash val="solid"/>
              <a:headEnd type="none" w="sm" len="sm"/>
              <a:tailEnd type="none" w="sm" len="sm"/>
            </a:ln>
          </p:spPr>
        </p:sp>
        <p:sp>
          <p:nvSpPr>
            <p:cNvPr id="105" name="Line 102"/>
            <p:cNvSpPr/>
            <p:nvPr/>
          </p:nvSpPr>
          <p:spPr>
            <a:xfrm>
              <a:off x="5259" y="3248"/>
              <a:ext cx="0" cy="94"/>
            </a:xfrm>
            <a:prstGeom prst="line">
              <a:avLst/>
            </a:prstGeom>
            <a:ln w="12700" cap="flat" cmpd="sng">
              <a:solidFill>
                <a:schemeClr val="tx1"/>
              </a:solidFill>
              <a:prstDash val="solid"/>
              <a:headEnd type="none" w="sm" len="sm"/>
              <a:tailEnd type="none" w="sm" len="sm"/>
            </a:ln>
          </p:spPr>
        </p:sp>
        <p:sp>
          <p:nvSpPr>
            <p:cNvPr id="106" name="Rectangle 103"/>
            <p:cNvSpPr/>
            <p:nvPr/>
          </p:nvSpPr>
          <p:spPr>
            <a:xfrm>
              <a:off x="4780" y="3248"/>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7" name="Oval 104"/>
            <p:cNvSpPr/>
            <p:nvPr/>
          </p:nvSpPr>
          <p:spPr>
            <a:xfrm>
              <a:off x="4776" y="3139"/>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8" name="Group 108"/>
            <p:cNvGrpSpPr/>
            <p:nvPr/>
          </p:nvGrpSpPr>
          <p:grpSpPr>
            <a:xfrm>
              <a:off x="4890" y="3178"/>
              <a:ext cx="239" cy="103"/>
              <a:chOff x="4890" y="3178"/>
              <a:chExt cx="239" cy="103"/>
            </a:xfrm>
          </p:grpSpPr>
          <p:sp>
            <p:nvSpPr>
              <p:cNvPr id="113" name="Line 105"/>
              <p:cNvSpPr/>
              <p:nvPr/>
            </p:nvSpPr>
            <p:spPr>
              <a:xfrm flipV="1">
                <a:off x="4890" y="3178"/>
                <a:ext cx="85" cy="2"/>
              </a:xfrm>
              <a:prstGeom prst="line">
                <a:avLst/>
              </a:prstGeom>
              <a:ln w="25400" cap="flat" cmpd="sng">
                <a:solidFill>
                  <a:schemeClr val="tx1"/>
                </a:solidFill>
                <a:prstDash val="solid"/>
                <a:headEnd type="none" w="sm" len="sm"/>
                <a:tailEnd type="none" w="sm" len="sm"/>
              </a:ln>
            </p:spPr>
          </p:sp>
          <p:sp>
            <p:nvSpPr>
              <p:cNvPr id="114" name="Line 106"/>
              <p:cNvSpPr/>
              <p:nvPr/>
            </p:nvSpPr>
            <p:spPr>
              <a:xfrm>
                <a:off x="5054" y="3281"/>
                <a:ext cx="75" cy="0"/>
              </a:xfrm>
              <a:prstGeom prst="line">
                <a:avLst/>
              </a:prstGeom>
              <a:ln w="25400" cap="flat" cmpd="sng">
                <a:solidFill>
                  <a:schemeClr val="tx1"/>
                </a:solidFill>
                <a:prstDash val="solid"/>
                <a:headEnd type="none" w="sm" len="sm"/>
                <a:tailEnd type="none" w="sm" len="sm"/>
              </a:ln>
            </p:spPr>
          </p:sp>
          <p:sp>
            <p:nvSpPr>
              <p:cNvPr id="115" name="Line 107"/>
              <p:cNvSpPr/>
              <p:nvPr/>
            </p:nvSpPr>
            <p:spPr>
              <a:xfrm>
                <a:off x="4969" y="3180"/>
                <a:ext cx="89" cy="101"/>
              </a:xfrm>
              <a:prstGeom prst="line">
                <a:avLst/>
              </a:prstGeom>
              <a:ln w="25400" cap="flat" cmpd="sng">
                <a:solidFill>
                  <a:schemeClr val="tx1"/>
                </a:solidFill>
                <a:prstDash val="solid"/>
                <a:headEnd type="none" w="sm" len="sm"/>
                <a:tailEnd type="none" w="sm" len="sm"/>
              </a:ln>
            </p:spPr>
          </p:sp>
        </p:grpSp>
        <p:grpSp>
          <p:nvGrpSpPr>
            <p:cNvPr id="109" name="Group 112"/>
            <p:cNvGrpSpPr/>
            <p:nvPr/>
          </p:nvGrpSpPr>
          <p:grpSpPr>
            <a:xfrm>
              <a:off x="4891" y="3175"/>
              <a:ext cx="237" cy="104"/>
              <a:chOff x="4891" y="3175"/>
              <a:chExt cx="237" cy="104"/>
            </a:xfrm>
          </p:grpSpPr>
          <p:sp>
            <p:nvSpPr>
              <p:cNvPr id="110" name="Line 109"/>
              <p:cNvSpPr/>
              <p:nvPr/>
            </p:nvSpPr>
            <p:spPr>
              <a:xfrm>
                <a:off x="4891" y="3277"/>
                <a:ext cx="85" cy="2"/>
              </a:xfrm>
              <a:prstGeom prst="line">
                <a:avLst/>
              </a:prstGeom>
              <a:ln w="25400" cap="flat" cmpd="sng">
                <a:solidFill>
                  <a:schemeClr val="tx1"/>
                </a:solidFill>
                <a:prstDash val="solid"/>
                <a:headEnd type="none" w="sm" len="sm"/>
                <a:tailEnd type="none" w="sm" len="sm"/>
              </a:ln>
            </p:spPr>
          </p:sp>
          <p:sp>
            <p:nvSpPr>
              <p:cNvPr id="111" name="Line 110"/>
              <p:cNvSpPr/>
              <p:nvPr/>
            </p:nvSpPr>
            <p:spPr>
              <a:xfrm>
                <a:off x="5053" y="3176"/>
                <a:ext cx="75" cy="0"/>
              </a:xfrm>
              <a:prstGeom prst="line">
                <a:avLst/>
              </a:prstGeom>
              <a:ln w="25400" cap="flat" cmpd="sng">
                <a:solidFill>
                  <a:schemeClr val="tx1"/>
                </a:solidFill>
                <a:prstDash val="solid"/>
                <a:headEnd type="none" w="sm" len="sm"/>
                <a:tailEnd type="none" w="sm" len="sm"/>
              </a:ln>
            </p:spPr>
          </p:sp>
          <p:sp>
            <p:nvSpPr>
              <p:cNvPr id="112" name="Line 111"/>
              <p:cNvSpPr/>
              <p:nvPr/>
            </p:nvSpPr>
            <p:spPr>
              <a:xfrm flipV="1">
                <a:off x="4968" y="3175"/>
                <a:ext cx="89" cy="101"/>
              </a:xfrm>
              <a:prstGeom prst="line">
                <a:avLst/>
              </a:prstGeom>
              <a:ln w="25400" cap="flat" cmpd="sng">
                <a:solidFill>
                  <a:schemeClr val="tx1"/>
                </a:solidFill>
                <a:prstDash val="solid"/>
                <a:headEnd type="none" w="sm" len="sm"/>
                <a:tailEnd type="none" w="sm" len="sm"/>
              </a:ln>
            </p:spPr>
          </p:sp>
        </p:grpSp>
      </p:grpSp>
      <p:sp>
        <p:nvSpPr>
          <p:cNvPr id="116" name="Freeform 114"/>
          <p:cNvSpPr/>
          <p:nvPr/>
        </p:nvSpPr>
        <p:spPr>
          <a:xfrm>
            <a:off x="3352800" y="533400"/>
            <a:ext cx="5265738" cy="5495925"/>
          </a:xfrm>
          <a:custGeom>
            <a:avLst/>
            <a:gdLst>
              <a:gd name="txL" fmla="*/ 0 w 3317"/>
              <a:gd name="txT" fmla="*/ 0 h 3462"/>
              <a:gd name="txR" fmla="*/ 3317 w 3317"/>
              <a:gd name="txB" fmla="*/ 3462 h 3462"/>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3317" h="3462">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17" name="Group 123"/>
          <p:cNvGrpSpPr/>
          <p:nvPr/>
        </p:nvGrpSpPr>
        <p:grpSpPr>
          <a:xfrm>
            <a:off x="5762625" y="4943475"/>
            <a:ext cx="1479550" cy="303213"/>
            <a:chOff x="2670" y="2864"/>
            <a:chExt cx="932" cy="191"/>
          </a:xfrm>
        </p:grpSpPr>
        <p:sp>
          <p:nvSpPr>
            <p:cNvPr id="118" name="Rectangle 115"/>
            <p:cNvSpPr/>
            <p:nvPr/>
          </p:nvSpPr>
          <p:spPr>
            <a:xfrm>
              <a:off x="2684" y="288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9" name="Rectangle 116"/>
            <p:cNvSpPr/>
            <p:nvPr/>
          </p:nvSpPr>
          <p:spPr>
            <a:xfrm>
              <a:off x="3044"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0" name="Rectangle 117"/>
            <p:cNvSpPr/>
            <p:nvPr/>
          </p:nvSpPr>
          <p:spPr>
            <a:xfrm>
              <a:off x="2858"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21" name="Rectangle 118"/>
            <p:cNvSpPr/>
            <p:nvPr/>
          </p:nvSpPr>
          <p:spPr>
            <a:xfrm>
              <a:off x="2670"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22" name="Rectangle 119"/>
            <p:cNvSpPr/>
            <p:nvPr/>
          </p:nvSpPr>
          <p:spPr>
            <a:xfrm>
              <a:off x="3174" y="286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23" name="Line 120"/>
            <p:cNvSpPr/>
            <p:nvPr/>
          </p:nvSpPr>
          <p:spPr>
            <a:xfrm>
              <a:off x="2848" y="2881"/>
              <a:ext cx="0" cy="162"/>
            </a:xfrm>
            <a:prstGeom prst="line">
              <a:avLst/>
            </a:prstGeom>
            <a:ln w="12700" cap="flat" cmpd="sng">
              <a:solidFill>
                <a:schemeClr val="tx1"/>
              </a:solidFill>
              <a:prstDash val="solid"/>
              <a:headEnd type="none" w="sm" len="sm"/>
              <a:tailEnd type="none" w="sm" len="sm"/>
            </a:ln>
          </p:spPr>
        </p:sp>
        <p:sp>
          <p:nvSpPr>
            <p:cNvPr id="124" name="Line 121"/>
            <p:cNvSpPr/>
            <p:nvPr/>
          </p:nvSpPr>
          <p:spPr>
            <a:xfrm>
              <a:off x="3028" y="2887"/>
              <a:ext cx="0" cy="154"/>
            </a:xfrm>
            <a:prstGeom prst="line">
              <a:avLst/>
            </a:prstGeom>
            <a:ln w="12700" cap="flat" cmpd="sng">
              <a:solidFill>
                <a:schemeClr val="tx1"/>
              </a:solidFill>
              <a:prstDash val="solid"/>
              <a:headEnd type="none" w="sm" len="sm"/>
              <a:tailEnd type="none" w="sm" len="sm"/>
            </a:ln>
          </p:spPr>
        </p:sp>
        <p:sp>
          <p:nvSpPr>
            <p:cNvPr id="125" name="Line 122"/>
            <p:cNvSpPr/>
            <p:nvPr/>
          </p:nvSpPr>
          <p:spPr>
            <a:xfrm>
              <a:off x="3220" y="2884"/>
              <a:ext cx="0" cy="156"/>
            </a:xfrm>
            <a:prstGeom prst="line">
              <a:avLst/>
            </a:prstGeom>
            <a:ln w="12700" cap="flat" cmpd="sng">
              <a:solidFill>
                <a:schemeClr val="tx1"/>
              </a:solidFill>
              <a:prstDash val="solid"/>
              <a:headEnd type="none" w="sm" len="sm"/>
              <a:tailEnd type="none" w="sm" len="sm"/>
            </a:ln>
          </p:spPr>
        </p:sp>
      </p:grpSp>
      <p:grpSp>
        <p:nvGrpSpPr>
          <p:cNvPr id="126" name="Group 130"/>
          <p:cNvGrpSpPr/>
          <p:nvPr/>
        </p:nvGrpSpPr>
        <p:grpSpPr>
          <a:xfrm>
            <a:off x="6022975" y="4637088"/>
            <a:ext cx="1206500" cy="303212"/>
            <a:chOff x="2834" y="2671"/>
            <a:chExt cx="760" cy="191"/>
          </a:xfrm>
        </p:grpSpPr>
        <p:sp>
          <p:nvSpPr>
            <p:cNvPr id="127" name="Rectangle 124"/>
            <p:cNvSpPr/>
            <p:nvPr/>
          </p:nvSpPr>
          <p:spPr>
            <a:xfrm>
              <a:off x="2834" y="2689"/>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8" name="Rectangle 125"/>
            <p:cNvSpPr/>
            <p:nvPr/>
          </p:nvSpPr>
          <p:spPr>
            <a:xfrm>
              <a:off x="3036"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9" name="Rectangle 126"/>
            <p:cNvSpPr/>
            <p:nvPr/>
          </p:nvSpPr>
          <p:spPr>
            <a:xfrm>
              <a:off x="2850"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0" name="Rectangle 127"/>
            <p:cNvSpPr/>
            <p:nvPr/>
          </p:nvSpPr>
          <p:spPr>
            <a:xfrm>
              <a:off x="3166" y="267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1" name="Line 128"/>
            <p:cNvSpPr/>
            <p:nvPr/>
          </p:nvSpPr>
          <p:spPr>
            <a:xfrm>
              <a:off x="3020" y="2694"/>
              <a:ext cx="0" cy="154"/>
            </a:xfrm>
            <a:prstGeom prst="line">
              <a:avLst/>
            </a:prstGeom>
            <a:ln w="12700" cap="flat" cmpd="sng">
              <a:solidFill>
                <a:schemeClr val="tx1"/>
              </a:solidFill>
              <a:prstDash val="solid"/>
              <a:headEnd type="none" w="sm" len="sm"/>
              <a:tailEnd type="none" w="sm" len="sm"/>
            </a:ln>
          </p:spPr>
        </p:sp>
        <p:sp>
          <p:nvSpPr>
            <p:cNvPr id="132" name="Line 129"/>
            <p:cNvSpPr/>
            <p:nvPr/>
          </p:nvSpPr>
          <p:spPr>
            <a:xfrm>
              <a:off x="3212" y="2691"/>
              <a:ext cx="0" cy="156"/>
            </a:xfrm>
            <a:prstGeom prst="line">
              <a:avLst/>
            </a:prstGeom>
            <a:ln w="12700" cap="flat" cmpd="sng">
              <a:solidFill>
                <a:schemeClr val="tx1"/>
              </a:solidFill>
              <a:prstDash val="solid"/>
              <a:headEnd type="none" w="sm" len="sm"/>
              <a:tailEnd type="none" w="sm" len="sm"/>
            </a:ln>
          </p:spPr>
        </p:sp>
      </p:grpSp>
      <p:grpSp>
        <p:nvGrpSpPr>
          <p:cNvPr id="133" name="Group 139"/>
          <p:cNvGrpSpPr/>
          <p:nvPr/>
        </p:nvGrpSpPr>
        <p:grpSpPr>
          <a:xfrm>
            <a:off x="8559800" y="4972050"/>
            <a:ext cx="1479550" cy="303213"/>
            <a:chOff x="4432" y="2882"/>
            <a:chExt cx="932" cy="191"/>
          </a:xfrm>
        </p:grpSpPr>
        <p:sp>
          <p:nvSpPr>
            <p:cNvPr id="134" name="Rectangle 131"/>
            <p:cNvSpPr/>
            <p:nvPr/>
          </p:nvSpPr>
          <p:spPr>
            <a:xfrm>
              <a:off x="4446" y="29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5" name="Rectangle 132"/>
            <p:cNvSpPr/>
            <p:nvPr/>
          </p:nvSpPr>
          <p:spPr>
            <a:xfrm>
              <a:off x="4806"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36" name="Rectangle 133"/>
            <p:cNvSpPr/>
            <p:nvPr/>
          </p:nvSpPr>
          <p:spPr>
            <a:xfrm>
              <a:off x="4620"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7" name="Rectangle 134"/>
            <p:cNvSpPr/>
            <p:nvPr/>
          </p:nvSpPr>
          <p:spPr>
            <a:xfrm>
              <a:off x="4432"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38" name="Rectangle 135"/>
            <p:cNvSpPr/>
            <p:nvPr/>
          </p:nvSpPr>
          <p:spPr>
            <a:xfrm>
              <a:off x="4936" y="28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9" name="Line 136"/>
            <p:cNvSpPr/>
            <p:nvPr/>
          </p:nvSpPr>
          <p:spPr>
            <a:xfrm>
              <a:off x="4610" y="2899"/>
              <a:ext cx="0" cy="162"/>
            </a:xfrm>
            <a:prstGeom prst="line">
              <a:avLst/>
            </a:prstGeom>
            <a:ln w="12700" cap="flat" cmpd="sng">
              <a:solidFill>
                <a:schemeClr val="tx1"/>
              </a:solidFill>
              <a:prstDash val="solid"/>
              <a:headEnd type="none" w="sm" len="sm"/>
              <a:tailEnd type="none" w="sm" len="sm"/>
            </a:ln>
          </p:spPr>
        </p:sp>
        <p:sp>
          <p:nvSpPr>
            <p:cNvPr id="140" name="Line 137"/>
            <p:cNvSpPr/>
            <p:nvPr/>
          </p:nvSpPr>
          <p:spPr>
            <a:xfrm>
              <a:off x="4790" y="2905"/>
              <a:ext cx="0" cy="154"/>
            </a:xfrm>
            <a:prstGeom prst="line">
              <a:avLst/>
            </a:prstGeom>
            <a:ln w="12700" cap="flat" cmpd="sng">
              <a:solidFill>
                <a:schemeClr val="tx1"/>
              </a:solidFill>
              <a:prstDash val="solid"/>
              <a:headEnd type="none" w="sm" len="sm"/>
              <a:tailEnd type="none" w="sm" len="sm"/>
            </a:ln>
          </p:spPr>
        </p:sp>
        <p:sp>
          <p:nvSpPr>
            <p:cNvPr id="141" name="Line 138"/>
            <p:cNvSpPr/>
            <p:nvPr/>
          </p:nvSpPr>
          <p:spPr>
            <a:xfrm>
              <a:off x="4982" y="2902"/>
              <a:ext cx="0" cy="156"/>
            </a:xfrm>
            <a:prstGeom prst="line">
              <a:avLst/>
            </a:prstGeom>
            <a:ln w="12700" cap="flat" cmpd="sng">
              <a:solidFill>
                <a:schemeClr val="tx1"/>
              </a:solidFill>
              <a:prstDash val="solid"/>
              <a:headEnd type="none" w="sm" len="sm"/>
              <a:tailEnd type="none" w="sm" len="sm"/>
            </a:ln>
          </p:spPr>
        </p:sp>
      </p:grpSp>
      <p:grpSp>
        <p:nvGrpSpPr>
          <p:cNvPr id="142" name="Group 146"/>
          <p:cNvGrpSpPr/>
          <p:nvPr/>
        </p:nvGrpSpPr>
        <p:grpSpPr>
          <a:xfrm>
            <a:off x="8820150" y="4665663"/>
            <a:ext cx="1206500" cy="303212"/>
            <a:chOff x="4596" y="2689"/>
            <a:chExt cx="760" cy="191"/>
          </a:xfrm>
        </p:grpSpPr>
        <p:sp>
          <p:nvSpPr>
            <p:cNvPr id="143" name="Rectangle 140"/>
            <p:cNvSpPr/>
            <p:nvPr/>
          </p:nvSpPr>
          <p:spPr>
            <a:xfrm>
              <a:off x="4596" y="2707"/>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4" name="Rectangle 141"/>
            <p:cNvSpPr/>
            <p:nvPr/>
          </p:nvSpPr>
          <p:spPr>
            <a:xfrm>
              <a:off x="4798"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45" name="Rectangle 142"/>
            <p:cNvSpPr/>
            <p:nvPr/>
          </p:nvSpPr>
          <p:spPr>
            <a:xfrm>
              <a:off x="4612"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46" name="Rectangle 143"/>
            <p:cNvSpPr/>
            <p:nvPr/>
          </p:nvSpPr>
          <p:spPr>
            <a:xfrm>
              <a:off x="4928" y="2690"/>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47" name="Line 144"/>
            <p:cNvSpPr/>
            <p:nvPr/>
          </p:nvSpPr>
          <p:spPr>
            <a:xfrm>
              <a:off x="4782" y="2712"/>
              <a:ext cx="0" cy="154"/>
            </a:xfrm>
            <a:prstGeom prst="line">
              <a:avLst/>
            </a:prstGeom>
            <a:ln w="12700" cap="flat" cmpd="sng">
              <a:solidFill>
                <a:schemeClr val="tx1"/>
              </a:solidFill>
              <a:prstDash val="solid"/>
              <a:headEnd type="none" w="sm" len="sm"/>
              <a:tailEnd type="none" w="sm" len="sm"/>
            </a:ln>
          </p:spPr>
        </p:sp>
        <p:sp>
          <p:nvSpPr>
            <p:cNvPr id="148" name="Line 145"/>
            <p:cNvSpPr/>
            <p:nvPr/>
          </p:nvSpPr>
          <p:spPr>
            <a:xfrm>
              <a:off x="4974" y="2709"/>
              <a:ext cx="0" cy="156"/>
            </a:xfrm>
            <a:prstGeom prst="line">
              <a:avLst/>
            </a:prstGeom>
            <a:ln w="12700" cap="flat" cmpd="sng">
              <a:solidFill>
                <a:schemeClr val="tx1"/>
              </a:solidFill>
              <a:prstDash val="solid"/>
              <a:headEnd type="none" w="sm" len="sm"/>
              <a:tailEnd type="none" w="sm" len="sm"/>
            </a:ln>
          </p:spPr>
        </p:sp>
      </p:grpSp>
      <p:grpSp>
        <p:nvGrpSpPr>
          <p:cNvPr id="149" name="Group 155"/>
          <p:cNvGrpSpPr/>
          <p:nvPr/>
        </p:nvGrpSpPr>
        <p:grpSpPr>
          <a:xfrm>
            <a:off x="5932488" y="2751138"/>
            <a:ext cx="1479550" cy="303212"/>
            <a:chOff x="2777" y="1483"/>
            <a:chExt cx="932" cy="191"/>
          </a:xfrm>
        </p:grpSpPr>
        <p:sp>
          <p:nvSpPr>
            <p:cNvPr id="150" name="Rectangle 147"/>
            <p:cNvSpPr/>
            <p:nvPr/>
          </p:nvSpPr>
          <p:spPr>
            <a:xfrm>
              <a:off x="2791" y="1501"/>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1" name="Rectangle 148"/>
            <p:cNvSpPr/>
            <p:nvPr/>
          </p:nvSpPr>
          <p:spPr>
            <a:xfrm>
              <a:off x="3151"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52" name="Rectangle 149"/>
            <p:cNvSpPr/>
            <p:nvPr/>
          </p:nvSpPr>
          <p:spPr>
            <a:xfrm>
              <a:off x="2965"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53" name="Rectangle 150"/>
            <p:cNvSpPr/>
            <p:nvPr/>
          </p:nvSpPr>
          <p:spPr>
            <a:xfrm>
              <a:off x="2777"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54" name="Rectangle 151"/>
            <p:cNvSpPr/>
            <p:nvPr/>
          </p:nvSpPr>
          <p:spPr>
            <a:xfrm>
              <a:off x="3281" y="148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55" name="Line 152"/>
            <p:cNvSpPr/>
            <p:nvPr/>
          </p:nvSpPr>
          <p:spPr>
            <a:xfrm>
              <a:off x="2955" y="1500"/>
              <a:ext cx="0" cy="162"/>
            </a:xfrm>
            <a:prstGeom prst="line">
              <a:avLst/>
            </a:prstGeom>
            <a:ln w="12700" cap="flat" cmpd="sng">
              <a:solidFill>
                <a:schemeClr val="tx1"/>
              </a:solidFill>
              <a:prstDash val="solid"/>
              <a:headEnd type="none" w="sm" len="sm"/>
              <a:tailEnd type="none" w="sm" len="sm"/>
            </a:ln>
          </p:spPr>
        </p:sp>
        <p:sp>
          <p:nvSpPr>
            <p:cNvPr id="156" name="Line 153"/>
            <p:cNvSpPr/>
            <p:nvPr/>
          </p:nvSpPr>
          <p:spPr>
            <a:xfrm>
              <a:off x="3135" y="1506"/>
              <a:ext cx="0" cy="154"/>
            </a:xfrm>
            <a:prstGeom prst="line">
              <a:avLst/>
            </a:prstGeom>
            <a:ln w="12700" cap="flat" cmpd="sng">
              <a:solidFill>
                <a:schemeClr val="tx1"/>
              </a:solidFill>
              <a:prstDash val="solid"/>
              <a:headEnd type="none" w="sm" len="sm"/>
              <a:tailEnd type="none" w="sm" len="sm"/>
            </a:ln>
          </p:spPr>
        </p:sp>
        <p:sp>
          <p:nvSpPr>
            <p:cNvPr id="157" name="Line 154"/>
            <p:cNvSpPr/>
            <p:nvPr/>
          </p:nvSpPr>
          <p:spPr>
            <a:xfrm>
              <a:off x="3327" y="1503"/>
              <a:ext cx="0" cy="156"/>
            </a:xfrm>
            <a:prstGeom prst="line">
              <a:avLst/>
            </a:prstGeom>
            <a:ln w="12700" cap="flat" cmpd="sng">
              <a:solidFill>
                <a:schemeClr val="tx1"/>
              </a:solidFill>
              <a:prstDash val="solid"/>
              <a:headEnd type="none" w="sm" len="sm"/>
              <a:tailEnd type="none" w="sm" len="sm"/>
            </a:ln>
          </p:spPr>
        </p:sp>
      </p:grpSp>
      <p:grpSp>
        <p:nvGrpSpPr>
          <p:cNvPr id="158" name="Group 164"/>
          <p:cNvGrpSpPr/>
          <p:nvPr/>
        </p:nvGrpSpPr>
        <p:grpSpPr>
          <a:xfrm>
            <a:off x="8774113" y="2779713"/>
            <a:ext cx="1479550" cy="303212"/>
            <a:chOff x="4567" y="1501"/>
            <a:chExt cx="932" cy="191"/>
          </a:xfrm>
        </p:grpSpPr>
        <p:sp>
          <p:nvSpPr>
            <p:cNvPr id="159" name="Rectangle 156"/>
            <p:cNvSpPr/>
            <p:nvPr/>
          </p:nvSpPr>
          <p:spPr>
            <a:xfrm>
              <a:off x="4581" y="1519"/>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0" name="Rectangle 157"/>
            <p:cNvSpPr/>
            <p:nvPr/>
          </p:nvSpPr>
          <p:spPr>
            <a:xfrm>
              <a:off x="4941"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61" name="Rectangle 158"/>
            <p:cNvSpPr/>
            <p:nvPr/>
          </p:nvSpPr>
          <p:spPr>
            <a:xfrm>
              <a:off x="4755"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62" name="Rectangle 159"/>
            <p:cNvSpPr/>
            <p:nvPr/>
          </p:nvSpPr>
          <p:spPr>
            <a:xfrm>
              <a:off x="4567"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63" name="Rectangle 160"/>
            <p:cNvSpPr/>
            <p:nvPr/>
          </p:nvSpPr>
          <p:spPr>
            <a:xfrm>
              <a:off x="5071" y="150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64" name="Line 161"/>
            <p:cNvSpPr/>
            <p:nvPr/>
          </p:nvSpPr>
          <p:spPr>
            <a:xfrm>
              <a:off x="4745" y="1518"/>
              <a:ext cx="0" cy="162"/>
            </a:xfrm>
            <a:prstGeom prst="line">
              <a:avLst/>
            </a:prstGeom>
            <a:ln w="12700" cap="flat" cmpd="sng">
              <a:solidFill>
                <a:schemeClr val="tx1"/>
              </a:solidFill>
              <a:prstDash val="solid"/>
              <a:headEnd type="none" w="sm" len="sm"/>
              <a:tailEnd type="none" w="sm" len="sm"/>
            </a:ln>
          </p:spPr>
        </p:sp>
        <p:sp>
          <p:nvSpPr>
            <p:cNvPr id="165" name="Line 162"/>
            <p:cNvSpPr/>
            <p:nvPr/>
          </p:nvSpPr>
          <p:spPr>
            <a:xfrm>
              <a:off x="4925" y="1524"/>
              <a:ext cx="0" cy="154"/>
            </a:xfrm>
            <a:prstGeom prst="line">
              <a:avLst/>
            </a:prstGeom>
            <a:ln w="12700" cap="flat" cmpd="sng">
              <a:solidFill>
                <a:schemeClr val="tx1"/>
              </a:solidFill>
              <a:prstDash val="solid"/>
              <a:headEnd type="none" w="sm" len="sm"/>
              <a:tailEnd type="none" w="sm" len="sm"/>
            </a:ln>
          </p:spPr>
        </p:sp>
        <p:sp>
          <p:nvSpPr>
            <p:cNvPr id="166" name="Line 163"/>
            <p:cNvSpPr/>
            <p:nvPr/>
          </p:nvSpPr>
          <p:spPr>
            <a:xfrm>
              <a:off x="5117" y="1521"/>
              <a:ext cx="0" cy="156"/>
            </a:xfrm>
            <a:prstGeom prst="line">
              <a:avLst/>
            </a:prstGeom>
            <a:ln w="12700" cap="flat" cmpd="sng">
              <a:solidFill>
                <a:schemeClr val="tx1"/>
              </a:solidFill>
              <a:prstDash val="solid"/>
              <a:headEnd type="none" w="sm" len="sm"/>
              <a:tailEnd type="none" w="sm" len="sm"/>
            </a:ln>
          </p:spPr>
        </p:sp>
      </p:grpSp>
      <p:sp>
        <p:nvSpPr>
          <p:cNvPr id="167" name="Rectangle 165"/>
          <p:cNvSpPr/>
          <p:nvPr/>
        </p:nvSpPr>
        <p:spPr>
          <a:xfrm>
            <a:off x="9445625" y="5808663"/>
            <a:ext cx="911532"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router</a:t>
            </a:r>
          </a:p>
        </p:txBody>
      </p:sp>
      <p:sp>
        <p:nvSpPr>
          <p:cNvPr id="168" name="Rectangle 166"/>
          <p:cNvSpPr/>
          <p:nvPr/>
        </p:nvSpPr>
        <p:spPr>
          <a:xfrm>
            <a:off x="9459913" y="3495675"/>
            <a:ext cx="928588"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switch</a:t>
            </a:r>
          </a:p>
        </p:txBody>
      </p:sp>
      <p:sp>
        <p:nvSpPr>
          <p:cNvPr id="169" name="Rectangle 167"/>
          <p:cNvSpPr/>
          <p:nvPr/>
        </p:nvSpPr>
        <p:spPr>
          <a:xfrm>
            <a:off x="8132763" y="228600"/>
            <a:ext cx="1335087" cy="11430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solidFill>
                  <a:schemeClr val="tx2"/>
                </a:solidFill>
                <a:latin typeface="+mn-ea"/>
              </a:rPr>
              <a:t>封装</a:t>
            </a:r>
          </a:p>
        </p:txBody>
      </p:sp>
      <p:sp>
        <p:nvSpPr>
          <p:cNvPr id="17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754"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436192" y="2436382"/>
            <a:ext cx="6883445" cy="769441"/>
          </a:xfrm>
          <a:prstGeom prst="rect">
            <a:avLst/>
          </a:prstGeom>
          <a:noFill/>
        </p:spPr>
        <p:txBody>
          <a:bodyPr wrap="square" rtlCol="0">
            <a:spAutoFit/>
          </a:bodyPr>
          <a:lstStyle/>
          <a:p>
            <a:r>
              <a:rPr lang="zh-CN" altLang="en-US" sz="4400" b="1" dirty="0">
                <a:solidFill>
                  <a:srgbClr val="575757"/>
                </a:solidFill>
                <a:latin typeface="Times New Roman" panose="02020603050405020304" pitchFamily="18" charset="0"/>
              </a:rPr>
              <a:t>攻击威胁下的网络</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
        <p:nvSpPr>
          <p:cNvPr id="4" name="Rectangle 2"/>
          <p:cNvSpPr txBox="1">
            <a:spLocks noChangeArrowheads="1"/>
          </p:cNvSpPr>
          <p:nvPr/>
        </p:nvSpPr>
        <p:spPr>
          <a:xfrm>
            <a:off x="1676532" y="800264"/>
            <a:ext cx="77724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1.7 </a:t>
            </a:r>
            <a:r>
              <a:rPr lang="zh-CN" altLang="en-US" sz="3600" b="1" kern="0" dirty="0">
                <a:solidFill>
                  <a:srgbClr val="5B9BD5"/>
                </a:solidFill>
                <a:latin typeface="+mj-ea"/>
                <a:cs typeface="微软雅黑" panose="020B0503020204020204" pitchFamily="34" charset="-122"/>
              </a:rPr>
              <a:t>攻击威胁下的网络</a:t>
            </a:r>
          </a:p>
        </p:txBody>
      </p:sp>
      <p:sp>
        <p:nvSpPr>
          <p:cNvPr id="5" name="Rectangle 3"/>
          <p:cNvSpPr txBox="1"/>
          <p:nvPr/>
        </p:nvSpPr>
        <p:spPr>
          <a:xfrm>
            <a:off x="914400" y="1636713"/>
            <a:ext cx="10162571" cy="43719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40000"/>
              </a:lnSpc>
              <a:spcBef>
                <a:spcPts val="0"/>
              </a:spcBef>
            </a:pPr>
            <a:r>
              <a:rPr lang="zh-CN" altLang="en-US" sz="2800" dirty="0"/>
              <a:t>网络并非安全，攻击者试图攻击与因特网相连的计算机，侵犯我们隐私，危及我们的数据安全</a:t>
            </a:r>
            <a:endParaRPr lang="en-US" altLang="zh-CN" sz="2800" dirty="0"/>
          </a:p>
          <a:p>
            <a:pPr eaLnBrk="1" hangingPunct="1">
              <a:lnSpc>
                <a:spcPct val="140000"/>
              </a:lnSpc>
              <a:spcBef>
                <a:spcPts val="0"/>
              </a:spcBef>
            </a:pPr>
            <a:r>
              <a:rPr lang="zh-CN" altLang="en-US" sz="2800" dirty="0"/>
              <a:t>攻击方式：</a:t>
            </a:r>
          </a:p>
          <a:p>
            <a:pPr marL="669925" lvl="1" indent="-325120" eaLnBrk="1" hangingPunct="1">
              <a:lnSpc>
                <a:spcPct val="140000"/>
              </a:lnSpc>
              <a:spcBef>
                <a:spcPts val="0"/>
              </a:spcBef>
            </a:pPr>
            <a:r>
              <a:rPr lang="zh-CN" altLang="en-US" sz="2800" dirty="0"/>
              <a:t>植入恶意软件</a:t>
            </a:r>
          </a:p>
          <a:p>
            <a:pPr marL="669925" lvl="1" indent="-325120" eaLnBrk="1" hangingPunct="1">
              <a:lnSpc>
                <a:spcPct val="140000"/>
              </a:lnSpc>
              <a:spcBef>
                <a:spcPts val="0"/>
              </a:spcBef>
            </a:pPr>
            <a:r>
              <a:rPr lang="zh-CN" altLang="en-US" sz="2800" dirty="0"/>
              <a:t>攻击服务器和网络基础设施</a:t>
            </a:r>
          </a:p>
          <a:p>
            <a:pPr marL="669925" lvl="1" indent="-325120" eaLnBrk="1" hangingPunct="1">
              <a:lnSpc>
                <a:spcPct val="140000"/>
              </a:lnSpc>
              <a:spcBef>
                <a:spcPts val="0"/>
              </a:spcBef>
            </a:pPr>
            <a:r>
              <a:rPr lang="zh-CN" altLang="en-US" sz="2800" dirty="0"/>
              <a:t>嗅探分组</a:t>
            </a:r>
          </a:p>
          <a:p>
            <a:pPr marL="669925" lvl="1" indent="-325120" eaLnBrk="1" hangingPunct="1">
              <a:lnSpc>
                <a:spcPct val="140000"/>
              </a:lnSpc>
              <a:spcBef>
                <a:spcPts val="0"/>
              </a:spcBef>
            </a:pPr>
            <a:r>
              <a:rPr lang="zh-CN" altLang="en-US" sz="2800" dirty="0"/>
              <a:t>伪装</a:t>
            </a:r>
          </a:p>
          <a:p>
            <a:pPr marL="669925" lvl="1" indent="-325120" eaLnBrk="1" hangingPunct="1">
              <a:lnSpc>
                <a:spcPct val="140000"/>
              </a:lnSpc>
              <a:spcBef>
                <a:spcPts val="0"/>
              </a:spcBef>
            </a:pPr>
            <a:r>
              <a:rPr lang="zh-CN" altLang="en-US" sz="2800" dirty="0"/>
              <a:t>修改或删除报文</a:t>
            </a:r>
            <a:endParaRPr lang="en-US" altLang="zh-CN" sz="2800" dirty="0"/>
          </a:p>
          <a:p>
            <a:pPr eaLnBrk="1" hangingPunct="1">
              <a:lnSpc>
                <a:spcPct val="140000"/>
              </a:lnSpc>
              <a:spcBef>
                <a:spcPts val="0"/>
              </a:spcBef>
              <a:buFontTx/>
              <a:buNone/>
            </a:pPr>
            <a:endParaRPr lang="en-US" altLang="zh-CN" sz="2400" kern="0" dirty="0"/>
          </a:p>
        </p:txBody>
      </p:sp>
    </p:spTree>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p:cNvSpPr txBox="1"/>
          <p:nvPr/>
        </p:nvSpPr>
        <p:spPr>
          <a:xfrm>
            <a:off x="1062037" y="1767610"/>
            <a:ext cx="10220325" cy="3680689"/>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50000"/>
              </a:lnSpc>
              <a:spcBef>
                <a:spcPts val="0"/>
              </a:spcBef>
              <a:spcAft>
                <a:spcPts val="0"/>
              </a:spcAft>
            </a:pPr>
            <a:r>
              <a:rPr lang="zh-CN" altLang="en-US" sz="2800" dirty="0"/>
              <a:t>病毒：潜伏，自我复制，破坏</a:t>
            </a:r>
          </a:p>
          <a:p>
            <a:pPr eaLnBrk="1" hangingPunct="1">
              <a:lnSpc>
                <a:spcPct val="150000"/>
              </a:lnSpc>
              <a:spcBef>
                <a:spcPts val="0"/>
              </a:spcBef>
              <a:spcAft>
                <a:spcPts val="0"/>
              </a:spcAft>
            </a:pPr>
            <a:r>
              <a:rPr lang="zh-CN" altLang="en-US" sz="2800" dirty="0"/>
              <a:t>蠕虫：主动在网络中传播的病毒</a:t>
            </a:r>
            <a:endParaRPr lang="en-US" altLang="zh-CN" sz="2800" dirty="0"/>
          </a:p>
          <a:p>
            <a:pPr eaLnBrk="1" hangingPunct="1">
              <a:lnSpc>
                <a:spcPct val="150000"/>
              </a:lnSpc>
              <a:spcBef>
                <a:spcPts val="0"/>
              </a:spcBef>
              <a:spcAft>
                <a:spcPts val="0"/>
              </a:spcAft>
            </a:pPr>
            <a:r>
              <a:rPr lang="zh-CN" altLang="en-US" sz="2800" dirty="0">
                <a:solidFill>
                  <a:schemeClr val="tx2"/>
                </a:solidFill>
              </a:rPr>
              <a:t>僵尸网络：</a:t>
            </a:r>
            <a:r>
              <a:rPr lang="zh-CN" altLang="en-US" sz="2800" dirty="0"/>
              <a:t>通过各种手段在大量计算机中植入特定的恶意程序，使控制者能够通过相对集中的若干计算机直接向大量计算机发送指令的攻击网络。攻击者通常利用这样大规模的僵尸网络实施各种其他攻击活动。</a:t>
            </a:r>
          </a:p>
          <a:p>
            <a:pPr eaLnBrk="1" hangingPunct="1">
              <a:lnSpc>
                <a:spcPct val="150000"/>
              </a:lnSpc>
              <a:spcBef>
                <a:spcPts val="0"/>
              </a:spcBef>
              <a:spcAft>
                <a:spcPts val="0"/>
              </a:spcAft>
            </a:pPr>
            <a:endParaRPr lang="en-US" altLang="zh-CN" sz="2400" kern="0" dirty="0"/>
          </a:p>
        </p:txBody>
      </p:sp>
      <p:sp>
        <p:nvSpPr>
          <p:cNvPr id="5" name="Rectangle 2"/>
          <p:cNvSpPr txBox="1">
            <a:spLocks noChangeArrowheads="1"/>
          </p:cNvSpPr>
          <p:nvPr/>
        </p:nvSpPr>
        <p:spPr>
          <a:xfrm>
            <a:off x="990600" y="8382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 </a:t>
            </a:r>
            <a:r>
              <a:rPr lang="zh-CN" altLang="en-US" sz="3600" b="1" kern="0" dirty="0">
                <a:solidFill>
                  <a:srgbClr val="5B9BD5"/>
                </a:solidFill>
                <a:latin typeface="+mj-ea"/>
                <a:cs typeface="微软雅黑" panose="020B0503020204020204" pitchFamily="34" charset="-122"/>
              </a:rPr>
              <a:t>植入恶意软件</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p:cNvSpPr txBox="1"/>
          <p:nvPr/>
        </p:nvSpPr>
        <p:spPr>
          <a:xfrm>
            <a:off x="1399888" y="1954783"/>
            <a:ext cx="9614473" cy="363639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buFont typeface="Wingdings" panose="05000000000000000000" pitchFamily="2" charset="2"/>
              <a:buChar char="l"/>
            </a:pPr>
            <a:r>
              <a:rPr lang="zh-CN" altLang="en-US" sz="3200" dirty="0"/>
              <a:t> 拒绝服务攻击（</a:t>
            </a:r>
            <a:r>
              <a:rPr lang="en-US" altLang="zh-CN" sz="3200" dirty="0"/>
              <a:t>DoS</a:t>
            </a:r>
            <a:r>
              <a:rPr lang="zh-CN" altLang="en-US" sz="3200" dirty="0"/>
              <a:t>）</a:t>
            </a:r>
          </a:p>
          <a:p>
            <a:pPr eaLnBrk="1" hangingPunct="1">
              <a:buFont typeface="Wingdings" panose="05000000000000000000" pitchFamily="2" charset="2"/>
              <a:buChar char="l"/>
            </a:pPr>
            <a:r>
              <a:rPr lang="zh-CN" altLang="en-US" sz="3200" dirty="0"/>
              <a:t> 三种类型</a:t>
            </a:r>
          </a:p>
          <a:p>
            <a:pPr marL="1012825" lvl="2" indent="-325120" eaLnBrk="1" hangingPunct="1"/>
            <a:r>
              <a:rPr lang="zh-CN" altLang="en-US" sz="3000" dirty="0"/>
              <a:t>弱点攻击</a:t>
            </a:r>
          </a:p>
          <a:p>
            <a:pPr marL="1012825" lvl="2" indent="-325120" eaLnBrk="1" hangingPunct="1"/>
            <a:r>
              <a:rPr lang="zh-CN" altLang="en-US" sz="3000" dirty="0"/>
              <a:t>带宽洪泛</a:t>
            </a:r>
          </a:p>
          <a:p>
            <a:pPr marL="1012825" lvl="2" indent="-325120" eaLnBrk="1" hangingPunct="1"/>
            <a:r>
              <a:rPr lang="zh-CN" altLang="en-US" sz="3000" dirty="0"/>
              <a:t>连接洪泛</a:t>
            </a:r>
            <a:endParaRPr lang="en-US" altLang="zh-CN" sz="3000" kern="0" dirty="0"/>
          </a:p>
        </p:txBody>
      </p:sp>
      <p:sp>
        <p:nvSpPr>
          <p:cNvPr id="5" name="Rectangle 2"/>
          <p:cNvSpPr txBox="1">
            <a:spLocks noChangeArrowheads="1"/>
          </p:cNvSpPr>
          <p:nvPr/>
        </p:nvSpPr>
        <p:spPr>
          <a:xfrm>
            <a:off x="914400" y="7620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2. </a:t>
            </a:r>
            <a:r>
              <a:rPr lang="zh-CN" altLang="en-US" sz="3600" b="1" kern="0" dirty="0">
                <a:solidFill>
                  <a:srgbClr val="5B9BD5"/>
                </a:solidFill>
                <a:latin typeface="+mj-ea"/>
                <a:cs typeface="微软雅黑" panose="020B0503020204020204" pitchFamily="34" charset="-122"/>
              </a:rPr>
              <a:t>攻击服务器和网络基础设施</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643" y="2884404"/>
            <a:ext cx="6759615" cy="3350223"/>
          </a:xfrm>
          <a:prstGeom prst="rect">
            <a:avLst/>
          </a:prstGeom>
        </p:spPr>
      </p:pic>
    </p:spTree>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p:cNvSpPr txBox="1"/>
          <p:nvPr/>
        </p:nvSpPr>
        <p:spPr>
          <a:xfrm>
            <a:off x="999402" y="1550868"/>
            <a:ext cx="10220325" cy="40290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3000" dirty="0"/>
              <a:t>分组嗅探器：记录每个流经的分组拷贝的被动接收机</a:t>
            </a:r>
          </a:p>
          <a:p>
            <a:pPr eaLnBrk="1" hangingPunct="1"/>
            <a:r>
              <a:rPr lang="zh-CN" altLang="en-US" sz="3000" dirty="0"/>
              <a:t>容易受到攻击的网络：无线网络和以太网</a:t>
            </a:r>
            <a:r>
              <a:rPr lang="en-US" altLang="zh-CN" sz="3000" dirty="0"/>
              <a:t>LAN</a:t>
            </a:r>
            <a:endParaRPr lang="en-US" altLang="zh-CN" sz="3000" kern="0" dirty="0"/>
          </a:p>
        </p:txBody>
      </p:sp>
      <p:sp>
        <p:nvSpPr>
          <p:cNvPr id="5" name="Rectangle 2"/>
          <p:cNvSpPr txBox="1">
            <a:spLocks noChangeArrowheads="1"/>
          </p:cNvSpPr>
          <p:nvPr/>
        </p:nvSpPr>
        <p:spPr>
          <a:xfrm>
            <a:off x="486137" y="846290"/>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dirty="0">
                <a:solidFill>
                  <a:srgbClr val="5B9BD5"/>
                </a:solidFill>
                <a:latin typeface="+mj-ea"/>
                <a:cs typeface="微软雅黑" panose="020B0503020204020204" pitchFamily="34" charset="-122"/>
              </a:rPr>
              <a:t>                                         </a:t>
            </a:r>
            <a:r>
              <a:rPr lang="en-US" altLang="zh-CN" sz="3600" b="1" dirty="0">
                <a:solidFill>
                  <a:srgbClr val="5B9BD5"/>
                </a:solidFill>
                <a:latin typeface="+mj-ea"/>
                <a:cs typeface="微软雅黑" panose="020B0503020204020204" pitchFamily="34" charset="-122"/>
              </a:rPr>
              <a:t>3. </a:t>
            </a:r>
            <a:r>
              <a:rPr lang="zh-CN" altLang="en-US" sz="3600" b="1" dirty="0">
                <a:solidFill>
                  <a:srgbClr val="5B9BD5"/>
                </a:solidFill>
                <a:latin typeface="+mj-ea"/>
                <a:cs typeface="微软雅黑" panose="020B0503020204020204" pitchFamily="34" charset="-122"/>
              </a:rPr>
              <a:t>嗅探分组</a:t>
            </a:r>
            <a:endParaRPr lang="zh-CN" altLang="en-US" sz="3600" b="1" kern="0" dirty="0">
              <a:solidFill>
                <a:srgbClr val="5B9BD5"/>
              </a:solidFill>
              <a:latin typeface="+mj-ea"/>
              <a:cs typeface="微软雅黑" panose="020B0503020204020204" pitchFamily="34" charset="-122"/>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268" y="2800891"/>
            <a:ext cx="6282683" cy="3761955"/>
          </a:xfrm>
          <a:prstGeom prst="rect">
            <a:avLst/>
          </a:prstGeom>
        </p:spPr>
      </p:pic>
      <p:sp>
        <p:nvSpPr>
          <p:cNvPr id="3" name="矩形 2"/>
          <p:cNvSpPr/>
          <p:nvPr/>
        </p:nvSpPr>
        <p:spPr>
          <a:xfrm>
            <a:off x="9238508" y="4312536"/>
            <a:ext cx="1981568" cy="369332"/>
          </a:xfrm>
          <a:prstGeom prst="rect">
            <a:avLst/>
          </a:prstGeom>
        </p:spPr>
        <p:txBody>
          <a:bodyPr wrap="none">
            <a:spAutoFit/>
          </a:bodyPr>
          <a:lstStyle/>
          <a:p>
            <a:r>
              <a:rPr lang="en-US" altLang="zh-CN" dirty="0" err="1">
                <a:solidFill>
                  <a:srgbClr val="FF0000"/>
                </a:solidFill>
                <a:latin typeface="+mn-ea"/>
                <a:cs typeface="微软雅黑" panose="020B0503020204020204" pitchFamily="34" charset="-122"/>
              </a:rPr>
              <a:t>Wireshark</a:t>
            </a:r>
            <a:r>
              <a:rPr lang="zh-CN" altLang="en-US" dirty="0">
                <a:solidFill>
                  <a:srgbClr val="FF0000"/>
                </a:solidFill>
                <a:latin typeface="+mn-ea"/>
                <a:cs typeface="微软雅黑" panose="020B0503020204020204" pitchFamily="34" charset="-122"/>
              </a:rPr>
              <a:t>示意图</a:t>
            </a:r>
            <a:endParaRPr lang="zh-CN" altLang="en-US" dirty="0"/>
          </a:p>
        </p:txBody>
      </p:sp>
    </p:spTree>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p:cNvSpPr txBox="1"/>
          <p:nvPr/>
        </p:nvSpPr>
        <p:spPr>
          <a:xfrm>
            <a:off x="790937" y="1828539"/>
            <a:ext cx="10448081" cy="467836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50000"/>
              </a:lnSpc>
              <a:spcBef>
                <a:spcPts val="0"/>
              </a:spcBef>
            </a:pPr>
            <a:r>
              <a:rPr lang="zh-CN" altLang="en-US" sz="3200" dirty="0"/>
              <a:t>生成具有任意源地址、分组内容和目的地址的分组，然后将这个人工制作的分组传输到因特网中</a:t>
            </a:r>
          </a:p>
          <a:p>
            <a:pPr eaLnBrk="1" hangingPunct="1">
              <a:lnSpc>
                <a:spcPct val="150000"/>
              </a:lnSpc>
              <a:spcBef>
                <a:spcPts val="0"/>
              </a:spcBef>
            </a:pPr>
            <a:r>
              <a:rPr lang="zh-CN" altLang="en-US" sz="3200" dirty="0"/>
              <a:t>将具有虚假源地址的分组注入因特网的能力称为</a:t>
            </a:r>
            <a:r>
              <a:rPr lang="en-US" altLang="zh-CN" sz="3200" dirty="0"/>
              <a:t>IP</a:t>
            </a:r>
            <a:r>
              <a:rPr lang="zh-CN" altLang="en-US" sz="3200" dirty="0"/>
              <a:t>哄骗</a:t>
            </a:r>
          </a:p>
          <a:p>
            <a:pPr eaLnBrk="1" hangingPunct="1">
              <a:lnSpc>
                <a:spcPct val="150000"/>
              </a:lnSpc>
              <a:spcBef>
                <a:spcPts val="0"/>
              </a:spcBef>
            </a:pPr>
            <a:r>
              <a:rPr lang="zh-CN" altLang="en-US" sz="3200" dirty="0"/>
              <a:t>解决方法：采用端点鉴别机制</a:t>
            </a:r>
          </a:p>
          <a:p>
            <a:pPr eaLnBrk="1" hangingPunct="1"/>
            <a:endParaRPr lang="en-US" altLang="zh-CN" sz="2400" kern="0" dirty="0"/>
          </a:p>
        </p:txBody>
      </p:sp>
      <p:sp>
        <p:nvSpPr>
          <p:cNvPr id="5" name="Rectangle 2"/>
          <p:cNvSpPr txBox="1">
            <a:spLocks noChangeArrowheads="1"/>
          </p:cNvSpPr>
          <p:nvPr/>
        </p:nvSpPr>
        <p:spPr>
          <a:xfrm>
            <a:off x="611560" y="1045782"/>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2">
                    <a:lumMod val="50000"/>
                  </a:schemeClr>
                </a:solidFill>
                <a:latin typeface="+mn-ea"/>
                <a:ea typeface="+mn-ea"/>
                <a:cs typeface="微软雅黑" panose="020B0503020204020204" pitchFamily="34" charset="-122"/>
              </a:rPr>
              <a:t>                                 </a:t>
            </a:r>
            <a:r>
              <a:rPr lang="en-US" altLang="zh-CN" sz="3600" b="1" dirty="0">
                <a:solidFill>
                  <a:srgbClr val="5B9BD5"/>
                </a:solidFill>
                <a:latin typeface="+mn-ea"/>
                <a:ea typeface="+mn-ea"/>
                <a:cs typeface="微软雅黑" panose="020B0503020204020204" pitchFamily="34" charset="-122"/>
              </a:rPr>
              <a:t>4 . </a:t>
            </a:r>
            <a:r>
              <a:rPr lang="zh-CN" altLang="en-US" sz="3600" b="1" dirty="0">
                <a:solidFill>
                  <a:srgbClr val="5B9BD5"/>
                </a:solidFill>
                <a:latin typeface="+mn-ea"/>
                <a:ea typeface="+mn-ea"/>
                <a:cs typeface="微软雅黑" panose="020B0503020204020204" pitchFamily="34" charset="-122"/>
              </a:rPr>
              <a:t>伪装</a:t>
            </a:r>
            <a:endParaRPr lang="zh-CN" altLang="en-US" sz="3600" b="1" kern="0" dirty="0">
              <a:solidFill>
                <a:srgbClr val="5B9BD5"/>
              </a:solidFill>
              <a:latin typeface="+mn-ea"/>
              <a:ea typeface="+mn-ea"/>
              <a:cs typeface="微软雅黑" panose="020B0503020204020204" pitchFamily="34" charset="-122"/>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p:cNvSpPr txBox="1"/>
          <p:nvPr/>
        </p:nvSpPr>
        <p:spPr>
          <a:xfrm>
            <a:off x="1096962" y="2068966"/>
            <a:ext cx="10220325" cy="1723390"/>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3200" dirty="0"/>
              <a:t>中间人攻击（</a:t>
            </a:r>
            <a:r>
              <a:rPr lang="en-US" altLang="zh-CN" sz="3200" dirty="0"/>
              <a:t>man-in-middle attack</a:t>
            </a:r>
            <a:r>
              <a:rPr lang="zh-CN" altLang="en-US" sz="3200" dirty="0"/>
              <a:t>）</a:t>
            </a:r>
            <a:endParaRPr lang="zh-CN" altLang="en-US" sz="3200" b="1" dirty="0"/>
          </a:p>
          <a:p>
            <a:pPr eaLnBrk="1" hangingPunct="1"/>
            <a:endParaRPr lang="en-US" altLang="zh-CN" sz="2400" kern="0" dirty="0"/>
          </a:p>
        </p:txBody>
      </p:sp>
      <p:sp>
        <p:nvSpPr>
          <p:cNvPr id="5" name="Rectangle 2"/>
          <p:cNvSpPr txBox="1">
            <a:spLocks noChangeArrowheads="1"/>
          </p:cNvSpPr>
          <p:nvPr/>
        </p:nvSpPr>
        <p:spPr>
          <a:xfrm>
            <a:off x="1863724" y="920422"/>
            <a:ext cx="8229601"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a:solidFill>
                  <a:srgbClr val="5B9BD5"/>
                </a:solidFill>
                <a:latin typeface="+mj-ea"/>
                <a:cs typeface="微软雅黑" panose="020B0503020204020204" pitchFamily="34" charset="-122"/>
              </a:rPr>
              <a:t>5.</a:t>
            </a:r>
            <a:r>
              <a:rPr lang="zh-CN" altLang="en-US" sz="3600" b="1" dirty="0">
                <a:solidFill>
                  <a:srgbClr val="5B9BD5"/>
                </a:solidFill>
                <a:latin typeface="+mj-ea"/>
                <a:cs typeface="微软雅黑" panose="020B0503020204020204" pitchFamily="34" charset="-122"/>
              </a:rPr>
              <a:t>修改或删除报文</a:t>
            </a:r>
            <a:endParaRPr lang="zh-CN" altLang="en-US" sz="3600" b="1" kern="0" dirty="0">
              <a:solidFill>
                <a:srgbClr val="5B9BD5"/>
              </a:solidFill>
              <a:latin typeface="+mj-ea"/>
              <a:cs typeface="微软雅黑" panose="020B0503020204020204" pitchFamily="34" charset="-122"/>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926" y="3119760"/>
            <a:ext cx="1847578" cy="174525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539" y="3315741"/>
            <a:ext cx="1648609" cy="1506487"/>
          </a:xfrm>
          <a:prstGeom prst="rect">
            <a:avLst/>
          </a:prstGeom>
        </p:spPr>
      </p:pic>
      <p:sp>
        <p:nvSpPr>
          <p:cNvPr id="8" name="左右箭头 7"/>
          <p:cNvSpPr/>
          <p:nvPr/>
        </p:nvSpPr>
        <p:spPr>
          <a:xfrm>
            <a:off x="2729928" y="3775123"/>
            <a:ext cx="6635035" cy="773728"/>
          </a:xfrm>
          <a:prstGeom prst="leftRightArrow">
            <a:avLst/>
          </a:prstGeom>
          <a:solidFill>
            <a:srgbClr val="FF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686" y="3065530"/>
            <a:ext cx="2602274" cy="222376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804686"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a:t>
            </a:r>
            <a:r>
              <a:rPr lang="en-US" altLang="zh-CN" sz="3600" b="1" dirty="0">
                <a:solidFill>
                  <a:srgbClr val="5B9BD5"/>
                </a:solidFill>
                <a:latin typeface="+mj-ea"/>
              </a:rPr>
              <a:t>: </a:t>
            </a:r>
            <a:r>
              <a:rPr lang="zh-CN" altLang="en-US" sz="3600" b="1" dirty="0">
                <a:solidFill>
                  <a:srgbClr val="5B9BD5"/>
                </a:solidFill>
                <a:latin typeface="+mj-ea"/>
              </a:rPr>
              <a:t>小结</a:t>
            </a:r>
            <a:endParaRPr lang="zh-CN" altLang="en-US" sz="2800" b="1" dirty="0">
              <a:solidFill>
                <a:srgbClr val="5B9BD5"/>
              </a:solidFill>
              <a:latin typeface="+mj-ea"/>
            </a:endParaRPr>
          </a:p>
        </p:txBody>
      </p:sp>
      <p:sp>
        <p:nvSpPr>
          <p:cNvPr id="5" name="Rectangle 3"/>
          <p:cNvSpPr txBox="1"/>
          <p:nvPr/>
        </p:nvSpPr>
        <p:spPr>
          <a:xfrm>
            <a:off x="856526" y="1530837"/>
            <a:ext cx="11030673" cy="443653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buSzPct val="85000"/>
              <a:buFont typeface="Wingdings" panose="05000000000000000000" pitchFamily="2" charset="2"/>
              <a:buChar char="l"/>
            </a:pPr>
            <a:r>
              <a:rPr lang="zh-CN" altLang="en-US" sz="3200" dirty="0">
                <a:solidFill>
                  <a:srgbClr val="FF0000"/>
                </a:solidFill>
                <a:latin typeface="+mn-ea"/>
                <a:cs typeface="微软雅黑" panose="020B0503020204020204" pitchFamily="34" charset="-122"/>
              </a:rPr>
              <a:t> 本章覆盖了大量基本知识和素材</a:t>
            </a:r>
            <a:endParaRPr lang="en-US" altLang="zh-CN" sz="3200" dirty="0">
              <a:solidFill>
                <a:srgbClr val="FF0000"/>
              </a:solidFill>
              <a:latin typeface="+mn-ea"/>
              <a:cs typeface="微软雅黑" panose="020B0503020204020204" pitchFamily="34" charset="-122"/>
            </a:endParaRPr>
          </a:p>
          <a:p>
            <a:pPr>
              <a:lnSpc>
                <a:spcPct val="130000"/>
              </a:lnSpc>
              <a:spcBef>
                <a:spcPts val="0"/>
              </a:spcBef>
              <a:buSzPct val="85000"/>
            </a:pPr>
            <a:r>
              <a:rPr lang="zh-CN" altLang="en-US" dirty="0">
                <a:latin typeface="+mn-ea"/>
                <a:cs typeface="微软雅黑" panose="020B0503020204020204" pitchFamily="34" charset="-122"/>
              </a:rPr>
              <a:t>计算机网络和</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发展史</a:t>
            </a:r>
          </a:p>
          <a:p>
            <a:pPr>
              <a:lnSpc>
                <a:spcPct val="130000"/>
              </a:lnSpc>
              <a:spcBef>
                <a:spcPts val="0"/>
              </a:spcBef>
              <a:buSzPct val="85000"/>
            </a:pPr>
            <a:r>
              <a:rPr lang="zh-CN" altLang="en-US" dirty="0">
                <a:latin typeface="+mn-ea"/>
                <a:cs typeface="微软雅黑" panose="020B0503020204020204" pitchFamily="34" charset="-122"/>
              </a:rPr>
              <a:t>什么是</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Protocol?</a:t>
            </a:r>
          </a:p>
          <a:p>
            <a:pPr>
              <a:lnSpc>
                <a:spcPct val="130000"/>
              </a:lnSpc>
              <a:spcBef>
                <a:spcPts val="0"/>
              </a:spcBef>
              <a:buSzPct val="85000"/>
            </a:pPr>
            <a:r>
              <a:rPr lang="zh-CN" altLang="en-US" dirty="0">
                <a:latin typeface="+mn-ea"/>
                <a:cs typeface="微软雅黑" panose="020B0503020204020204" pitchFamily="34" charset="-122"/>
              </a:rPr>
              <a:t>网络边缘部分、核心部分、接入网络及其物理介质</a:t>
            </a:r>
          </a:p>
          <a:p>
            <a:pPr>
              <a:lnSpc>
                <a:spcPct val="130000"/>
              </a:lnSpc>
              <a:spcBef>
                <a:spcPts val="0"/>
              </a:spcBef>
              <a:buSzPct val="70000"/>
            </a:pPr>
            <a:r>
              <a:rPr lang="zh-CN" altLang="en-US" dirty="0">
                <a:latin typeface="+mn-ea"/>
                <a:cs typeface="微软雅黑" panose="020B0503020204020204" pitchFamily="34" charset="-122"/>
              </a:rPr>
              <a:t>分组交换与电路交换 </a:t>
            </a:r>
            <a:r>
              <a:rPr lang="en-US" altLang="zh-CN" dirty="0">
                <a:latin typeface="+mn-ea"/>
                <a:cs typeface="微软雅黑" panose="020B0503020204020204" pitchFamily="34" charset="-122"/>
              </a:rPr>
              <a:t>(packet-switching versus circuit-switching)</a:t>
            </a:r>
          </a:p>
          <a:p>
            <a:pPr>
              <a:lnSpc>
                <a:spcPct val="13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主干</a:t>
            </a:r>
            <a:r>
              <a:rPr lang="en-US" altLang="zh-CN" dirty="0">
                <a:latin typeface="+mn-ea"/>
                <a:cs typeface="微软雅黑" panose="020B0503020204020204" pitchFamily="34" charset="-122"/>
              </a:rPr>
              <a:t>/ISP </a:t>
            </a:r>
            <a:r>
              <a:rPr lang="zh-CN" altLang="en-US" dirty="0">
                <a:latin typeface="+mn-ea"/>
                <a:cs typeface="微软雅黑" panose="020B0503020204020204" pitchFamily="34" charset="-122"/>
              </a:rPr>
              <a:t>组成结构</a:t>
            </a:r>
          </a:p>
          <a:p>
            <a:pPr>
              <a:lnSpc>
                <a:spcPct val="130000"/>
              </a:lnSpc>
              <a:spcBef>
                <a:spcPts val="0"/>
              </a:spcBef>
              <a:buSzPct val="85000"/>
            </a:pPr>
            <a:r>
              <a:rPr lang="zh-CN" altLang="en-US" dirty="0">
                <a:latin typeface="+mn-ea"/>
                <a:cs typeface="微软雅黑" panose="020B0503020204020204" pitchFamily="34" charset="-122"/>
              </a:rPr>
              <a:t>分组交换网络的性能：延迟和丢失</a:t>
            </a:r>
          </a:p>
          <a:p>
            <a:pPr>
              <a:lnSpc>
                <a:spcPct val="130000"/>
              </a:lnSpc>
              <a:spcBef>
                <a:spcPts val="0"/>
              </a:spcBef>
              <a:buSzPct val="85000"/>
            </a:pPr>
            <a:r>
              <a:rPr lang="zh-CN" altLang="en-US" dirty="0">
                <a:latin typeface="+mn-ea"/>
                <a:cs typeface="微软雅黑" panose="020B0503020204020204" pitchFamily="34" charset="-122"/>
              </a:rPr>
              <a:t>协议层及其服务模型</a:t>
            </a: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823012" y="743551"/>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第一章：复习大纲</a:t>
            </a:r>
          </a:p>
        </p:txBody>
      </p:sp>
      <p:sp>
        <p:nvSpPr>
          <p:cNvPr id="5" name="Rectangle 3"/>
          <p:cNvSpPr txBox="1"/>
          <p:nvPr/>
        </p:nvSpPr>
        <p:spPr>
          <a:xfrm>
            <a:off x="561657" y="1416147"/>
            <a:ext cx="11068685" cy="478243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计算机网络的定义</a:t>
            </a:r>
          </a:p>
          <a:p>
            <a:pPr>
              <a:lnSpc>
                <a:spcPct val="130000"/>
              </a:lnSpc>
              <a:spcBef>
                <a:spcPts val="0"/>
              </a:spcBef>
              <a:buSzPct val="85000"/>
            </a:pPr>
            <a:r>
              <a:rPr lang="zh-CN" altLang="en-US" sz="2400" dirty="0">
                <a:latin typeface="+mn-ea"/>
                <a:cs typeface="微软雅黑" panose="020B0503020204020204" pitchFamily="34" charset="-122"/>
              </a:rPr>
              <a:t>协议的定义和基本要素</a:t>
            </a:r>
          </a:p>
          <a:p>
            <a:pPr>
              <a:lnSpc>
                <a:spcPct val="130000"/>
              </a:lnSpc>
              <a:spcBef>
                <a:spcPts val="0"/>
              </a:spcBef>
              <a:buSzPct val="85000"/>
            </a:pP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的构成描述：</a:t>
            </a:r>
          </a:p>
          <a:p>
            <a:pPr lvl="1">
              <a:lnSpc>
                <a:spcPct val="130000"/>
              </a:lnSpc>
              <a:spcBef>
                <a:spcPts val="0"/>
              </a:spcBef>
              <a:buSzPct val="70000"/>
            </a:pPr>
            <a:r>
              <a:rPr lang="zh-CN" altLang="en-US" dirty="0">
                <a:latin typeface="+mn-ea"/>
                <a:cs typeface="微软雅黑" panose="020B0503020204020204" pitchFamily="34" charset="-122"/>
              </a:rPr>
              <a:t>具体构成：边缘（端系统，包括软件和硬件）、核心、接入网络和物理介质</a:t>
            </a:r>
          </a:p>
          <a:p>
            <a:pPr lvl="1">
              <a:lnSpc>
                <a:spcPct val="130000"/>
              </a:lnSpc>
              <a:spcBef>
                <a:spcPts val="0"/>
              </a:spcBef>
              <a:buSzPct val="70000"/>
            </a:pPr>
            <a:r>
              <a:rPr lang="zh-CN" altLang="en-US" dirty="0">
                <a:latin typeface="+mn-ea"/>
                <a:cs typeface="微软雅黑" panose="020B0503020204020204" pitchFamily="34" charset="-122"/>
              </a:rPr>
              <a:t>网络交换方式：电路和分组</a:t>
            </a:r>
          </a:p>
          <a:p>
            <a:pPr lvl="1">
              <a:lnSpc>
                <a:spcPct val="130000"/>
              </a:lnSpc>
              <a:spcBef>
                <a:spcPts val="0"/>
              </a:spcBef>
              <a:buSzPct val="70000"/>
            </a:pPr>
            <a:r>
              <a:rPr lang="zh-CN" altLang="en-US" dirty="0">
                <a:latin typeface="+mn-ea"/>
                <a:cs typeface="微软雅黑" panose="020B0503020204020204" pitchFamily="34" charset="-122"/>
              </a:rPr>
              <a:t>电路：时分和频分</a:t>
            </a:r>
          </a:p>
          <a:p>
            <a:pPr lvl="1">
              <a:lnSpc>
                <a:spcPct val="130000"/>
              </a:lnSpc>
              <a:spcBef>
                <a:spcPts val="0"/>
              </a:spcBef>
              <a:buSzPct val="70000"/>
            </a:pPr>
            <a:r>
              <a:rPr lang="zh-CN" altLang="en-US" dirty="0">
                <a:latin typeface="+mn-ea"/>
                <a:cs typeface="微软雅黑" panose="020B0503020204020204" pitchFamily="34" charset="-122"/>
              </a:rPr>
              <a:t>分组：数据报和虚电路</a:t>
            </a:r>
          </a:p>
          <a:p>
            <a:pPr>
              <a:lnSpc>
                <a:spcPct val="130000"/>
              </a:lnSpc>
              <a:spcBef>
                <a:spcPts val="0"/>
              </a:spcBef>
              <a:buSzPct val="85000"/>
            </a:pPr>
            <a:r>
              <a:rPr lang="zh-CN" altLang="en-US" sz="2400" dirty="0">
                <a:latin typeface="+mn-ea"/>
                <a:cs typeface="微软雅黑" panose="020B0503020204020204" pitchFamily="34" charset="-122"/>
              </a:rPr>
              <a:t>分组交换网络中的延迟及其计算</a:t>
            </a:r>
          </a:p>
          <a:p>
            <a:pPr>
              <a:lnSpc>
                <a:spcPct val="130000"/>
              </a:lnSpc>
              <a:spcBef>
                <a:spcPts val="0"/>
              </a:spcBef>
              <a:buSzPct val="85000"/>
            </a:pPr>
            <a:r>
              <a:rPr lang="en-US" altLang="zh-CN" sz="2400" dirty="0">
                <a:latin typeface="+mn-ea"/>
                <a:cs typeface="微软雅黑" panose="020B0503020204020204" pitchFamily="34" charset="-122"/>
              </a:rPr>
              <a:t>TCP/IP</a:t>
            </a:r>
            <a:r>
              <a:rPr lang="zh-CN" altLang="en-US" sz="2400" dirty="0">
                <a:latin typeface="+mn-ea"/>
                <a:cs typeface="微软雅黑" panose="020B0503020204020204" pitchFamily="34" charset="-122"/>
              </a:rPr>
              <a:t>的分层模型，各层</a:t>
            </a:r>
            <a:r>
              <a:rPr lang="en-US" altLang="zh-CN" sz="2400" dirty="0">
                <a:latin typeface="+mn-ea"/>
                <a:cs typeface="微软雅黑" panose="020B0503020204020204" pitchFamily="34" charset="-122"/>
              </a:rPr>
              <a:t>PDU</a:t>
            </a:r>
            <a:r>
              <a:rPr lang="zh-CN" altLang="en-US" sz="2400" dirty="0">
                <a:latin typeface="+mn-ea"/>
                <a:cs typeface="微软雅黑" panose="020B0503020204020204" pitchFamily="34" charset="-122"/>
              </a:rPr>
              <a:t>的名称和功能</a:t>
            </a: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2" name="矩形 1"/>
          <p:cNvSpPr/>
          <p:nvPr/>
        </p:nvSpPr>
        <p:spPr>
          <a:xfrm>
            <a:off x="7085627" y="5849227"/>
            <a:ext cx="4428969" cy="430374"/>
          </a:xfrm>
          <a:prstGeom prst="rect">
            <a:avLst/>
          </a:prstGeom>
        </p:spPr>
        <p:txBody>
          <a:bodyPr wrap="none">
            <a:spAutoFit/>
          </a:bodyPr>
          <a:lstStyle/>
          <a:p>
            <a:pPr>
              <a:lnSpc>
                <a:spcPct val="120000"/>
              </a:lnSpc>
              <a:spcBef>
                <a:spcPts val="0"/>
              </a:spcBef>
              <a:buSzPct val="85000"/>
            </a:pPr>
            <a:r>
              <a:rPr lang="zh-CN" altLang="en-US" sz="2000" dirty="0">
                <a:solidFill>
                  <a:srgbClr val="FF0000"/>
                </a:solidFill>
                <a:latin typeface="+mn-ea"/>
                <a:cs typeface="微软雅黑" panose="020B0503020204020204" pitchFamily="34" charset="-122"/>
              </a:rPr>
              <a:t>课外实践：</a:t>
            </a:r>
            <a:r>
              <a:rPr lang="en-US" altLang="zh-CN" sz="2000" dirty="0" err="1">
                <a:solidFill>
                  <a:srgbClr val="FF0000"/>
                </a:solidFill>
                <a:latin typeface="+mn-ea"/>
                <a:cs typeface="微软雅黑" panose="020B0503020204020204" pitchFamily="34" charset="-122"/>
              </a:rPr>
              <a:t>wireshark</a:t>
            </a:r>
            <a:r>
              <a:rPr lang="zh-CN" altLang="en-US" sz="2000" dirty="0">
                <a:solidFill>
                  <a:srgbClr val="FF0000"/>
                </a:solidFill>
                <a:latin typeface="+mn-ea"/>
                <a:cs typeface="微软雅黑" panose="020B0503020204020204" pitchFamily="34" charset="-122"/>
              </a:rPr>
              <a:t>软件的使用入门</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749547" y="731427"/>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计算机网络 </a:t>
            </a:r>
            <a:r>
              <a:rPr lang="en-US" altLang="zh-CN" sz="3600" b="1" dirty="0">
                <a:solidFill>
                  <a:srgbClr val="5B9BD5"/>
                </a:solidFill>
                <a:latin typeface="+mn-ea"/>
                <a:ea typeface="+mn-ea"/>
              </a:rPr>
              <a:t>TCP/IP </a:t>
            </a:r>
            <a:r>
              <a:rPr lang="zh-CN" altLang="en-US" sz="3600" b="1" dirty="0">
                <a:solidFill>
                  <a:srgbClr val="5B9BD5"/>
                </a:solidFill>
                <a:latin typeface="+mn-ea"/>
                <a:ea typeface="+mn-ea"/>
              </a:rPr>
              <a:t>之父</a:t>
            </a:r>
          </a:p>
        </p:txBody>
      </p:sp>
      <p:sp>
        <p:nvSpPr>
          <p:cNvPr id="5" name="Rectangle 3"/>
          <p:cNvSpPr txBox="1">
            <a:spLocks noChangeArrowheads="1"/>
          </p:cNvSpPr>
          <p:nvPr/>
        </p:nvSpPr>
        <p:spPr>
          <a:xfrm>
            <a:off x="590645" y="5767233"/>
            <a:ext cx="11023600" cy="778042"/>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zh-CN" altLang="en-US" kern="0" dirty="0">
                <a:solidFill>
                  <a:srgbClr val="FF0000"/>
                </a:solidFill>
                <a:latin typeface="+mn-ea"/>
                <a:cs typeface="微软雅黑" panose="020B0503020204020204" pitchFamily="34" charset="-122"/>
              </a:rPr>
              <a:t>设计了</a:t>
            </a:r>
            <a:r>
              <a:rPr lang="en-US" altLang="zh-CN" kern="0" dirty="0">
                <a:solidFill>
                  <a:srgbClr val="FF0000"/>
                </a:solidFill>
                <a:latin typeface="+mn-ea"/>
                <a:cs typeface="微软雅黑" panose="020B0503020204020204" pitchFamily="34" charset="-122"/>
              </a:rPr>
              <a:t>TCP/IP</a:t>
            </a:r>
            <a:r>
              <a:rPr lang="zh-CN" altLang="en-US" kern="0" dirty="0">
                <a:solidFill>
                  <a:srgbClr val="FF0000"/>
                </a:solidFill>
                <a:latin typeface="+mn-ea"/>
                <a:cs typeface="微软雅黑" panose="020B0503020204020204" pitchFamily="34" charset="-122"/>
              </a:rPr>
              <a:t>协议和互联网基础架构而被共同称为“互联网之父”</a:t>
            </a:r>
          </a:p>
        </p:txBody>
      </p:sp>
      <p:sp>
        <p:nvSpPr>
          <p:cNvPr id="7" name="Title 1"/>
          <p:cNvSpPr txBox="1"/>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8" name="Picture 5" descr="225px-Kah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82" y="1556110"/>
            <a:ext cx="21431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404988" y="4264582"/>
            <a:ext cx="4909415" cy="147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SzTx/>
              <a:buFontTx/>
              <a:buNone/>
            </a:pPr>
            <a:r>
              <a:rPr lang="en-US" altLang="en-US" sz="2400" b="1" dirty="0">
                <a:latin typeface="+mn-lt"/>
              </a:rPr>
              <a:t>Robert Elliot Kahn (</a:t>
            </a:r>
            <a:r>
              <a:rPr lang="en-US" altLang="zh-CN" sz="2400" b="1" dirty="0">
                <a:latin typeface="+mn-lt"/>
              </a:rPr>
              <a:t>Bob Kahn)</a:t>
            </a:r>
          </a:p>
          <a:p>
            <a:pPr>
              <a:lnSpc>
                <a:spcPct val="130000"/>
              </a:lnSpc>
              <a:spcBef>
                <a:spcPct val="0"/>
              </a:spcBef>
              <a:buSzTx/>
              <a:buFontTx/>
              <a:buNone/>
            </a:pPr>
            <a:r>
              <a:rPr lang="en-US" altLang="zh-CN" sz="2400" dirty="0">
                <a:latin typeface="+mn-lt"/>
              </a:rPr>
              <a:t>December 23, 1938  </a:t>
            </a:r>
          </a:p>
          <a:p>
            <a:pPr>
              <a:lnSpc>
                <a:spcPct val="130000"/>
              </a:lnSpc>
              <a:spcBef>
                <a:spcPct val="0"/>
              </a:spcBef>
              <a:buSzTx/>
              <a:buFontTx/>
              <a:buNone/>
            </a:pPr>
            <a:r>
              <a:rPr lang="en-US" altLang="zh-CN" sz="2400" dirty="0">
                <a:latin typeface="+mn-lt"/>
              </a:rPr>
              <a:t>Turing Award</a:t>
            </a:r>
            <a:r>
              <a:rPr lang="zh-CN" altLang="en-US" sz="2400" dirty="0">
                <a:latin typeface="+mn-lt"/>
              </a:rPr>
              <a:t>，</a:t>
            </a:r>
            <a:r>
              <a:rPr lang="en-US" altLang="zh-CN" sz="2400" dirty="0">
                <a:latin typeface="+mn-lt"/>
              </a:rPr>
              <a:t>2004 </a:t>
            </a:r>
          </a:p>
        </p:txBody>
      </p:sp>
      <p:pic>
        <p:nvPicPr>
          <p:cNvPr id="10" name="Picture 8" descr="200px-Vint_Cerf_-_2010">
            <a:hlinkClick r:id="rId5" tooltip="Vint Cerf in Vilnius, September 2010."/>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600" y="1556110"/>
            <a:ext cx="27241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6391009" y="4250082"/>
            <a:ext cx="4156075" cy="147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p>
            <a:pPr>
              <a:lnSpc>
                <a:spcPct val="130000"/>
              </a:lnSpc>
              <a:spcBef>
                <a:spcPct val="0"/>
              </a:spcBef>
            </a:pPr>
            <a:r>
              <a:rPr lang="en-US" altLang="en-US" sz="2400" b="1" dirty="0">
                <a:ea typeface="宋体" panose="02010600030101010101" pitchFamily="2" charset="-122"/>
              </a:rPr>
              <a:t>Vinton Gray Cerf (</a:t>
            </a:r>
            <a:r>
              <a:rPr lang="en-US" altLang="zh-CN" sz="2400" b="1" dirty="0" err="1">
                <a:ea typeface="宋体" panose="02010600030101010101" pitchFamily="2" charset="-122"/>
              </a:rPr>
              <a:t>Vint</a:t>
            </a:r>
            <a:r>
              <a:rPr lang="en-US" altLang="zh-CN" sz="2400" b="1" dirty="0">
                <a:ea typeface="宋体" panose="02010600030101010101" pitchFamily="2" charset="-122"/>
              </a:rPr>
              <a:t> Cerf) </a:t>
            </a:r>
          </a:p>
          <a:p>
            <a:pPr>
              <a:lnSpc>
                <a:spcPct val="130000"/>
              </a:lnSpc>
              <a:spcBef>
                <a:spcPct val="0"/>
              </a:spcBef>
            </a:pPr>
            <a:r>
              <a:rPr lang="en-US" altLang="zh-CN" sz="2400" dirty="0">
                <a:ea typeface="宋体" panose="02010600030101010101" pitchFamily="2" charset="-122"/>
              </a:rPr>
              <a:t>June 23, 1943 </a:t>
            </a:r>
          </a:p>
          <a:p>
            <a:pPr>
              <a:lnSpc>
                <a:spcPct val="130000"/>
              </a:lnSpc>
              <a:spcBef>
                <a:spcPct val="0"/>
              </a:spcBef>
            </a:pPr>
            <a:r>
              <a:rPr lang="en-US" altLang="zh-CN" sz="2400" dirty="0">
                <a:ea typeface="宋体" panose="02010600030101010101" pitchFamily="2" charset="-122"/>
              </a:rPr>
              <a:t>Turing Award </a:t>
            </a:r>
            <a:r>
              <a:rPr lang="zh-CN" altLang="en-US" sz="2400" dirty="0">
                <a:ea typeface="宋体" panose="02010600030101010101" pitchFamily="2" charset="-122"/>
              </a:rPr>
              <a:t>，</a:t>
            </a:r>
            <a:r>
              <a:rPr lang="en-US" altLang="zh-CN" sz="2400" dirty="0">
                <a:ea typeface="宋体" panose="02010600030101010101" pitchFamily="2" charset="-122"/>
              </a:rPr>
              <a:t>2004</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749547" y="1147604"/>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n-ea"/>
                <a:ea typeface="+mn-ea"/>
              </a:rPr>
              <a:t>      </a:t>
            </a:r>
            <a:r>
              <a:rPr lang="en-US" altLang="zh-CN" sz="3600" b="1" dirty="0">
                <a:solidFill>
                  <a:srgbClr val="5B9BD5"/>
                </a:solidFill>
                <a:latin typeface="+mn-ea"/>
                <a:ea typeface="+mn-ea"/>
              </a:rPr>
              <a:t>3. TCP/IP</a:t>
            </a:r>
            <a:r>
              <a:rPr lang="zh-CN" altLang="en-US" sz="3600" b="1" dirty="0">
                <a:solidFill>
                  <a:srgbClr val="5B9BD5"/>
                </a:solidFill>
                <a:latin typeface="+mn-ea"/>
                <a:ea typeface="+mn-ea"/>
              </a:rPr>
              <a:t>新协议与网络数量激增：</a:t>
            </a:r>
            <a:r>
              <a:rPr lang="en-US" altLang="zh-CN" sz="3600" b="1" dirty="0">
                <a:solidFill>
                  <a:srgbClr val="5B9BD5"/>
                </a:solidFill>
                <a:latin typeface="+mn-ea"/>
                <a:ea typeface="+mn-ea"/>
              </a:rPr>
              <a:t>1980-1990</a:t>
            </a:r>
          </a:p>
        </p:txBody>
      </p:sp>
      <p:sp>
        <p:nvSpPr>
          <p:cNvPr id="5" name="Rectangle 3"/>
          <p:cNvSpPr txBox="1">
            <a:spLocks noChangeArrowheads="1"/>
          </p:cNvSpPr>
          <p:nvPr/>
        </p:nvSpPr>
        <p:spPr>
          <a:xfrm>
            <a:off x="914400" y="2117558"/>
            <a:ext cx="10495915" cy="3616325"/>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正式部署</a:t>
            </a:r>
            <a:r>
              <a:rPr lang="en-US" altLang="zh-CN" kern="0" dirty="0">
                <a:latin typeface="+mn-ea"/>
                <a:cs typeface="微软雅黑" panose="020B0503020204020204" pitchFamily="34" charset="-122"/>
              </a:rPr>
              <a:t>TCP/IP</a:t>
            </a:r>
            <a:r>
              <a:rPr lang="zh-CN" altLang="en-US" kern="0" dirty="0">
                <a:latin typeface="+mn-ea"/>
                <a:cs typeface="微软雅黑" panose="020B0503020204020204" pitchFamily="34" charset="-122"/>
              </a:rPr>
              <a:t>替代</a:t>
            </a:r>
            <a:r>
              <a:rPr lang="en-US" altLang="zh-CN" kern="0" dirty="0">
                <a:latin typeface="+mn-ea"/>
                <a:cs typeface="微软雅黑" panose="020B0503020204020204" pitchFamily="34" charset="-122"/>
              </a:rPr>
              <a:t>NCP</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1982:</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SMTP e-mail</a:t>
            </a:r>
            <a:r>
              <a:rPr lang="zh-CN" altLang="en-US" kern="0" dirty="0">
                <a:latin typeface="+mn-ea"/>
                <a:cs typeface="微软雅黑" panose="020B0503020204020204" pitchFamily="34" charset="-122"/>
              </a:rPr>
              <a:t>协议</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开发了</a:t>
            </a:r>
            <a:r>
              <a:rPr lang="en-US" altLang="zh-CN" kern="0" dirty="0">
                <a:latin typeface="+mn-ea"/>
                <a:cs typeface="微软雅黑" panose="020B0503020204020204" pitchFamily="34" charset="-122"/>
              </a:rPr>
              <a:t>DNS </a:t>
            </a:r>
            <a:r>
              <a:rPr lang="zh-CN" altLang="en-US" kern="0" dirty="0">
                <a:latin typeface="+mn-ea"/>
                <a:cs typeface="微软雅黑" panose="020B0503020204020204" pitchFamily="34" charset="-122"/>
              </a:rPr>
              <a:t>实现 </a:t>
            </a:r>
            <a:r>
              <a:rPr lang="en-US" altLang="zh-CN" kern="0" dirty="0">
                <a:latin typeface="+mn-ea"/>
                <a:cs typeface="微软雅黑" panose="020B0503020204020204" pitchFamily="34" charset="-122"/>
              </a:rPr>
              <a:t>name-to-IP-address </a:t>
            </a:r>
            <a:r>
              <a:rPr lang="zh-CN" altLang="en-US" kern="0" dirty="0">
                <a:latin typeface="+mn-ea"/>
                <a:cs typeface="微软雅黑" panose="020B0503020204020204" pitchFamily="34" charset="-122"/>
              </a:rPr>
              <a:t>转换</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1985:</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FTP protocol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1988:</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实现了</a:t>
            </a:r>
            <a:r>
              <a:rPr lang="en-US" altLang="zh-CN" kern="0" dirty="0">
                <a:latin typeface="+mn-ea"/>
                <a:cs typeface="微软雅黑" panose="020B0503020204020204" pitchFamily="34" charset="-122"/>
              </a:rPr>
              <a:t>TCP congestion control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 </a:t>
            </a:r>
            <a:r>
              <a:rPr lang="zh-CN" altLang="en-US" kern="0" dirty="0">
                <a:latin typeface="+mn-ea"/>
                <a:cs typeface="微软雅黑" panose="020B0503020204020204" pitchFamily="34" charset="-122"/>
              </a:rPr>
              <a:t>新的国家网络</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Csnet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BITnet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NSFnet</a:t>
            </a:r>
            <a:r>
              <a:rPr lang="en-US" altLang="zh-CN" kern="0" dirty="0">
                <a:latin typeface="+mn-ea"/>
                <a:cs typeface="微软雅黑" panose="020B0503020204020204" pitchFamily="34" charset="-122"/>
              </a:rPr>
              <a:t>, Minitel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en-US" altLang="zh-CN" kern="0" dirty="0">
                <a:latin typeface="+mn-ea"/>
                <a:cs typeface="微软雅黑" panose="020B0503020204020204" pitchFamily="34" charset="-122"/>
              </a:rPr>
              <a:t> 100,000</a:t>
            </a:r>
            <a:r>
              <a:rPr lang="zh-CN" altLang="en-US" kern="0" dirty="0">
                <a:latin typeface="+mn-ea"/>
                <a:cs typeface="微软雅黑" panose="020B0503020204020204" pitchFamily="34" charset="-122"/>
              </a:rPr>
              <a:t>主机连接到多个网络组成的联盟</a:t>
            </a:r>
          </a:p>
        </p:txBody>
      </p:sp>
      <p:sp>
        <p:nvSpPr>
          <p:cNvPr id="7" name="Title 1"/>
          <p:cNvSpPr txBox="1"/>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961390" y="1843562"/>
            <a:ext cx="10090432" cy="435270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en-US" altLang="zh-CN" dirty="0">
                <a:latin typeface="+mn-ea"/>
                <a:cs typeface="微软雅黑" panose="020B0503020204020204" pitchFamily="34" charset="-122"/>
              </a:rPr>
              <a:t>Early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a:t>
            </a:r>
            <a:r>
              <a:rPr lang="en-US" altLang="zh-CN" dirty="0" err="1">
                <a:latin typeface="+mn-ea"/>
                <a:cs typeface="微软雅黑" panose="020B0503020204020204" pitchFamily="34" charset="-122"/>
              </a:rPr>
              <a:t>ARPAnet</a:t>
            </a:r>
            <a:r>
              <a:rPr lang="zh-CN" altLang="en-US" dirty="0">
                <a:latin typeface="+mn-ea"/>
                <a:cs typeface="微软雅黑" panose="020B0503020204020204" pitchFamily="34" charset="-122"/>
              </a:rPr>
              <a:t>完成使命终结</a:t>
            </a:r>
          </a:p>
          <a:p>
            <a:pPr>
              <a:lnSpc>
                <a:spcPct val="130000"/>
              </a:lnSpc>
              <a:spcBef>
                <a:spcPts val="0"/>
              </a:spcBef>
              <a:buSzPct val="85000"/>
            </a:pPr>
            <a:r>
              <a:rPr lang="en-US" altLang="zh-CN" dirty="0">
                <a:latin typeface="+mn-ea"/>
                <a:cs typeface="微软雅黑" panose="020B0503020204020204" pitchFamily="34" charset="-122"/>
              </a:rPr>
              <a:t>1991: NSF</a:t>
            </a:r>
            <a:r>
              <a:rPr lang="zh-CN" altLang="en-US" dirty="0">
                <a:latin typeface="+mn-ea"/>
                <a:cs typeface="微软雅黑" panose="020B0503020204020204" pitchFamily="34" charset="-122"/>
              </a:rPr>
              <a:t>放宽</a:t>
            </a:r>
            <a:r>
              <a:rPr lang="en-US" altLang="zh-CN" dirty="0" err="1">
                <a:latin typeface="+mn-ea"/>
                <a:cs typeface="微软雅黑" panose="020B0503020204020204" pitchFamily="34" charset="-122"/>
              </a:rPr>
              <a:t>NSFnet</a:t>
            </a:r>
            <a:r>
              <a:rPr lang="zh-CN" altLang="en-US" dirty="0">
                <a:latin typeface="+mn-ea"/>
                <a:cs typeface="微软雅黑" panose="020B0503020204020204" pitchFamily="34" charset="-122"/>
              </a:rPr>
              <a:t>的商业使用限制 </a:t>
            </a:r>
            <a:r>
              <a:rPr lang="en-US" altLang="zh-CN" dirty="0">
                <a:latin typeface="+mn-ea"/>
                <a:cs typeface="微软雅黑" panose="020B0503020204020204" pitchFamily="34" charset="-122"/>
              </a:rPr>
              <a:t>(1995</a:t>
            </a:r>
            <a:r>
              <a:rPr lang="zh-CN" altLang="en-US" dirty="0">
                <a:latin typeface="+mn-ea"/>
                <a:cs typeface="微软雅黑" panose="020B0503020204020204" pitchFamily="34" charset="-122"/>
              </a:rPr>
              <a:t>完成使命终结</a:t>
            </a:r>
            <a:r>
              <a:rPr lang="en-US" altLang="zh-CN" dirty="0">
                <a:latin typeface="+mn-ea"/>
                <a:cs typeface="微软雅黑" panose="020B0503020204020204" pitchFamily="34" charset="-122"/>
              </a:rPr>
              <a:t>)</a:t>
            </a:r>
          </a:p>
          <a:p>
            <a:pPr>
              <a:lnSpc>
                <a:spcPct val="130000"/>
              </a:lnSpc>
              <a:spcBef>
                <a:spcPts val="0"/>
              </a:spcBef>
              <a:buSzPct val="85000"/>
            </a:pPr>
            <a:r>
              <a:rPr lang="en-US" altLang="zh-CN" dirty="0">
                <a:latin typeface="+mn-ea"/>
                <a:cs typeface="微软雅黑" panose="020B0503020204020204" pitchFamily="34" charset="-122"/>
              </a:rPr>
              <a:t>early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Web</a:t>
            </a:r>
          </a:p>
          <a:p>
            <a:pPr lvl="1">
              <a:lnSpc>
                <a:spcPct val="130000"/>
              </a:lnSpc>
              <a:spcBef>
                <a:spcPts val="0"/>
              </a:spcBef>
              <a:buSzPct val="70000"/>
            </a:pPr>
            <a:r>
              <a:rPr lang="zh-CN" altLang="en-US" sz="2800" dirty="0">
                <a:latin typeface="+mn-ea"/>
                <a:cs typeface="微软雅黑" panose="020B0503020204020204" pitchFamily="34" charset="-122"/>
              </a:rPr>
              <a:t>超文本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源于</a:t>
            </a:r>
            <a:r>
              <a:rPr lang="en-US" altLang="zh-CN" sz="2800" dirty="0">
                <a:latin typeface="+mn-ea"/>
                <a:cs typeface="微软雅黑" panose="020B0503020204020204" pitchFamily="34" charset="-122"/>
              </a:rPr>
              <a:t>Bush 1945, Nelson 1960's</a:t>
            </a:r>
            <a:r>
              <a:rPr lang="zh-CN" altLang="en-US" sz="2800" dirty="0">
                <a:latin typeface="+mn-ea"/>
                <a:cs typeface="微软雅黑" panose="020B0503020204020204" pitchFamily="34" charset="-122"/>
              </a:rPr>
              <a:t>的早期研究</a:t>
            </a:r>
            <a:r>
              <a:rPr lang="en-US" altLang="zh-CN" sz="2800" dirty="0">
                <a:latin typeface="+mn-ea"/>
                <a:cs typeface="微软雅黑" panose="020B0503020204020204" pitchFamily="34" charset="-122"/>
              </a:rPr>
              <a:t>]</a:t>
            </a:r>
          </a:p>
          <a:p>
            <a:pPr lvl="1">
              <a:lnSpc>
                <a:spcPct val="130000"/>
              </a:lnSpc>
              <a:spcBef>
                <a:spcPts val="0"/>
              </a:spcBef>
              <a:buSzPct val="70000"/>
            </a:pPr>
            <a:r>
              <a:rPr lang="en-US" altLang="zh-CN" sz="2800" dirty="0">
                <a:latin typeface="+mn-ea"/>
                <a:cs typeface="微软雅黑" panose="020B0503020204020204" pitchFamily="34" charset="-122"/>
              </a:rPr>
              <a:t>HTML, HTTP: </a:t>
            </a:r>
            <a:r>
              <a:rPr lang="zh-CN" altLang="en-US" sz="2800" dirty="0">
                <a:latin typeface="+mn-ea"/>
                <a:cs typeface="微软雅黑" panose="020B0503020204020204" pitchFamily="34" charset="-122"/>
              </a:rPr>
              <a:t>由</a:t>
            </a:r>
            <a:r>
              <a:rPr lang="en-US" altLang="zh-CN" sz="2800" dirty="0">
                <a:latin typeface="+mn-ea"/>
                <a:cs typeface="微软雅黑" panose="020B0503020204020204" pitchFamily="34" charset="-122"/>
              </a:rPr>
              <a:t>Berners-Lee</a:t>
            </a:r>
            <a:r>
              <a:rPr lang="zh-CN" altLang="en-US" sz="2800" dirty="0">
                <a:latin typeface="+mn-ea"/>
                <a:cs typeface="微软雅黑" panose="020B0503020204020204" pitchFamily="34" charset="-122"/>
              </a:rPr>
              <a:t>及其同事开发</a:t>
            </a:r>
          </a:p>
          <a:p>
            <a:pPr lvl="1">
              <a:lnSpc>
                <a:spcPct val="130000"/>
              </a:lnSpc>
              <a:spcBef>
                <a:spcPts val="0"/>
              </a:spcBef>
              <a:buSzPct val="70000"/>
            </a:pPr>
            <a:r>
              <a:rPr lang="en-US" altLang="zh-CN" sz="2800" dirty="0">
                <a:latin typeface="+mn-ea"/>
                <a:cs typeface="微软雅黑" panose="020B0503020204020204" pitchFamily="34" charset="-122"/>
              </a:rPr>
              <a:t>1994: Mosaic</a:t>
            </a:r>
            <a:r>
              <a:rPr lang="zh-CN" altLang="en-US" sz="2800" dirty="0">
                <a:latin typeface="+mn-ea"/>
                <a:cs typeface="微软雅黑" panose="020B0503020204020204" pitchFamily="34" charset="-122"/>
              </a:rPr>
              <a:t>浏览器及公司</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后来</a:t>
            </a:r>
            <a:r>
              <a:rPr lang="en-US" altLang="zh-CN" sz="2800" dirty="0">
                <a:latin typeface="+mn-ea"/>
                <a:cs typeface="微软雅黑" panose="020B0503020204020204" pitchFamily="34" charset="-122"/>
              </a:rPr>
              <a:t>Netscape </a:t>
            </a:r>
          </a:p>
          <a:p>
            <a:pPr lvl="1">
              <a:lnSpc>
                <a:spcPct val="130000"/>
              </a:lnSpc>
              <a:spcBef>
                <a:spcPts val="0"/>
              </a:spcBef>
              <a:buSzPct val="70000"/>
            </a:pPr>
            <a:r>
              <a:rPr lang="en-US" altLang="zh-CN" sz="2800" dirty="0">
                <a:latin typeface="+mn-ea"/>
                <a:cs typeface="微软雅黑" panose="020B0503020204020204" pitchFamily="34" charset="-122"/>
              </a:rPr>
              <a:t>late 1990</a:t>
            </a:r>
            <a:r>
              <a:rPr lang="en-US" altLang="zh-CN" sz="2800" kern="0" dirty="0">
                <a:solidFill>
                  <a:schemeClr val="tx2"/>
                </a:solidFill>
                <a:latin typeface="+mn-ea"/>
                <a:cs typeface="微软雅黑" panose="020B0503020204020204" pitchFamily="34" charset="-122"/>
              </a:rPr>
              <a:t>'s</a:t>
            </a:r>
            <a:r>
              <a:rPr lang="en-US" altLang="zh-CN" sz="2800" dirty="0">
                <a:latin typeface="+mn-ea"/>
                <a:cs typeface="微软雅黑" panose="020B0503020204020204" pitchFamily="34" charset="-122"/>
              </a:rPr>
              <a:t>:  Web</a:t>
            </a:r>
            <a:r>
              <a:rPr lang="zh-CN" altLang="en-US" sz="2800" dirty="0">
                <a:latin typeface="+mn-ea"/>
                <a:cs typeface="微软雅黑" panose="020B0503020204020204" pitchFamily="34" charset="-122"/>
              </a:rPr>
              <a:t>的商业使用</a:t>
            </a:r>
          </a:p>
          <a:p>
            <a:pPr lvl="1">
              <a:lnSpc>
                <a:spcPct val="130000"/>
              </a:lnSpc>
              <a:spcBef>
                <a:spcPts val="0"/>
              </a:spcBef>
              <a:buSzPct val="70000"/>
            </a:pPr>
            <a:r>
              <a:rPr lang="en-US" altLang="zh-CN" sz="2800" dirty="0">
                <a:latin typeface="+mn-ea"/>
                <a:cs typeface="微软雅黑" panose="020B0503020204020204" pitchFamily="34" charset="-122"/>
              </a:rPr>
              <a:t>1996: Microsoft</a:t>
            </a:r>
            <a:r>
              <a:rPr lang="zh-CN" altLang="en-US" sz="2800" dirty="0">
                <a:latin typeface="+mn-ea"/>
                <a:cs typeface="微软雅黑" panose="020B0503020204020204" pitchFamily="34" charset="-122"/>
              </a:rPr>
              <a:t>大规模进军</a:t>
            </a:r>
            <a:r>
              <a:rPr lang="en-US" altLang="zh-CN" sz="2800" dirty="0">
                <a:latin typeface="+mn-ea"/>
                <a:cs typeface="微软雅黑" panose="020B0503020204020204" pitchFamily="34" charset="-122"/>
              </a:rPr>
              <a:t>Web</a:t>
            </a:r>
            <a:endParaRPr lang="en-US" altLang="zh-CN" b="1" dirty="0">
              <a:latin typeface="+mn-ea"/>
              <a:cs typeface="微软雅黑" panose="020B0503020204020204" pitchFamily="34" charset="-122"/>
            </a:endParaRPr>
          </a:p>
        </p:txBody>
      </p:sp>
      <p:sp>
        <p:nvSpPr>
          <p:cNvPr id="5" name="Rectangle 3"/>
          <p:cNvSpPr txBox="1"/>
          <p:nvPr/>
        </p:nvSpPr>
        <p:spPr>
          <a:xfrm>
            <a:off x="762000" y="941193"/>
            <a:ext cx="107480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     4. </a:t>
            </a:r>
            <a:r>
              <a:rPr lang="zh-CN" altLang="en-US" sz="3600" b="1" dirty="0">
                <a:solidFill>
                  <a:srgbClr val="5B9BD5"/>
                </a:solidFill>
                <a:latin typeface="+mn-ea"/>
                <a:ea typeface="+mn-ea"/>
              </a:rPr>
              <a:t>商业化</a:t>
            </a:r>
            <a:r>
              <a:rPr lang="en-US" altLang="zh-CN" sz="3600" b="1" dirty="0">
                <a:solidFill>
                  <a:srgbClr val="5B9BD5"/>
                </a:solidFill>
                <a:latin typeface="+mn-ea"/>
                <a:ea typeface="+mn-ea"/>
              </a:rPr>
              <a:t>, Web, </a:t>
            </a:r>
            <a:r>
              <a:rPr lang="zh-CN" altLang="en-US" sz="3600" b="1" dirty="0">
                <a:solidFill>
                  <a:srgbClr val="5B9BD5"/>
                </a:solidFill>
                <a:latin typeface="+mn-ea"/>
                <a:ea typeface="+mn-ea"/>
              </a:rPr>
              <a:t>新的网络应用：</a:t>
            </a:r>
            <a:r>
              <a:rPr lang="en-US" altLang="zh-CN" sz="3600" b="1" dirty="0">
                <a:solidFill>
                  <a:srgbClr val="5B9BD5"/>
                </a:solidFill>
                <a:latin typeface="+mn-ea"/>
                <a:ea typeface="+mn-ea"/>
              </a:rPr>
              <a:t>1990-2000</a:t>
            </a: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233895" y="1841249"/>
            <a:ext cx="10329214"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Late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 2000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a:t>
            </a:r>
          </a:p>
          <a:p>
            <a:pPr>
              <a:lnSpc>
                <a:spcPct val="130000"/>
              </a:lnSpc>
              <a:spcBef>
                <a:spcPts val="0"/>
              </a:spcBef>
              <a:buSzPct val="85000"/>
            </a:pPr>
            <a:r>
              <a:rPr lang="zh-CN" altLang="en-US" dirty="0">
                <a:latin typeface="+mn-ea"/>
                <a:cs typeface="微软雅黑" panose="020B0503020204020204" pitchFamily="34" charset="-122"/>
              </a:rPr>
              <a:t>电子商务应用激增</a:t>
            </a:r>
          </a:p>
          <a:p>
            <a:pPr>
              <a:lnSpc>
                <a:spcPct val="130000"/>
              </a:lnSpc>
              <a:spcBef>
                <a:spcPts val="0"/>
              </a:spcBef>
              <a:buSzPct val="85000"/>
            </a:pPr>
            <a:r>
              <a:rPr lang="zh-CN" altLang="en-US" dirty="0">
                <a:latin typeface="+mn-ea"/>
                <a:cs typeface="微软雅黑" panose="020B0503020204020204" pitchFamily="34" charset="-122"/>
              </a:rPr>
              <a:t>高速路由器和路由技术以及高速局域网技术进展显著</a:t>
            </a:r>
          </a:p>
          <a:p>
            <a:pPr>
              <a:lnSpc>
                <a:spcPct val="130000"/>
              </a:lnSpc>
              <a:spcBef>
                <a:spcPts val="0"/>
              </a:spcBef>
              <a:buSzPct val="85000"/>
            </a:pPr>
            <a:r>
              <a:rPr lang="zh-CN" altLang="en-US" dirty="0">
                <a:latin typeface="+mn-ea"/>
                <a:cs typeface="微软雅黑" panose="020B0503020204020204" pitchFamily="34" charset="-122"/>
              </a:rPr>
              <a:t>音视频流媒体实时通信、播放的成功应用</a:t>
            </a:r>
          </a:p>
          <a:p>
            <a:pPr>
              <a:lnSpc>
                <a:spcPct val="130000"/>
              </a:lnSpc>
              <a:spcBef>
                <a:spcPts val="0"/>
              </a:spcBef>
              <a:buSzPct val="85000"/>
            </a:pPr>
            <a:r>
              <a:rPr lang="zh-CN" altLang="en-US" dirty="0">
                <a:latin typeface="+mn-ea"/>
                <a:cs typeface="微软雅黑" panose="020B0503020204020204" pitchFamily="34" charset="-122"/>
              </a:rPr>
              <a:t>更多的杀手级应用</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及时通信</a:t>
            </a:r>
            <a:r>
              <a:rPr lang="en-US" altLang="zh-CN" dirty="0">
                <a:latin typeface="+mn-ea"/>
                <a:cs typeface="微软雅黑" panose="020B0503020204020204" pitchFamily="34" charset="-122"/>
              </a:rPr>
              <a:t>IM, P2P</a:t>
            </a:r>
            <a:r>
              <a:rPr lang="zh-CN" altLang="en-US" dirty="0">
                <a:latin typeface="+mn-ea"/>
                <a:cs typeface="微软雅黑" panose="020B0503020204020204" pitchFamily="34" charset="-122"/>
              </a:rPr>
              <a:t>文件共享 </a:t>
            </a:r>
            <a:r>
              <a:rPr lang="en-US" altLang="zh-CN" dirty="0">
                <a:latin typeface="+mn-ea"/>
                <a:cs typeface="微软雅黑" panose="020B0503020204020204" pitchFamily="34" charset="-122"/>
              </a:rPr>
              <a:t>(e.g., </a:t>
            </a:r>
            <a:r>
              <a:rPr lang="en-US" altLang="zh-CN" dirty="0" err="1">
                <a:latin typeface="+mn-ea"/>
                <a:cs typeface="微软雅黑" panose="020B0503020204020204" pitchFamily="34" charset="-122"/>
              </a:rPr>
              <a:t>Naptser</a:t>
            </a:r>
            <a:r>
              <a:rPr lang="en-US" altLang="zh-CN" dirty="0">
                <a:latin typeface="+mn-ea"/>
                <a:cs typeface="微软雅黑" panose="020B0503020204020204" pitchFamily="34" charset="-122"/>
              </a:rPr>
              <a:t>)</a:t>
            </a:r>
          </a:p>
          <a:p>
            <a:pPr>
              <a:lnSpc>
                <a:spcPct val="130000"/>
              </a:lnSpc>
              <a:spcBef>
                <a:spcPts val="0"/>
              </a:spcBef>
              <a:buSzPct val="85000"/>
            </a:pPr>
            <a:r>
              <a:rPr lang="zh-CN" altLang="en-US" dirty="0">
                <a:latin typeface="+mn-ea"/>
                <a:cs typeface="微软雅黑" panose="020B0503020204020204" pitchFamily="34" charset="-122"/>
              </a:rPr>
              <a:t>网络安全走向前沿</a:t>
            </a:r>
          </a:p>
          <a:p>
            <a:pPr>
              <a:lnSpc>
                <a:spcPct val="130000"/>
              </a:lnSpc>
              <a:spcBef>
                <a:spcPts val="0"/>
              </a:spcBef>
              <a:buSzPct val="85000"/>
            </a:pPr>
            <a:r>
              <a:rPr lang="zh-CN" altLang="en-US" dirty="0">
                <a:latin typeface="+mn-ea"/>
                <a:cs typeface="微软雅黑" panose="020B0503020204020204" pitchFamily="34" charset="-122"/>
              </a:rPr>
              <a:t>估计</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千万主机</a:t>
            </a:r>
            <a:r>
              <a:rPr lang="en-US" altLang="zh-CN" dirty="0">
                <a:latin typeface="+mn-ea"/>
                <a:cs typeface="微软雅黑" panose="020B0503020204020204" pitchFamily="34" charset="-122"/>
              </a:rPr>
              <a:t>, 1</a:t>
            </a:r>
            <a:r>
              <a:rPr lang="zh-CN" altLang="en-US" dirty="0">
                <a:latin typeface="+mn-ea"/>
                <a:cs typeface="微软雅黑" panose="020B0503020204020204" pitchFamily="34" charset="-122"/>
              </a:rPr>
              <a:t>亿多用户</a:t>
            </a:r>
          </a:p>
          <a:p>
            <a:pPr>
              <a:lnSpc>
                <a:spcPct val="130000"/>
              </a:lnSpc>
              <a:spcBef>
                <a:spcPts val="0"/>
              </a:spcBef>
              <a:buSzPct val="85000"/>
            </a:pPr>
            <a:r>
              <a:rPr lang="zh-CN" altLang="en-US" dirty="0">
                <a:latin typeface="+mn-ea"/>
                <a:cs typeface="微软雅黑" panose="020B0503020204020204" pitchFamily="34" charset="-122"/>
              </a:rPr>
              <a:t>主干链路带宽达到 </a:t>
            </a:r>
            <a:r>
              <a:rPr lang="en-US" altLang="zh-CN" dirty="0">
                <a:latin typeface="+mn-ea"/>
                <a:cs typeface="微软雅黑" panose="020B0503020204020204" pitchFamily="34" charset="-122"/>
              </a:rPr>
              <a:t>Gbps</a:t>
            </a:r>
          </a:p>
        </p:txBody>
      </p:sp>
      <p:sp>
        <p:nvSpPr>
          <p:cNvPr id="5" name="Rectangle 3"/>
          <p:cNvSpPr txBox="1"/>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4. </a:t>
            </a:r>
            <a:r>
              <a:rPr lang="zh-CN" altLang="en-US" sz="3600" b="1" dirty="0">
                <a:solidFill>
                  <a:srgbClr val="5B9BD5"/>
                </a:solidFill>
                <a:latin typeface="+mj-ea"/>
              </a:rPr>
              <a:t>商业化</a:t>
            </a:r>
            <a:r>
              <a:rPr lang="en-US" altLang="zh-CN" sz="3600" b="1" dirty="0">
                <a:solidFill>
                  <a:srgbClr val="5B9BD5"/>
                </a:solidFill>
                <a:latin typeface="+mj-ea"/>
              </a:rPr>
              <a:t>, Web, </a:t>
            </a:r>
            <a:r>
              <a:rPr lang="zh-CN" altLang="en-US" sz="3600" b="1" dirty="0">
                <a:solidFill>
                  <a:srgbClr val="5B9BD5"/>
                </a:solidFill>
                <a:latin typeface="+mj-ea"/>
              </a:rPr>
              <a:t>新的网络应用：</a:t>
            </a:r>
            <a:r>
              <a:rPr lang="en-US" altLang="zh-CN" sz="3600" b="1" dirty="0">
                <a:solidFill>
                  <a:srgbClr val="5B9BD5"/>
                </a:solidFill>
                <a:latin typeface="+mj-ea"/>
              </a:rPr>
              <a:t>1990-2000</a:t>
            </a: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1176020" y="1927298"/>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21</a:t>
            </a:r>
            <a:r>
              <a:rPr lang="zh-CN" altLang="en-US" dirty="0">
                <a:latin typeface="+mn-ea"/>
                <a:cs typeface="微软雅黑" panose="020B0503020204020204" pitchFamily="34" charset="-122"/>
              </a:rPr>
              <a:t>世纪</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年代中期</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至今</a:t>
            </a:r>
            <a:r>
              <a:rPr lang="en-US" altLang="zh-CN" dirty="0">
                <a:latin typeface="+mn-ea"/>
                <a:cs typeface="微软雅黑" panose="020B0503020204020204" pitchFamily="34" charset="-122"/>
              </a:rPr>
              <a:t>:</a:t>
            </a:r>
          </a:p>
          <a:p>
            <a:pPr>
              <a:lnSpc>
                <a:spcPct val="150000"/>
              </a:lnSpc>
              <a:spcBef>
                <a:spcPts val="0"/>
              </a:spcBef>
              <a:buSzPct val="85000"/>
            </a:pPr>
            <a:r>
              <a:rPr lang="zh-CN" altLang="en-US" dirty="0">
                <a:latin typeface="+mn-ea"/>
                <a:cs typeface="微软雅黑" panose="020B0503020204020204" pitchFamily="34" charset="-122"/>
              </a:rPr>
              <a:t>无线网络基础设施的飞速进步（多种</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多代技术）</a:t>
            </a:r>
            <a:endParaRPr lang="en-US" altLang="zh-CN" dirty="0">
              <a:latin typeface="+mn-ea"/>
              <a:cs typeface="微软雅黑" panose="020B0503020204020204" pitchFamily="34" charset="-122"/>
            </a:endParaRPr>
          </a:p>
          <a:p>
            <a:pPr>
              <a:lnSpc>
                <a:spcPct val="150000"/>
              </a:lnSpc>
              <a:spcBef>
                <a:spcPts val="0"/>
              </a:spcBef>
              <a:buSzPct val="85000"/>
            </a:pPr>
            <a:r>
              <a:rPr lang="zh-CN" altLang="en-US" dirty="0">
                <a:latin typeface="+mn-ea"/>
                <a:cs typeface="微软雅黑" panose="020B0503020204020204" pitchFamily="34" charset="-122"/>
              </a:rPr>
              <a:t>移动设备</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硬件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软件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的飞速发展</a:t>
            </a:r>
            <a:endParaRPr lang="en-US" altLang="zh-CN" dirty="0">
              <a:latin typeface="+mn-ea"/>
              <a:cs typeface="微软雅黑" panose="020B0503020204020204" pitchFamily="34" charset="-122"/>
            </a:endParaRPr>
          </a:p>
          <a:p>
            <a:pPr>
              <a:lnSpc>
                <a:spcPct val="150000"/>
              </a:lnSpc>
              <a:spcBef>
                <a:spcPts val="0"/>
              </a:spcBef>
              <a:buSzPct val="85000"/>
            </a:pPr>
            <a:r>
              <a:rPr lang="zh-CN" altLang="en-US" dirty="0">
                <a:latin typeface="+mn-ea"/>
                <a:cs typeface="微软雅黑" panose="020B0503020204020204" pitchFamily="34" charset="-122"/>
              </a:rPr>
              <a:t>传统</a:t>
            </a:r>
            <a:r>
              <a:rPr lang="en-US" altLang="zh-CN" dirty="0">
                <a:latin typeface="+mn-ea"/>
                <a:cs typeface="微软雅黑" panose="020B0503020204020204" pitchFamily="34" charset="-122"/>
              </a:rPr>
              <a:t>PC</a:t>
            </a:r>
            <a:r>
              <a:rPr lang="zh-CN" altLang="en-US" dirty="0">
                <a:latin typeface="+mn-ea"/>
                <a:cs typeface="微软雅黑" panose="020B0503020204020204" pitchFamily="34" charset="-122"/>
              </a:rPr>
              <a:t>端应用纷纷转移到移动端（应用程序</a:t>
            </a:r>
            <a:r>
              <a:rPr lang="en-US" altLang="zh-CN" dirty="0">
                <a:latin typeface="+mn-ea"/>
                <a:cs typeface="微软雅黑" panose="020B0503020204020204" pitchFamily="34" charset="-122"/>
              </a:rPr>
              <a:t>-&gt;APP</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50000"/>
              </a:lnSpc>
              <a:spcBef>
                <a:spcPts val="0"/>
              </a:spcBef>
              <a:buSzPct val="85000"/>
            </a:pPr>
            <a:r>
              <a:rPr lang="zh-CN" altLang="en-US" dirty="0">
                <a:latin typeface="+mn-ea"/>
                <a:cs typeface="微软雅黑" panose="020B0503020204020204" pitchFamily="34" charset="-122"/>
              </a:rPr>
              <a:t>基于移动互联网的商业模式爆发式涌现</a:t>
            </a:r>
            <a:endParaRPr lang="en-US" altLang="zh-CN" dirty="0">
              <a:latin typeface="+mn-ea"/>
              <a:cs typeface="微软雅黑" panose="020B0503020204020204" pitchFamily="34" charset="-122"/>
            </a:endParaRPr>
          </a:p>
        </p:txBody>
      </p:sp>
      <p:sp>
        <p:nvSpPr>
          <p:cNvPr id="5" name="Rectangle 3"/>
          <p:cNvSpPr txBox="1"/>
          <p:nvPr/>
        </p:nvSpPr>
        <p:spPr>
          <a:xfrm>
            <a:off x="1176020"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5. </a:t>
            </a:r>
            <a:r>
              <a:rPr lang="zh-CN" altLang="en-US" sz="3600" b="1" dirty="0">
                <a:solidFill>
                  <a:srgbClr val="5B9BD5"/>
                </a:solidFill>
                <a:latin typeface="+mj-ea"/>
              </a:rPr>
              <a:t>移动互联网：</a:t>
            </a:r>
            <a:r>
              <a:rPr lang="en-US" altLang="zh-CN" sz="3600" b="1" dirty="0">
                <a:solidFill>
                  <a:srgbClr val="5B9BD5"/>
                </a:solidFill>
                <a:latin typeface="+mj-ea"/>
              </a:rPr>
              <a:t>21</a:t>
            </a:r>
            <a:r>
              <a:rPr lang="zh-CN" altLang="en-US" sz="3600" b="1" dirty="0">
                <a:solidFill>
                  <a:srgbClr val="5B9BD5"/>
                </a:solidFill>
                <a:latin typeface="+mj-ea"/>
              </a:rPr>
              <a:t>世纪</a:t>
            </a:r>
            <a:r>
              <a:rPr lang="en-US" altLang="zh-CN" sz="3600" b="1" dirty="0">
                <a:solidFill>
                  <a:srgbClr val="5B9BD5"/>
                </a:solidFill>
                <a:latin typeface="+mj-ea"/>
              </a:rPr>
              <a:t>10</a:t>
            </a:r>
            <a:r>
              <a:rPr lang="zh-CN" altLang="en-US" sz="3600" b="1" dirty="0">
                <a:solidFill>
                  <a:srgbClr val="5B9BD5"/>
                </a:solidFill>
                <a:latin typeface="+mj-ea"/>
              </a:rPr>
              <a:t>年代中期</a:t>
            </a:r>
            <a:r>
              <a:rPr lang="en-US" altLang="zh-CN" sz="3600" b="1" dirty="0">
                <a:solidFill>
                  <a:srgbClr val="5B9BD5"/>
                </a:solidFill>
                <a:latin typeface="+mj-ea"/>
              </a:rPr>
              <a:t>——</a:t>
            </a:r>
            <a:r>
              <a:rPr lang="zh-CN" altLang="en-US" sz="3600" b="1" dirty="0">
                <a:solidFill>
                  <a:srgbClr val="5B9BD5"/>
                </a:solidFill>
                <a:latin typeface="+mj-ea"/>
              </a:rPr>
              <a:t>至今</a:t>
            </a:r>
            <a:endParaRPr lang="en-US" altLang="zh-CN" sz="3600" b="1" dirty="0">
              <a:solidFill>
                <a:srgbClr val="5B9BD5"/>
              </a:solidFill>
              <a:latin typeface="+mj-ea"/>
            </a:endParaRP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373779"/>
          </a:xfrm>
          <a:prstGeom prst="rect">
            <a:avLst/>
          </a:prstGeom>
        </p:spPr>
        <p:txBody>
          <a:bodyPr wrap="square">
            <a:spAutoFit/>
          </a:bodyPr>
          <a:lstStyle/>
          <a:p>
            <a:pPr>
              <a:lnSpc>
                <a:spcPct val="130000"/>
              </a:lnSpc>
            </a:pPr>
            <a:r>
              <a:rPr lang="en-US" altLang="zh-CN" sz="2200" dirty="0">
                <a:solidFill>
                  <a:srgbClr val="FF0000"/>
                </a:solidFill>
              </a:rPr>
              <a:t>1987</a:t>
            </a:r>
            <a:r>
              <a:rPr lang="zh-CN" altLang="en-US" sz="2200" dirty="0">
                <a:solidFill>
                  <a:srgbClr val="FF0000"/>
                </a:solidFill>
              </a:rPr>
              <a:t>年</a:t>
            </a:r>
            <a:r>
              <a:rPr lang="en-US" altLang="zh-CN" sz="2200" dirty="0">
                <a:solidFill>
                  <a:srgbClr val="FF0000"/>
                </a:solidFill>
              </a:rPr>
              <a:t>9</a:t>
            </a:r>
            <a:r>
              <a:rPr lang="zh-CN" altLang="en-US" sz="2200" dirty="0">
                <a:solidFill>
                  <a:srgbClr val="FF0000"/>
                </a:solidFill>
              </a:rPr>
              <a:t>月</a:t>
            </a:r>
            <a:r>
              <a:rPr lang="en-US" altLang="zh-CN" sz="2200" dirty="0">
                <a:solidFill>
                  <a:srgbClr val="FF0000"/>
                </a:solidFill>
              </a:rPr>
              <a:t>20</a:t>
            </a:r>
            <a:r>
              <a:rPr lang="zh-CN" altLang="en-US" sz="2200" dirty="0">
                <a:solidFill>
                  <a:srgbClr val="FF0000"/>
                </a:solidFill>
              </a:rPr>
              <a:t>日，中国第一封电子邮件从中国兵器工业计算机应用技术研究所发向德国卡尔斯鲁厄大学</a:t>
            </a:r>
            <a:r>
              <a:rPr lang="en-US" altLang="zh-CN" sz="2200" dirty="0">
                <a:solidFill>
                  <a:srgbClr val="FF0000"/>
                </a:solidFill>
              </a:rPr>
              <a:t>——“Across the Great Wall we can reach every corner in the world”</a:t>
            </a:r>
            <a:r>
              <a:rPr lang="zh-CN" altLang="en-US" sz="2200" dirty="0">
                <a:solidFill>
                  <a:srgbClr val="FF0000"/>
                </a:solidFill>
              </a:rPr>
              <a:t>（“越过长城，走向世界”），标志着中国互联网诞生</a:t>
            </a:r>
            <a:endParaRPr lang="en-US" altLang="zh-CN" sz="2200" dirty="0">
              <a:solidFill>
                <a:srgbClr val="FF0000"/>
              </a:solidFill>
            </a:endParaRPr>
          </a:p>
          <a:p>
            <a:pPr marL="285750" indent="-285750">
              <a:lnSpc>
                <a:spcPct val="130000"/>
              </a:lnSpc>
              <a:buFont typeface="Arial" panose="020B0604020202020204" pitchFamily="34" charset="0"/>
              <a:buChar char="•"/>
            </a:pPr>
            <a:r>
              <a:rPr lang="en-US" altLang="zh-CN" sz="2200" dirty="0"/>
              <a:t>1989</a:t>
            </a:r>
            <a:r>
              <a:rPr lang="zh-CN" altLang="en-US" sz="2200" dirty="0"/>
              <a:t>年，中国开始建设互联网</a:t>
            </a:r>
            <a:r>
              <a:rPr lang="en-US" altLang="zh-CN" sz="2200" dirty="0"/>
              <a:t>——5</a:t>
            </a:r>
            <a:r>
              <a:rPr lang="zh-CN" altLang="en-US" sz="2200" dirty="0"/>
              <a:t>年目标：国家级四大骨干网络联网</a:t>
            </a:r>
            <a:endParaRPr lang="en-US" altLang="zh-CN" sz="2200" dirty="0"/>
          </a:p>
          <a:p>
            <a:pPr marL="285750" indent="-285750">
              <a:lnSpc>
                <a:spcPct val="130000"/>
              </a:lnSpc>
              <a:buFont typeface="Arial" panose="020B0604020202020204" pitchFamily="34" charset="0"/>
              <a:buChar char="•"/>
            </a:pPr>
            <a:r>
              <a:rPr lang="en-US" altLang="zh-CN" sz="2200" dirty="0"/>
              <a:t>1991</a:t>
            </a:r>
            <a:r>
              <a:rPr lang="zh-CN" altLang="en-US" sz="2200" dirty="0"/>
              <a:t>年，在中美高能物理年会上，美方提出把中国纳入互联网络的合作计划</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a:t>
            </a:r>
            <a:r>
              <a:rPr lang="en-US" altLang="zh-CN" sz="2200" dirty="0"/>
              <a:t>4</a:t>
            </a:r>
            <a:r>
              <a:rPr lang="zh-CN" altLang="en-US" sz="2200" dirty="0"/>
              <a:t>月，中关村教育与科研示范网络</a:t>
            </a:r>
            <a:r>
              <a:rPr lang="en-US" altLang="zh-CN" sz="2200" dirty="0"/>
              <a:t>NCFC</a:t>
            </a:r>
            <a:r>
              <a:rPr lang="zh-CN" altLang="en-US" sz="2200" dirty="0"/>
              <a:t>率先与美国</a:t>
            </a:r>
            <a:r>
              <a:rPr lang="en-US" altLang="zh-CN" sz="2200" dirty="0"/>
              <a:t>NSFNET</a:t>
            </a:r>
            <a:r>
              <a:rPr lang="zh-CN" altLang="en-US" sz="2200" dirty="0"/>
              <a:t>直接互联，实现了中国与</a:t>
            </a:r>
            <a:r>
              <a:rPr lang="en-US" altLang="zh-CN" sz="2200" dirty="0"/>
              <a:t>Internet</a:t>
            </a:r>
            <a:r>
              <a:rPr lang="zh-CN" altLang="en-US" sz="2200" dirty="0"/>
              <a:t>全功能网络连接，标志着我国最早的国际互联网络的诞生。中国科技网成为中国最早的国际互联网络</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年，中国第一个全国性 </a:t>
            </a:r>
            <a:r>
              <a:rPr lang="en-US" altLang="zh-CN" sz="2200" dirty="0"/>
              <a:t>TCP/IP </a:t>
            </a:r>
            <a:r>
              <a:rPr lang="zh-CN" altLang="en-US" sz="2200" dirty="0"/>
              <a:t>互联网</a:t>
            </a:r>
            <a:r>
              <a:rPr lang="en-US" altLang="zh-CN" sz="2200" dirty="0"/>
              <a:t>——CERNET</a:t>
            </a:r>
            <a:r>
              <a:rPr lang="zh-CN" altLang="en-US" sz="2200" dirty="0"/>
              <a:t>示范网工程建成</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年，中国教育与科研计算机网、中国科学技术网、中国金桥信息网、中国公用计算机互联网四大骨干网络均建成</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年，中国终于获准加入互联网并在同年</a:t>
            </a:r>
            <a:r>
              <a:rPr lang="en-US" altLang="zh-CN" sz="2200" dirty="0"/>
              <a:t>5</a:t>
            </a:r>
            <a:r>
              <a:rPr lang="zh-CN" altLang="en-US" sz="2200" dirty="0"/>
              <a:t>月完成全部中国联网工作</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01368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solidFill>
                  <a:srgbClr val="FF0000"/>
                </a:solidFill>
              </a:rPr>
              <a:t>第一次互联网大浪潮（</a:t>
            </a:r>
            <a:r>
              <a:rPr lang="en-US" altLang="zh-CN" sz="2400" dirty="0">
                <a:solidFill>
                  <a:srgbClr val="FF0000"/>
                </a:solidFill>
              </a:rPr>
              <a:t>1994</a:t>
            </a:r>
            <a:r>
              <a:rPr lang="zh-CN" altLang="en-US" sz="2400" dirty="0">
                <a:solidFill>
                  <a:srgbClr val="FF0000"/>
                </a:solidFill>
              </a:rPr>
              <a:t>年</a:t>
            </a:r>
            <a:r>
              <a:rPr lang="en-US" altLang="zh-CN" sz="2400" dirty="0">
                <a:solidFill>
                  <a:srgbClr val="FF0000"/>
                </a:solidFill>
              </a:rPr>
              <a:t>—2000</a:t>
            </a:r>
            <a:r>
              <a:rPr lang="zh-CN" altLang="en-US" sz="2400" dirty="0">
                <a:solidFill>
                  <a:srgbClr val="FF0000"/>
                </a:solidFill>
              </a:rPr>
              <a:t>年）</a:t>
            </a:r>
            <a:endParaRPr lang="en-US" altLang="zh-CN" sz="2400" dirty="0">
              <a:solidFill>
                <a:srgbClr val="FF0000"/>
              </a:solidFill>
            </a:endParaRPr>
          </a:p>
          <a:p>
            <a:pPr>
              <a:lnSpc>
                <a:spcPct val="130000"/>
              </a:lnSpc>
            </a:pPr>
            <a:r>
              <a:rPr lang="en-US" altLang="zh-CN" sz="2400" dirty="0">
                <a:solidFill>
                  <a:srgbClr val="FF0000"/>
                </a:solidFill>
              </a:rPr>
              <a:t>——</a:t>
            </a:r>
            <a:r>
              <a:rPr lang="zh-CN" altLang="en-US" sz="2400" dirty="0">
                <a:solidFill>
                  <a:srgbClr val="FF0000"/>
                </a:solidFill>
              </a:rPr>
              <a:t>从四大门户到搜索</a:t>
            </a:r>
          </a:p>
          <a:p>
            <a:pPr marL="342900" indent="-342900">
              <a:lnSpc>
                <a:spcPct val="130000"/>
              </a:lnSpc>
              <a:buFont typeface="Arial" panose="020B0604020202020204" pitchFamily="34" charset="0"/>
              <a:buChar char="•"/>
            </a:pPr>
            <a:r>
              <a:rPr lang="en-US" altLang="zh-CN" sz="2200" dirty="0"/>
              <a:t>1994</a:t>
            </a:r>
            <a:r>
              <a:rPr lang="zh-CN" altLang="en-US" sz="2200" dirty="0"/>
              <a:t>年 我国正式接入国际互联网</a:t>
            </a:r>
            <a:endParaRPr lang="en-US" altLang="zh-CN" sz="2200" dirty="0"/>
          </a:p>
          <a:p>
            <a:pPr marL="342900" indent="-342900">
              <a:lnSpc>
                <a:spcPct val="130000"/>
              </a:lnSpc>
              <a:buFont typeface="Arial" panose="020B0604020202020204" pitchFamily="34" charset="0"/>
              <a:buChar char="•"/>
            </a:pPr>
            <a:r>
              <a:rPr lang="en-US" altLang="zh-CN" sz="2200" dirty="0"/>
              <a:t>1997</a:t>
            </a:r>
            <a:r>
              <a:rPr lang="zh-CN" altLang="en-US" sz="2200" dirty="0"/>
              <a:t>年</a:t>
            </a:r>
            <a:r>
              <a:rPr lang="en-US" altLang="zh-CN" sz="2200" dirty="0"/>
              <a:t>6</a:t>
            </a:r>
            <a:r>
              <a:rPr lang="zh-CN" altLang="en-US" sz="2200" dirty="0"/>
              <a:t>月 丁磊创立网易公司</a:t>
            </a:r>
            <a:endParaRPr lang="en-US" altLang="zh-CN" sz="2200" dirty="0"/>
          </a:p>
          <a:p>
            <a:pPr marL="342900" indent="-342900">
              <a:lnSpc>
                <a:spcPct val="130000"/>
              </a:lnSpc>
              <a:buFont typeface="Arial" panose="020B0604020202020204" pitchFamily="34" charset="0"/>
              <a:buChar char="•"/>
            </a:pPr>
            <a:r>
              <a:rPr lang="en-US" altLang="zh-CN" sz="2200" dirty="0"/>
              <a:t>1998</a:t>
            </a:r>
            <a:r>
              <a:rPr lang="zh-CN" altLang="en-US" sz="2200" dirty="0"/>
              <a:t>年 张朝阳正式成立搜狐网</a:t>
            </a:r>
            <a:endParaRPr lang="en-US" altLang="zh-CN" sz="2200" dirty="0"/>
          </a:p>
          <a:p>
            <a:pPr marL="342900" indent="-342900">
              <a:lnSpc>
                <a:spcPct val="130000"/>
              </a:lnSpc>
              <a:buFont typeface="Arial" panose="020B0604020202020204" pitchFamily="34" charset="0"/>
              <a:buChar char="•"/>
            </a:pPr>
            <a:r>
              <a:rPr lang="en-US" altLang="zh-CN" sz="2200" dirty="0"/>
              <a:t>1998</a:t>
            </a:r>
            <a:r>
              <a:rPr lang="zh-CN" altLang="en-US" sz="2200" dirty="0"/>
              <a:t>年 邮箱普及</a:t>
            </a:r>
            <a:r>
              <a:rPr lang="en-US" altLang="zh-CN" sz="2200" dirty="0"/>
              <a:t>&amp;</a:t>
            </a:r>
            <a:r>
              <a:rPr lang="zh-CN" altLang="en-US" sz="2200" dirty="0"/>
              <a:t>第一单网上支付完成</a:t>
            </a:r>
          </a:p>
          <a:p>
            <a:pPr marL="342900" indent="-342900">
              <a:lnSpc>
                <a:spcPct val="130000"/>
              </a:lnSpc>
              <a:buFont typeface="Arial" panose="020B0604020202020204" pitchFamily="34" charset="0"/>
              <a:buChar char="•"/>
            </a:pPr>
            <a:r>
              <a:rPr lang="en-US" altLang="zh-CN" sz="2200" dirty="0"/>
              <a:t>1998</a:t>
            </a:r>
            <a:r>
              <a:rPr lang="zh-CN" altLang="en-US" sz="2200" dirty="0"/>
              <a:t>年</a:t>
            </a:r>
            <a:r>
              <a:rPr lang="en-US" altLang="zh-CN" sz="2200" dirty="0"/>
              <a:t>11</a:t>
            </a:r>
            <a:r>
              <a:rPr lang="zh-CN" altLang="en-US" sz="2200" dirty="0"/>
              <a:t>月 腾讯成立 ，由马化腾、张志东等五位创始人创立</a:t>
            </a:r>
          </a:p>
          <a:p>
            <a:pPr marL="342900" indent="-342900">
              <a:lnSpc>
                <a:spcPct val="130000"/>
              </a:lnSpc>
              <a:buFont typeface="Arial" panose="020B0604020202020204" pitchFamily="34" charset="0"/>
              <a:buChar char="•"/>
            </a:pPr>
            <a:r>
              <a:rPr lang="en-US" altLang="zh-CN" sz="2200" dirty="0"/>
              <a:t>1998</a:t>
            </a:r>
            <a:r>
              <a:rPr lang="zh-CN" altLang="en-US" sz="2200" dirty="0"/>
              <a:t>年</a:t>
            </a:r>
            <a:r>
              <a:rPr lang="en-US" altLang="zh-CN" sz="2200" dirty="0"/>
              <a:t>12</a:t>
            </a:r>
            <a:r>
              <a:rPr lang="zh-CN" altLang="en-US" sz="2200" dirty="0"/>
              <a:t>月 由王志东创立新浪</a:t>
            </a:r>
          </a:p>
          <a:p>
            <a:pPr marL="342900" indent="-342900">
              <a:lnSpc>
                <a:spcPct val="130000"/>
              </a:lnSpc>
              <a:buFont typeface="Arial" panose="020B0604020202020204" pitchFamily="34" charset="0"/>
              <a:buChar char="•"/>
            </a:pPr>
            <a:r>
              <a:rPr lang="en-US" altLang="zh-CN" sz="2200" dirty="0"/>
              <a:t>1999</a:t>
            </a:r>
            <a:r>
              <a:rPr lang="zh-CN" altLang="en-US" sz="2200" dirty="0"/>
              <a:t>年 聊天软件</a:t>
            </a:r>
            <a:r>
              <a:rPr lang="en-US" altLang="zh-CN" sz="2200" dirty="0"/>
              <a:t>QQ</a:t>
            </a:r>
            <a:r>
              <a:rPr lang="zh-CN" altLang="en-US" sz="2200" dirty="0"/>
              <a:t>出现</a:t>
            </a:r>
            <a:r>
              <a:rPr lang="en-US" altLang="zh-CN" sz="2200" dirty="0"/>
              <a:t>,</a:t>
            </a:r>
            <a:r>
              <a:rPr lang="zh-CN" altLang="en-US" sz="2200" dirty="0"/>
              <a:t>当时叫 </a:t>
            </a:r>
            <a:r>
              <a:rPr lang="en-US" altLang="zh-CN" sz="2200" dirty="0"/>
              <a:t>OICQ</a:t>
            </a:r>
            <a:r>
              <a:rPr lang="zh-CN" altLang="en-US" sz="2200" dirty="0"/>
              <a:t>，后改名腾讯</a:t>
            </a:r>
            <a:r>
              <a:rPr lang="en-US" altLang="zh-CN" sz="2200" dirty="0"/>
              <a:t>QQ</a:t>
            </a:r>
            <a:r>
              <a:rPr lang="zh-CN" altLang="en-US" sz="2200" dirty="0"/>
              <a:t>风靡全国</a:t>
            </a:r>
          </a:p>
          <a:p>
            <a:pPr marL="342900" indent="-342900">
              <a:lnSpc>
                <a:spcPct val="130000"/>
              </a:lnSpc>
              <a:buFont typeface="Arial" panose="020B0604020202020204" pitchFamily="34" charset="0"/>
              <a:buChar char="•"/>
            </a:pPr>
            <a:r>
              <a:rPr lang="en-US" altLang="zh-CN" sz="2200" dirty="0"/>
              <a:t>1999</a:t>
            </a:r>
            <a:r>
              <a:rPr lang="zh-CN" altLang="en-US" sz="2200" dirty="0"/>
              <a:t>年</a:t>
            </a:r>
            <a:r>
              <a:rPr lang="en-US" altLang="zh-CN" sz="2200" dirty="0"/>
              <a:t>9</a:t>
            </a:r>
            <a:r>
              <a:rPr lang="zh-CN" altLang="en-US" sz="2200" dirty="0"/>
              <a:t>月</a:t>
            </a:r>
            <a:r>
              <a:rPr lang="en-US" altLang="zh-CN" sz="2200" dirty="0"/>
              <a:t>9</a:t>
            </a:r>
            <a:r>
              <a:rPr lang="zh-CN" altLang="en-US" sz="2200" dirty="0"/>
              <a:t>日 马云带领下的</a:t>
            </a:r>
            <a:r>
              <a:rPr lang="en-US" altLang="zh-CN" sz="2200" dirty="0"/>
              <a:t>18</a:t>
            </a:r>
            <a:r>
              <a:rPr lang="zh-CN" altLang="en-US" sz="2200" dirty="0"/>
              <a:t>位创始人在杭州正式成立了阿里巴巴集团</a:t>
            </a:r>
          </a:p>
          <a:p>
            <a:pPr marL="342900" indent="-342900">
              <a:lnSpc>
                <a:spcPct val="130000"/>
              </a:lnSpc>
              <a:buFont typeface="Arial" panose="020B0604020202020204" pitchFamily="34" charset="0"/>
              <a:buChar char="•"/>
            </a:pPr>
            <a:r>
              <a:rPr lang="en-US" altLang="zh-CN" sz="2200" dirty="0"/>
              <a:t>2000</a:t>
            </a:r>
            <a:r>
              <a:rPr lang="zh-CN" altLang="en-US" sz="2200" dirty="0"/>
              <a:t>年</a:t>
            </a:r>
            <a:r>
              <a:rPr lang="en-US" altLang="zh-CN" sz="2200" dirty="0"/>
              <a:t>1</a:t>
            </a:r>
            <a:r>
              <a:rPr lang="zh-CN" altLang="en-US" sz="2200" dirty="0"/>
              <a:t>月</a:t>
            </a:r>
            <a:r>
              <a:rPr lang="en-US" altLang="zh-CN" sz="2200" dirty="0"/>
              <a:t>1</a:t>
            </a:r>
            <a:r>
              <a:rPr lang="zh-CN" altLang="en-US" sz="2200" dirty="0"/>
              <a:t>日 李彦宏在中关村创建了百度公司</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01368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solidFill>
                  <a:srgbClr val="FF0000"/>
                </a:solidFill>
              </a:rPr>
              <a:t>第二次互联网大浪潮（</a:t>
            </a:r>
            <a:r>
              <a:rPr lang="en-US" altLang="zh-CN" sz="2400" dirty="0">
                <a:solidFill>
                  <a:srgbClr val="FF0000"/>
                </a:solidFill>
              </a:rPr>
              <a:t>2001</a:t>
            </a:r>
            <a:r>
              <a:rPr lang="zh-CN" altLang="en-US" sz="2400" dirty="0">
                <a:solidFill>
                  <a:srgbClr val="FF0000"/>
                </a:solidFill>
              </a:rPr>
              <a:t>年</a:t>
            </a:r>
            <a:r>
              <a:rPr lang="en-US" altLang="zh-CN" sz="2400" dirty="0">
                <a:solidFill>
                  <a:srgbClr val="FF0000"/>
                </a:solidFill>
              </a:rPr>
              <a:t>—2008</a:t>
            </a:r>
            <a:r>
              <a:rPr lang="zh-CN" altLang="en-US" sz="2400" dirty="0">
                <a:solidFill>
                  <a:srgbClr val="FF0000"/>
                </a:solidFill>
              </a:rPr>
              <a:t>年）</a:t>
            </a:r>
            <a:endParaRPr lang="en-US" altLang="zh-CN" sz="2400" dirty="0">
              <a:solidFill>
                <a:srgbClr val="FF0000"/>
              </a:solidFill>
            </a:endParaRPr>
          </a:p>
          <a:p>
            <a:pPr>
              <a:lnSpc>
                <a:spcPct val="130000"/>
              </a:lnSpc>
            </a:pPr>
            <a:r>
              <a:rPr lang="en-US" altLang="zh-CN" sz="2400" dirty="0">
                <a:solidFill>
                  <a:srgbClr val="FF0000"/>
                </a:solidFill>
              </a:rPr>
              <a:t>——</a:t>
            </a:r>
            <a:r>
              <a:rPr lang="zh-CN" altLang="en-US" sz="2400" dirty="0">
                <a:solidFill>
                  <a:srgbClr val="FF0000"/>
                </a:solidFill>
              </a:rPr>
              <a:t>从搜索到社交化网络</a:t>
            </a:r>
            <a:r>
              <a:rPr lang="en-US" altLang="zh-CN" sz="2400" dirty="0">
                <a:solidFill>
                  <a:srgbClr val="FF0000"/>
                </a:solidFill>
              </a:rPr>
              <a:t>: </a:t>
            </a:r>
            <a:r>
              <a:rPr lang="zh-CN" altLang="en-US" sz="2400" dirty="0">
                <a:solidFill>
                  <a:srgbClr val="FF0000"/>
                </a:solidFill>
              </a:rPr>
              <a:t>博客、</a:t>
            </a:r>
            <a:r>
              <a:rPr lang="en-US" altLang="zh-CN" sz="2400" dirty="0" err="1">
                <a:solidFill>
                  <a:srgbClr val="FF0000"/>
                </a:solidFill>
              </a:rPr>
              <a:t>sns</a:t>
            </a:r>
            <a:r>
              <a:rPr lang="zh-CN" altLang="en-US" sz="2400" dirty="0">
                <a:solidFill>
                  <a:srgbClr val="FF0000"/>
                </a:solidFill>
              </a:rPr>
              <a:t>、论坛、微博</a:t>
            </a:r>
          </a:p>
          <a:p>
            <a:pPr marL="342900" indent="-342900">
              <a:lnSpc>
                <a:spcPct val="130000"/>
              </a:lnSpc>
              <a:buFont typeface="Arial" panose="020B0604020202020204" pitchFamily="34" charset="0"/>
              <a:buChar char="•"/>
            </a:pPr>
            <a:r>
              <a:rPr lang="en-US" altLang="zh-CN" sz="2200" dirty="0"/>
              <a:t>2001</a:t>
            </a:r>
            <a:r>
              <a:rPr lang="zh-CN" altLang="en-US" sz="2200" dirty="0"/>
              <a:t>年 中国互联网协会成立</a:t>
            </a:r>
          </a:p>
          <a:p>
            <a:pPr marL="342900" indent="-342900">
              <a:lnSpc>
                <a:spcPct val="130000"/>
              </a:lnSpc>
              <a:buFont typeface="Arial" panose="020B0604020202020204" pitchFamily="34" charset="0"/>
              <a:buChar char="•"/>
            </a:pPr>
            <a:r>
              <a:rPr lang="en-US" altLang="zh-CN" sz="2200" dirty="0"/>
              <a:t>2002</a:t>
            </a:r>
            <a:r>
              <a:rPr lang="zh-CN" altLang="en-US" sz="2200" dirty="0"/>
              <a:t>年 博客网成立</a:t>
            </a:r>
          </a:p>
          <a:p>
            <a:pPr marL="342900" indent="-342900">
              <a:lnSpc>
                <a:spcPct val="130000"/>
              </a:lnSpc>
              <a:buFont typeface="Arial" panose="020B0604020202020204" pitchFamily="34" charset="0"/>
              <a:buChar char="•"/>
            </a:pPr>
            <a:r>
              <a:rPr lang="en-US" altLang="zh-CN" sz="2200" dirty="0"/>
              <a:t>2002</a:t>
            </a:r>
            <a:r>
              <a:rPr lang="zh-CN" altLang="en-US" sz="2200" dirty="0"/>
              <a:t>年 个人门户兴起，互联网门户进入</a:t>
            </a:r>
            <a:r>
              <a:rPr lang="en-US" altLang="zh-CN" sz="2200" dirty="0"/>
              <a:t>2.0</a:t>
            </a:r>
            <a:r>
              <a:rPr lang="zh-CN" altLang="en-US" sz="2200" dirty="0"/>
              <a:t>时代</a:t>
            </a:r>
          </a:p>
          <a:p>
            <a:pPr marL="342900" indent="-342900">
              <a:lnSpc>
                <a:spcPct val="130000"/>
              </a:lnSpc>
              <a:buFont typeface="Arial" panose="020B0604020202020204" pitchFamily="34" charset="0"/>
              <a:buChar char="•"/>
            </a:pPr>
            <a:r>
              <a:rPr lang="en-US" altLang="zh-CN" sz="2200" dirty="0"/>
              <a:t>2003</a:t>
            </a:r>
            <a:r>
              <a:rPr lang="zh-CN" altLang="en-US" sz="2200" dirty="0"/>
              <a:t>年 淘宝网上线</a:t>
            </a:r>
            <a:r>
              <a:rPr lang="en-US" altLang="zh-CN" sz="2200" dirty="0"/>
              <a:t>,</a:t>
            </a:r>
            <a:r>
              <a:rPr lang="zh-CN" altLang="en-US" sz="2200" dirty="0"/>
              <a:t>后来成为全球最大</a:t>
            </a:r>
            <a:r>
              <a:rPr lang="en-US" altLang="zh-CN" sz="2200" dirty="0"/>
              <a:t>C2C</a:t>
            </a:r>
            <a:r>
              <a:rPr lang="zh-CN" altLang="en-US" sz="2200" dirty="0"/>
              <a:t>电商平台；下半年，阿里巴巴推出支付宝</a:t>
            </a:r>
          </a:p>
          <a:p>
            <a:pPr marL="342900" indent="-342900">
              <a:lnSpc>
                <a:spcPct val="130000"/>
              </a:lnSpc>
              <a:buFont typeface="Arial" panose="020B0604020202020204" pitchFamily="34" charset="0"/>
              <a:buChar char="•"/>
            </a:pPr>
            <a:r>
              <a:rPr lang="en-US" altLang="zh-CN" sz="2200" dirty="0"/>
              <a:t>2004</a:t>
            </a:r>
            <a:r>
              <a:rPr lang="zh-CN" altLang="en-US" sz="2200" dirty="0"/>
              <a:t>年 网游市场风起云涌</a:t>
            </a:r>
          </a:p>
          <a:p>
            <a:pPr marL="342900" indent="-342900">
              <a:lnSpc>
                <a:spcPct val="130000"/>
              </a:lnSpc>
              <a:buFont typeface="Arial" panose="020B0604020202020204" pitchFamily="34" charset="0"/>
              <a:buChar char="•"/>
            </a:pPr>
            <a:r>
              <a:rPr lang="en-US" altLang="zh-CN" sz="2200" dirty="0"/>
              <a:t>2005</a:t>
            </a:r>
            <a:r>
              <a:rPr lang="zh-CN" altLang="en-US" sz="2200" dirty="0"/>
              <a:t>年 博客元年</a:t>
            </a:r>
          </a:p>
          <a:p>
            <a:pPr marL="342900" indent="-342900">
              <a:lnSpc>
                <a:spcPct val="130000"/>
              </a:lnSpc>
              <a:buFont typeface="Arial" panose="020B0604020202020204" pitchFamily="34" charset="0"/>
              <a:buChar char="•"/>
            </a:pPr>
            <a:r>
              <a:rPr lang="en-US" altLang="zh-CN" sz="2200" dirty="0"/>
              <a:t>2006</a:t>
            </a:r>
            <a:r>
              <a:rPr lang="zh-CN" altLang="en-US" sz="2200" dirty="0"/>
              <a:t>年 熊猫烧香病毒泛滥</a:t>
            </a:r>
            <a:r>
              <a:rPr lang="en-US" altLang="zh-CN" sz="2200" dirty="0"/>
              <a:t>,</a:t>
            </a:r>
            <a:r>
              <a:rPr lang="zh-CN" altLang="en-US" sz="2200" dirty="0"/>
              <a:t>名为“熊猫烧香”的计算机蠕虫病毒感染数百万台计算机</a:t>
            </a:r>
          </a:p>
          <a:p>
            <a:pPr marL="342900" indent="-342900">
              <a:lnSpc>
                <a:spcPct val="130000"/>
              </a:lnSpc>
              <a:buFont typeface="Arial" panose="020B0604020202020204" pitchFamily="34" charset="0"/>
              <a:buChar char="•"/>
            </a:pPr>
            <a:r>
              <a:rPr lang="en-US" altLang="zh-CN" sz="2200" dirty="0"/>
              <a:t>2007</a:t>
            </a:r>
            <a:r>
              <a:rPr lang="zh-CN" altLang="en-US" sz="2200" dirty="0"/>
              <a:t>年 电商服务业确定为国家重要新兴产业</a:t>
            </a:r>
          </a:p>
          <a:p>
            <a:pPr marL="342900" indent="-342900">
              <a:lnSpc>
                <a:spcPct val="130000"/>
              </a:lnSpc>
              <a:buFont typeface="Arial" panose="020B0604020202020204" pitchFamily="34" charset="0"/>
              <a:buChar char="•"/>
            </a:pPr>
            <a:r>
              <a:rPr lang="en-US" altLang="zh-CN" sz="2200" dirty="0"/>
              <a:t>2008</a:t>
            </a:r>
            <a:r>
              <a:rPr lang="zh-CN" altLang="en-US" sz="2200" dirty="0"/>
              <a:t>年 中国网民首次超过美国</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p:nvPr/>
        </p:nvSpPr>
        <p:spPr>
          <a:xfrm>
            <a:off x="1198933" y="1311018"/>
            <a:ext cx="10229850" cy="526362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计算机网络和因特网</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2</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应用层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3</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运输层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4</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数据链路层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6</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套接字编程</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7</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无线网络和网络安全（课外自学）</a:t>
            </a:r>
          </a:p>
        </p:txBody>
      </p:sp>
      <p:sp>
        <p:nvSpPr>
          <p:cNvPr id="3"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4"/>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课程内容</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45" y="1940712"/>
            <a:ext cx="3187700" cy="2395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245751" y="1086867"/>
            <a:ext cx="10866782" cy="5693866"/>
          </a:xfrm>
          <a:prstGeom prst="rect">
            <a:avLst/>
          </a:prstGeom>
        </p:spPr>
        <p:txBody>
          <a:bodyPr wrap="square">
            <a:spAutoFit/>
          </a:bodyPr>
          <a:lstStyle/>
          <a:p>
            <a:pPr marL="342900" indent="-342900">
              <a:buFont typeface="Wingdings" panose="05000000000000000000" pitchFamily="2" charset="2"/>
              <a:buChar char="l"/>
            </a:pPr>
            <a:r>
              <a:rPr lang="zh-CN" altLang="en-US" sz="2200" dirty="0">
                <a:solidFill>
                  <a:srgbClr val="FF0000"/>
                </a:solidFill>
              </a:rPr>
              <a:t>第三次互联网大浪潮（</a:t>
            </a:r>
            <a:r>
              <a:rPr lang="en-US" altLang="zh-CN" sz="2200" dirty="0">
                <a:solidFill>
                  <a:srgbClr val="FF0000"/>
                </a:solidFill>
              </a:rPr>
              <a:t>2009</a:t>
            </a:r>
            <a:r>
              <a:rPr lang="zh-CN" altLang="en-US" sz="2200" dirty="0">
                <a:solidFill>
                  <a:srgbClr val="FF0000"/>
                </a:solidFill>
              </a:rPr>
              <a:t>年</a:t>
            </a:r>
            <a:r>
              <a:rPr lang="en-US" altLang="zh-CN" sz="2200" dirty="0">
                <a:solidFill>
                  <a:srgbClr val="FF0000"/>
                </a:solidFill>
              </a:rPr>
              <a:t>—…</a:t>
            </a:r>
            <a:r>
              <a:rPr lang="zh-CN" altLang="en-US" sz="2200" dirty="0">
                <a:solidFill>
                  <a:srgbClr val="FF0000"/>
                </a:solidFill>
              </a:rPr>
              <a:t>）</a:t>
            </a:r>
            <a:endParaRPr lang="en-US" altLang="zh-CN" sz="2200" dirty="0">
              <a:solidFill>
                <a:srgbClr val="FF0000"/>
              </a:solidFill>
            </a:endParaRPr>
          </a:p>
          <a:p>
            <a:r>
              <a:rPr lang="en-US" altLang="zh-CN" sz="2200" dirty="0">
                <a:solidFill>
                  <a:srgbClr val="FF0000"/>
                </a:solidFill>
              </a:rPr>
              <a:t>——PC</a:t>
            </a:r>
            <a:r>
              <a:rPr lang="zh-CN" altLang="en-US" sz="2200" dirty="0">
                <a:solidFill>
                  <a:srgbClr val="FF0000"/>
                </a:solidFill>
              </a:rPr>
              <a:t>互联网到移动互联网</a:t>
            </a:r>
            <a:r>
              <a:rPr lang="en-US" altLang="zh-CN" sz="2200" dirty="0">
                <a:solidFill>
                  <a:srgbClr val="FF0000"/>
                </a:solidFill>
              </a:rPr>
              <a:t>:</a:t>
            </a:r>
            <a:r>
              <a:rPr lang="zh-CN" altLang="en-US" sz="2200" dirty="0">
                <a:solidFill>
                  <a:srgbClr val="FF0000"/>
                </a:solidFill>
              </a:rPr>
              <a:t>入口从搜索到各种</a:t>
            </a:r>
            <a:r>
              <a:rPr lang="en-US" altLang="zh-CN" sz="2200" dirty="0">
                <a:solidFill>
                  <a:srgbClr val="FF0000"/>
                </a:solidFill>
              </a:rPr>
              <a:t>APP</a:t>
            </a:r>
            <a:r>
              <a:rPr lang="zh-CN" altLang="en-US" sz="2200" dirty="0">
                <a:solidFill>
                  <a:srgbClr val="FF0000"/>
                </a:solidFill>
              </a:rPr>
              <a:t>分流</a:t>
            </a:r>
            <a:endParaRPr lang="en-US" altLang="zh-CN" sz="2200" dirty="0">
              <a:solidFill>
                <a:srgbClr val="FF0000"/>
              </a:solidFill>
            </a:endParaRPr>
          </a:p>
          <a:p>
            <a:r>
              <a:rPr lang="en-US" altLang="zh-CN" sz="2000" dirty="0"/>
              <a:t>2009</a:t>
            </a:r>
            <a:r>
              <a:rPr lang="zh-CN" altLang="en-US" sz="2000" dirty="0"/>
              <a:t>年 </a:t>
            </a:r>
            <a:r>
              <a:rPr lang="en-US" altLang="zh-CN" sz="2000" dirty="0"/>
              <a:t>SNS</a:t>
            </a:r>
            <a:r>
              <a:rPr lang="zh-CN" altLang="en-US" sz="2000" dirty="0"/>
              <a:t>社交网站活跃</a:t>
            </a:r>
            <a:r>
              <a:rPr lang="en-US" altLang="zh-CN" sz="2000" dirty="0"/>
              <a:t>,</a:t>
            </a:r>
            <a:r>
              <a:rPr lang="zh-CN" altLang="en-US" sz="2000" dirty="0"/>
              <a:t>人人网（校内网）、开心网、</a:t>
            </a:r>
            <a:r>
              <a:rPr lang="en-US" altLang="zh-CN" sz="2000" dirty="0"/>
              <a:t>QQ</a:t>
            </a:r>
            <a:r>
              <a:rPr lang="zh-CN" altLang="en-US" sz="2000" dirty="0"/>
              <a:t>、等</a:t>
            </a:r>
            <a:r>
              <a:rPr lang="en-US" altLang="zh-CN" sz="2000" dirty="0"/>
              <a:t>SNS</a:t>
            </a:r>
            <a:r>
              <a:rPr lang="zh-CN" altLang="en-US" sz="2000" dirty="0"/>
              <a:t>平台为代表</a:t>
            </a:r>
          </a:p>
          <a:p>
            <a:r>
              <a:rPr lang="en-US" altLang="zh-CN" sz="2000" dirty="0"/>
              <a:t>2010</a:t>
            </a:r>
            <a:r>
              <a:rPr lang="zh-CN" altLang="en-US" sz="2000" dirty="0"/>
              <a:t>年 团购网站兴起</a:t>
            </a:r>
            <a:r>
              <a:rPr lang="en-US" altLang="zh-CN" sz="2000" dirty="0"/>
              <a:t>,</a:t>
            </a:r>
            <a:r>
              <a:rPr lang="zh-CN" altLang="en-US" sz="2000" dirty="0"/>
              <a:t>数量超过</a:t>
            </a:r>
            <a:r>
              <a:rPr lang="en-US" altLang="zh-CN" sz="2000" dirty="0"/>
              <a:t>1700</a:t>
            </a:r>
            <a:r>
              <a:rPr lang="zh-CN" altLang="en-US" sz="2000" dirty="0"/>
              <a:t>家，团购成为城市一族最潮的消费和生活方式</a:t>
            </a:r>
          </a:p>
          <a:p>
            <a:r>
              <a:rPr lang="en-US" altLang="zh-CN" sz="2000" dirty="0"/>
              <a:t>2011</a:t>
            </a:r>
            <a:r>
              <a:rPr lang="zh-CN" altLang="en-US" sz="2000" dirty="0"/>
              <a:t>年 微博迅猛发展对社会生活的渗透日益深入</a:t>
            </a:r>
          </a:p>
          <a:p>
            <a:r>
              <a:rPr lang="en-US" altLang="zh-CN" sz="2000" dirty="0"/>
              <a:t>2012</a:t>
            </a:r>
            <a:r>
              <a:rPr lang="zh-CN" altLang="en-US" sz="2000" dirty="0"/>
              <a:t>年 手机网民规模首次超过台式</a:t>
            </a:r>
            <a:r>
              <a:rPr lang="en-US" altLang="zh-CN" sz="2000" dirty="0"/>
              <a:t>&amp;</a:t>
            </a:r>
            <a:r>
              <a:rPr lang="zh-CN" altLang="en-US" sz="2000" dirty="0"/>
              <a:t>微信朋友圈上线</a:t>
            </a:r>
          </a:p>
          <a:p>
            <a:r>
              <a:rPr lang="en-US" altLang="zh-CN" sz="2000" dirty="0"/>
              <a:t>2012</a:t>
            </a:r>
            <a:r>
              <a:rPr lang="zh-CN" altLang="en-US" sz="2000" dirty="0"/>
              <a:t>年</a:t>
            </a:r>
            <a:r>
              <a:rPr lang="en-US" altLang="zh-CN" sz="2000" dirty="0"/>
              <a:t>3</a:t>
            </a:r>
            <a:r>
              <a:rPr lang="zh-CN" altLang="en-US" sz="2000" dirty="0"/>
              <a:t>月 今日头条上线</a:t>
            </a:r>
          </a:p>
          <a:p>
            <a:r>
              <a:rPr lang="en-US" altLang="zh-CN" sz="2000" dirty="0"/>
              <a:t>2012</a:t>
            </a:r>
            <a:r>
              <a:rPr lang="zh-CN" altLang="en-US" sz="2000" dirty="0"/>
              <a:t>年 双</a:t>
            </a:r>
            <a:r>
              <a:rPr lang="en-US" altLang="zh-CN" sz="2000" dirty="0"/>
              <a:t>11</a:t>
            </a:r>
            <a:r>
              <a:rPr lang="zh-CN" altLang="en-US" sz="2000" dirty="0"/>
              <a:t>阿里天猫与淘宝的总销售额达到</a:t>
            </a:r>
            <a:r>
              <a:rPr lang="en-US" altLang="zh-CN" sz="2000" dirty="0"/>
              <a:t>191</a:t>
            </a:r>
            <a:r>
              <a:rPr lang="zh-CN" altLang="en-US" sz="2000" dirty="0"/>
              <a:t>亿，被业内称为双十一的爆发点，</a:t>
            </a:r>
          </a:p>
          <a:p>
            <a:r>
              <a:rPr lang="en-US" altLang="zh-CN" sz="2000" dirty="0"/>
              <a:t>2013</a:t>
            </a:r>
            <a:r>
              <a:rPr lang="zh-CN" altLang="en-US" sz="2000" dirty="0"/>
              <a:t>年 余额宝上线</a:t>
            </a:r>
          </a:p>
          <a:p>
            <a:r>
              <a:rPr lang="en-US" altLang="zh-CN" sz="2000" dirty="0"/>
              <a:t>2013</a:t>
            </a:r>
            <a:r>
              <a:rPr lang="zh-CN" altLang="en-US" sz="2000" dirty="0"/>
              <a:t>年 淘宝双十一销售额：</a:t>
            </a:r>
            <a:r>
              <a:rPr lang="en-US" altLang="zh-CN" sz="2000" dirty="0"/>
              <a:t>350</a:t>
            </a:r>
            <a:r>
              <a:rPr lang="zh-CN" altLang="en-US" sz="2000" dirty="0"/>
              <a:t>亿元</a:t>
            </a:r>
          </a:p>
          <a:p>
            <a:r>
              <a:rPr lang="en-US" altLang="zh-CN" sz="2000" dirty="0"/>
              <a:t>2014</a:t>
            </a:r>
            <a:r>
              <a:rPr lang="zh-CN" altLang="en-US" sz="2000" dirty="0"/>
              <a:t>年 打车软件烧钱发红包</a:t>
            </a:r>
            <a:r>
              <a:rPr lang="en-US" altLang="zh-CN" sz="2000" dirty="0"/>
              <a:t>,</a:t>
            </a:r>
            <a:r>
              <a:rPr lang="zh-CN" altLang="en-US" sz="2000" dirty="0"/>
              <a:t>滴滴快的巨资红包抢用户，“互联网</a:t>
            </a:r>
            <a:r>
              <a:rPr lang="en-US" altLang="zh-CN" sz="2000" dirty="0"/>
              <a:t>+</a:t>
            </a:r>
            <a:r>
              <a:rPr lang="zh-CN" altLang="en-US" sz="2000" dirty="0"/>
              <a:t>交通”出行</a:t>
            </a:r>
            <a:endParaRPr lang="en-US" altLang="zh-CN" sz="2000" dirty="0"/>
          </a:p>
          <a:p>
            <a:r>
              <a:rPr lang="en-US" altLang="zh-CN" sz="2000" dirty="0"/>
              <a:t>2014</a:t>
            </a:r>
            <a:r>
              <a:rPr lang="zh-CN" altLang="en-US" sz="2000" dirty="0"/>
              <a:t>年 阿里上市之后的第一个双十一：</a:t>
            </a:r>
            <a:r>
              <a:rPr lang="en-US" altLang="zh-CN" sz="2000" dirty="0"/>
              <a:t>571</a:t>
            </a:r>
            <a:r>
              <a:rPr lang="zh-CN" altLang="en-US" sz="2000" dirty="0"/>
              <a:t>亿元</a:t>
            </a:r>
          </a:p>
          <a:p>
            <a:r>
              <a:rPr lang="en-US" altLang="zh-CN" sz="2000" dirty="0"/>
              <a:t>2015</a:t>
            </a:r>
            <a:r>
              <a:rPr lang="zh-CN" altLang="en-US" sz="2000" dirty="0"/>
              <a:t>年 首次提出“互联网</a:t>
            </a:r>
            <a:r>
              <a:rPr lang="en-US" altLang="zh-CN" sz="2000" dirty="0"/>
              <a:t>+”</a:t>
            </a:r>
          </a:p>
          <a:p>
            <a:r>
              <a:rPr lang="en-US" altLang="zh-CN" sz="2000" dirty="0"/>
              <a:t>2015</a:t>
            </a:r>
            <a:r>
              <a:rPr lang="zh-CN" altLang="en-US" sz="2000" dirty="0"/>
              <a:t>年 阿里巴巴双十一销售额达到</a:t>
            </a:r>
            <a:r>
              <a:rPr lang="en-US" altLang="zh-CN" sz="2000" dirty="0"/>
              <a:t>912</a:t>
            </a:r>
            <a:r>
              <a:rPr lang="zh-CN" altLang="en-US" sz="2000" dirty="0"/>
              <a:t>亿元</a:t>
            </a:r>
          </a:p>
          <a:p>
            <a:r>
              <a:rPr lang="en-US" altLang="zh-CN" sz="2000" dirty="0"/>
              <a:t>2016</a:t>
            </a:r>
            <a:r>
              <a:rPr lang="zh-CN" altLang="en-US" sz="2000" dirty="0"/>
              <a:t>年 互联网直播、网红等热词“风靡全国”</a:t>
            </a:r>
            <a:r>
              <a:rPr lang="en-US" altLang="zh-CN" sz="2000" dirty="0"/>
              <a:t>, </a:t>
            </a:r>
            <a:r>
              <a:rPr lang="zh-CN" altLang="en-US" sz="2000" dirty="0"/>
              <a:t>短视频造就网红</a:t>
            </a:r>
            <a:endParaRPr lang="en-US" altLang="zh-CN" sz="2000" dirty="0"/>
          </a:p>
          <a:p>
            <a:r>
              <a:rPr lang="en-US" altLang="zh-CN" sz="2000" dirty="0"/>
              <a:t>2016</a:t>
            </a:r>
            <a:r>
              <a:rPr lang="zh-CN" altLang="en-US" sz="2000" dirty="0"/>
              <a:t>年 天猫双十一狂欢节成交额 </a:t>
            </a:r>
            <a:r>
              <a:rPr lang="en-US" altLang="zh-CN" sz="2000" dirty="0"/>
              <a:t>1207</a:t>
            </a:r>
            <a:r>
              <a:rPr lang="zh-CN" altLang="en-US" sz="2000" dirty="0"/>
              <a:t>亿元</a:t>
            </a:r>
          </a:p>
          <a:p>
            <a:r>
              <a:rPr lang="en-US" altLang="zh-CN" sz="2000" dirty="0"/>
              <a:t>2016</a:t>
            </a:r>
            <a:r>
              <a:rPr lang="zh-CN" altLang="en-US" sz="2000" dirty="0"/>
              <a:t>年 知识付费元年</a:t>
            </a:r>
          </a:p>
          <a:p>
            <a:r>
              <a:rPr lang="en-US" altLang="zh-CN" sz="2000" dirty="0"/>
              <a:t>2017</a:t>
            </a:r>
            <a:r>
              <a:rPr lang="zh-CN" altLang="en-US" sz="2000" dirty="0"/>
              <a:t>年 自媒体百家争鸣</a:t>
            </a:r>
            <a:r>
              <a:rPr lang="en-US" altLang="zh-CN" sz="2000" dirty="0"/>
              <a:t>,</a:t>
            </a:r>
            <a:r>
              <a:rPr lang="zh-CN" altLang="en-US" sz="2000" dirty="0"/>
              <a:t>互联网</a:t>
            </a:r>
            <a:r>
              <a:rPr lang="en-US" altLang="zh-CN" sz="2000" dirty="0"/>
              <a:t>BAT</a:t>
            </a:r>
            <a:r>
              <a:rPr lang="zh-CN" altLang="en-US" sz="2000" dirty="0"/>
              <a:t>第一梯队</a:t>
            </a:r>
            <a:r>
              <a:rPr lang="en-US" altLang="zh-CN" sz="2000" dirty="0"/>
              <a:t>,</a:t>
            </a:r>
            <a:r>
              <a:rPr lang="zh-CN" altLang="en-US" sz="2000" dirty="0"/>
              <a:t>第二梯队等纷纷砸金压自媒体平台</a:t>
            </a:r>
            <a:endParaRPr lang="en-US" altLang="zh-CN" sz="20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2006" y="4160721"/>
            <a:ext cx="2787393" cy="24926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p:cNvSpPr txBox="1"/>
          <p:nvPr/>
        </p:nvSpPr>
        <p:spPr>
          <a:xfrm>
            <a:off x="667473" y="450704"/>
            <a:ext cx="10857053" cy="973216"/>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50</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a:p>
            <a:pPr lvl="0">
              <a:spcBef>
                <a:spcPct val="40000"/>
              </a:spcBef>
              <a:defRPr/>
            </a:pPr>
            <a:r>
              <a:rPr lang="en-US" altLang="zh-CN" sz="1800" b="1" dirty="0">
                <a:solidFill>
                  <a:srgbClr val="002060"/>
                </a:solidFill>
                <a:cs typeface="微软雅黑" panose="020B0503020204020204" pitchFamily="34" charset="-122"/>
              </a:rPr>
              <a:t>2022</a:t>
            </a:r>
            <a:r>
              <a:rPr lang="zh-CN" altLang="en-US" sz="1800" b="1" dirty="0">
                <a:solidFill>
                  <a:srgbClr val="002060"/>
                </a:solidFill>
                <a:cs typeface="微软雅黑" panose="020B0503020204020204" pitchFamily="34" charset="-122"/>
              </a:rPr>
              <a:t>年</a:t>
            </a:r>
            <a:r>
              <a:rPr lang="en-US" altLang="zh-CN" sz="1800" b="1" dirty="0">
                <a:solidFill>
                  <a:srgbClr val="002060"/>
                </a:solidFill>
                <a:cs typeface="微软雅黑" panose="020B0503020204020204" pitchFamily="34" charset="-122"/>
              </a:rPr>
              <a:t>8</a:t>
            </a:r>
            <a:r>
              <a:rPr lang="zh-CN" altLang="en-US" sz="1800" b="1" dirty="0">
                <a:solidFill>
                  <a:srgbClr val="002060"/>
                </a:solidFill>
                <a:cs typeface="微软雅黑" panose="020B0503020204020204" pitchFamily="34" charset="-122"/>
              </a:rPr>
              <a:t>月</a:t>
            </a:r>
            <a:r>
              <a:rPr lang="en-US" altLang="zh-CN" sz="1800" b="1" dirty="0">
                <a:solidFill>
                  <a:srgbClr val="002060"/>
                </a:solidFill>
                <a:cs typeface="微软雅黑" panose="020B0503020204020204" pitchFamily="34" charset="-122"/>
              </a:rPr>
              <a:t>, by CNNIC, https://www.cnnic.net.cn/6/86/88/index.html</a:t>
            </a:r>
            <a:endParaRPr lang="en-US" altLang="zh-CN" sz="2000" kern="0" dirty="0">
              <a:solidFill>
                <a:srgbClr val="002060"/>
              </a:solidFill>
            </a:endParaRP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2" name="文本框 1">
            <a:extLst>
              <a:ext uri="{FF2B5EF4-FFF2-40B4-BE49-F238E27FC236}">
                <a16:creationId xmlns:a16="http://schemas.microsoft.com/office/drawing/2014/main" id="{087CA8B1-A7D3-4759-BE0E-15F6266D6AC4}"/>
              </a:ext>
            </a:extLst>
          </p:cNvPr>
          <p:cNvSpPr txBox="1"/>
          <p:nvPr/>
        </p:nvSpPr>
        <p:spPr>
          <a:xfrm>
            <a:off x="475945" y="1466929"/>
            <a:ext cx="5620056" cy="3269100"/>
          </a:xfrm>
          <a:prstGeom prst="rect">
            <a:avLst/>
          </a:prstGeom>
          <a:noFill/>
        </p:spPr>
        <p:txBody>
          <a:bodyPr wrap="square" rtlCol="0">
            <a:spAutoFit/>
          </a:bodyPr>
          <a:lstStyle/>
          <a:p>
            <a:pPr>
              <a:lnSpc>
                <a:spcPct val="150000"/>
              </a:lnSpc>
            </a:pPr>
            <a:r>
              <a:rPr lang="zh-CN" altLang="en-US" sz="2000" dirty="0"/>
              <a:t>截至 </a:t>
            </a:r>
            <a:r>
              <a:rPr lang="en-US" altLang="zh-CN" sz="2000" dirty="0"/>
              <a:t>2022 </a:t>
            </a:r>
            <a:r>
              <a:rPr lang="zh-CN" altLang="en-US" sz="2000" dirty="0"/>
              <a:t>年 </a:t>
            </a:r>
            <a:r>
              <a:rPr lang="en-US" altLang="zh-CN" sz="2000" dirty="0"/>
              <a:t>6 </a:t>
            </a:r>
            <a:r>
              <a:rPr lang="zh-CN" altLang="en-US" sz="2000" dirty="0"/>
              <a:t>月：</a:t>
            </a:r>
            <a:endParaRPr lang="en-US" altLang="zh-CN" sz="2000" dirty="0"/>
          </a:p>
          <a:p>
            <a:pPr marL="285750" indent="-285750">
              <a:lnSpc>
                <a:spcPct val="150000"/>
              </a:lnSpc>
              <a:buFont typeface="Wingdings" panose="05000000000000000000" pitchFamily="2" charset="2"/>
              <a:buChar char="l"/>
            </a:pPr>
            <a:r>
              <a:rPr lang="zh-CN" altLang="en-US" sz="2000" dirty="0"/>
              <a:t>我国网民规模达 </a:t>
            </a:r>
            <a:r>
              <a:rPr lang="en-US" altLang="zh-CN" sz="2000" dirty="0"/>
              <a:t>10.51 </a:t>
            </a:r>
            <a:r>
              <a:rPr lang="zh-CN" altLang="en-US" sz="2000" dirty="0"/>
              <a:t>亿，互联网普及率达 </a:t>
            </a:r>
            <a:r>
              <a:rPr lang="en-US" altLang="zh-CN" sz="2000" dirty="0"/>
              <a:t>74.4%</a:t>
            </a:r>
            <a:r>
              <a:rPr lang="zh-CN" altLang="en-US" sz="2000" dirty="0"/>
              <a:t>。网民使用手机上网的比例达</a:t>
            </a:r>
            <a:r>
              <a:rPr lang="en-US" altLang="zh-CN" sz="2000" dirty="0"/>
              <a:t>99.6%</a:t>
            </a:r>
            <a:r>
              <a:rPr lang="zh-CN" altLang="en-US" sz="2000" dirty="0"/>
              <a:t>。</a:t>
            </a:r>
            <a:endParaRPr lang="en-US" altLang="zh-CN" sz="2000" dirty="0"/>
          </a:p>
          <a:p>
            <a:pPr marL="285750" indent="-285750">
              <a:lnSpc>
                <a:spcPct val="150000"/>
              </a:lnSpc>
              <a:buFont typeface="Wingdings" panose="05000000000000000000" pitchFamily="2" charset="2"/>
              <a:buChar char="l"/>
            </a:pPr>
            <a:r>
              <a:rPr lang="zh-CN" altLang="en-US" sz="2000" dirty="0"/>
              <a:t>互联网应用持续发展，短视频增长最为明显：我国短视频的用户规模增长最为明显，达</a:t>
            </a:r>
            <a:r>
              <a:rPr lang="en-US" altLang="zh-CN" sz="2000" dirty="0"/>
              <a:t>9.62</a:t>
            </a:r>
            <a:r>
              <a:rPr lang="zh-CN" altLang="en-US" sz="2000" dirty="0"/>
              <a:t>亿，占网民整体的</a:t>
            </a:r>
            <a:r>
              <a:rPr lang="en-US" altLang="zh-CN" sz="2000" dirty="0"/>
              <a:t>91.5%</a:t>
            </a:r>
            <a:r>
              <a:rPr lang="zh-CN" altLang="en-US" sz="2000" dirty="0"/>
              <a:t>。即时通信用户规模达</a:t>
            </a:r>
            <a:r>
              <a:rPr lang="en-US" altLang="zh-CN" sz="2000" dirty="0"/>
              <a:t>10.27</a:t>
            </a:r>
            <a:r>
              <a:rPr lang="zh-CN" altLang="en-US" sz="2000" dirty="0"/>
              <a:t>亿，占网民整体的</a:t>
            </a:r>
            <a:r>
              <a:rPr lang="en-US" altLang="zh-CN" sz="2000" dirty="0"/>
              <a:t>97.7%</a:t>
            </a:r>
            <a:r>
              <a:rPr lang="zh-CN" altLang="en-US" sz="2000" dirty="0"/>
              <a:t>。</a:t>
            </a:r>
            <a:endParaRPr lang="en-US" altLang="zh-CN" sz="2000" dirty="0"/>
          </a:p>
        </p:txBody>
      </p:sp>
      <p:graphicFrame>
        <p:nvGraphicFramePr>
          <p:cNvPr id="3" name="对象 2">
            <a:extLst>
              <a:ext uri="{FF2B5EF4-FFF2-40B4-BE49-F238E27FC236}">
                <a16:creationId xmlns:a16="http://schemas.microsoft.com/office/drawing/2014/main" id="{DE943934-8BC8-47DD-90D8-2B34059C8E23}"/>
              </a:ext>
            </a:extLst>
          </p:cNvPr>
          <p:cNvGraphicFramePr>
            <a:graphicFrameLocks noChangeAspect="1"/>
          </p:cNvGraphicFramePr>
          <p:nvPr>
            <p:extLst>
              <p:ext uri="{D42A27DB-BD31-4B8C-83A1-F6EECF244321}">
                <p14:modId xmlns:p14="http://schemas.microsoft.com/office/powerpoint/2010/main" val="93843301"/>
              </p:ext>
            </p:extLst>
          </p:nvPr>
        </p:nvGraphicFramePr>
        <p:xfrm>
          <a:off x="7220239" y="1547196"/>
          <a:ext cx="3321050" cy="4686300"/>
        </p:xfrm>
        <a:graphic>
          <a:graphicData uri="http://schemas.openxmlformats.org/presentationml/2006/ole">
            <mc:AlternateContent xmlns:mc="http://schemas.openxmlformats.org/markup-compatibility/2006">
              <mc:Choice xmlns:v="urn:schemas-microsoft-com:vml" Requires="v">
                <p:oleObj spid="_x0000_s22538" name="PDF" r:id="rId6" imgW="0" imgH="360" progId="FoxitPhantomPDF.Document">
                  <p:embed/>
                </p:oleObj>
              </mc:Choice>
              <mc:Fallback>
                <p:oleObj name="PDF" r:id="rId6" imgW="0" imgH="360" progId="FoxitPhantomPDF.Document">
                  <p:embed/>
                  <p:pic>
                    <p:nvPicPr>
                      <p:cNvPr id="0" name=""/>
                      <p:cNvPicPr/>
                      <p:nvPr/>
                    </p:nvPicPr>
                    <p:blipFill>
                      <a:blip r:embed="rId7"/>
                      <a:stretch>
                        <a:fillRect/>
                      </a:stretch>
                    </p:blipFill>
                    <p:spPr>
                      <a:xfrm>
                        <a:off x="7220239" y="1547196"/>
                        <a:ext cx="3321050" cy="4686300"/>
                      </a:xfrm>
                      <a:prstGeom prst="rect">
                        <a:avLst/>
                      </a:prstGeom>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p:cNvSpPr txBox="1"/>
          <p:nvPr/>
        </p:nvSpPr>
        <p:spPr>
          <a:xfrm>
            <a:off x="667473" y="9711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中国互联网发展</a:t>
            </a:r>
            <a:endParaRPr lang="en-US" altLang="zh-CN" sz="3200" b="1" dirty="0">
              <a:solidFill>
                <a:srgbClr val="5B9BD5"/>
              </a:solidFill>
              <a:cs typeface="微软雅黑" panose="020B0503020204020204" pitchFamily="34" charset="-122"/>
            </a:endParaRPr>
          </a:p>
        </p:txBody>
      </p:sp>
      <p:sp>
        <p:nvSpPr>
          <p:cNvPr id="7"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2" name="文本框 1"/>
          <p:cNvSpPr txBox="1"/>
          <p:nvPr/>
        </p:nvSpPr>
        <p:spPr>
          <a:xfrm>
            <a:off x="1111827" y="1556596"/>
            <a:ext cx="9968344" cy="4950842"/>
          </a:xfrm>
          <a:prstGeom prst="rect">
            <a:avLst/>
          </a:prstGeom>
          <a:noFill/>
        </p:spPr>
        <p:txBody>
          <a:bodyPr wrap="square" rtlCol="0">
            <a:spAutoFit/>
          </a:bodyPr>
          <a:lstStyle/>
          <a:p>
            <a:pPr>
              <a:spcAft>
                <a:spcPts val="1200"/>
              </a:spcAft>
            </a:pPr>
            <a:r>
              <a:rPr lang="zh-CN" altLang="en-US" sz="2800" b="1" dirty="0"/>
              <a:t>趋势特点</a:t>
            </a:r>
            <a:endParaRPr lang="en-US" altLang="zh-CN" sz="2800" b="1" dirty="0"/>
          </a:p>
          <a:p>
            <a:pPr marL="342900" indent="-342900">
              <a:lnSpc>
                <a:spcPct val="130000"/>
              </a:lnSpc>
              <a:buFont typeface="Arial" panose="020B0604020202020204" pitchFamily="34" charset="0"/>
              <a:buChar char="•"/>
            </a:pPr>
            <a:r>
              <a:rPr lang="zh-CN" altLang="en-US" sz="2400" dirty="0"/>
              <a:t>“健康码”“行程码”等助通畅出行，互联网为抗疫赋能赋智</a:t>
            </a:r>
          </a:p>
          <a:p>
            <a:pPr marL="342900" indent="-342900">
              <a:lnSpc>
                <a:spcPct val="130000"/>
              </a:lnSpc>
              <a:buFont typeface="Arial" panose="020B0604020202020204" pitchFamily="34" charset="0"/>
              <a:buChar char="•"/>
            </a:pPr>
            <a:r>
              <a:rPr lang="zh-CN" altLang="en-US" sz="2400" dirty="0">
                <a:solidFill>
                  <a:srgbClr val="FF0000"/>
                </a:solidFill>
              </a:rPr>
              <a:t>网民规模已超</a:t>
            </a:r>
            <a:r>
              <a:rPr lang="en-US" altLang="zh-CN" sz="2400" dirty="0">
                <a:solidFill>
                  <a:srgbClr val="FF0000"/>
                </a:solidFill>
              </a:rPr>
              <a:t>10</a:t>
            </a:r>
            <a:r>
              <a:rPr lang="zh-CN" altLang="en-US" sz="2400" dirty="0">
                <a:solidFill>
                  <a:srgbClr val="FF0000"/>
                </a:solidFill>
              </a:rPr>
              <a:t>亿，网络扶贫成效显著</a:t>
            </a:r>
          </a:p>
          <a:p>
            <a:pPr marL="342900" indent="-342900">
              <a:lnSpc>
                <a:spcPct val="130000"/>
              </a:lnSpc>
              <a:buFont typeface="Arial" panose="020B0604020202020204" pitchFamily="34" charset="0"/>
              <a:buChar char="•"/>
            </a:pPr>
            <a:r>
              <a:rPr lang="zh-CN" altLang="en-US" sz="2400" dirty="0"/>
              <a:t>自</a:t>
            </a:r>
            <a:r>
              <a:rPr lang="en-US" altLang="zh-CN" sz="2400" dirty="0"/>
              <a:t>2013</a:t>
            </a:r>
            <a:r>
              <a:rPr lang="zh-CN" altLang="en-US" sz="2400" dirty="0"/>
              <a:t>年起，网络零售连续九年全球第一，有力推动消费“双循环”</a:t>
            </a:r>
          </a:p>
          <a:p>
            <a:pPr marL="342900" indent="-342900">
              <a:lnSpc>
                <a:spcPct val="130000"/>
              </a:lnSpc>
              <a:buFont typeface="Arial" panose="020B0604020202020204" pitchFamily="34" charset="0"/>
              <a:buChar char="•"/>
            </a:pPr>
            <a:r>
              <a:rPr lang="zh-CN" altLang="en-US" sz="2400" dirty="0"/>
              <a:t>网络支付使用率近九成，</a:t>
            </a:r>
            <a:r>
              <a:rPr lang="zh-CN" altLang="zh-CN" sz="2400" dirty="0"/>
              <a:t>数字人民币不断融入互联网平台，支付生态逐步形成。</a:t>
            </a:r>
            <a:endParaRPr lang="zh-CN" altLang="en-US" sz="2400" dirty="0"/>
          </a:p>
          <a:p>
            <a:pPr marL="342900" indent="-342900">
              <a:lnSpc>
                <a:spcPct val="130000"/>
              </a:lnSpc>
              <a:buFont typeface="Arial" panose="020B0604020202020204" pitchFamily="34" charset="0"/>
              <a:buChar char="•"/>
            </a:pPr>
            <a:r>
              <a:rPr lang="zh-CN" altLang="en-US" sz="2400" dirty="0"/>
              <a:t>短视频用户规模持续增长，节目质量飞跃提升</a:t>
            </a:r>
          </a:p>
          <a:p>
            <a:pPr marL="342900" indent="-342900">
              <a:lnSpc>
                <a:spcPct val="130000"/>
              </a:lnSpc>
              <a:buFont typeface="Arial" panose="020B0604020202020204" pitchFamily="34" charset="0"/>
              <a:buChar char="•"/>
            </a:pPr>
            <a:r>
              <a:rPr lang="zh-CN" altLang="en-US" sz="2400" dirty="0"/>
              <a:t>高新技术不断突破，释放行业发展动能</a:t>
            </a:r>
          </a:p>
          <a:p>
            <a:pPr marL="342900" indent="-342900">
              <a:lnSpc>
                <a:spcPct val="130000"/>
              </a:lnSpc>
              <a:buFont typeface="Arial" panose="020B0604020202020204" pitchFamily="34" charset="0"/>
              <a:buChar char="•"/>
            </a:pPr>
            <a:r>
              <a:rPr lang="zh-CN" altLang="en-US" sz="2400" dirty="0"/>
              <a:t>上市企业市值再创新高，集群化发展态势明显</a:t>
            </a:r>
          </a:p>
          <a:p>
            <a:pPr marL="342900" indent="-342900">
              <a:lnSpc>
                <a:spcPct val="130000"/>
              </a:lnSpc>
              <a:buFont typeface="Arial" panose="020B0604020202020204" pitchFamily="34" charset="0"/>
              <a:buChar char="•"/>
            </a:pPr>
            <a:r>
              <a:rPr lang="zh-CN" altLang="en-US" sz="2400" dirty="0"/>
              <a:t>数字政府建设扎实推进，在线服务水平全球领先</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53334" cy="769441"/>
          </a:xfrm>
          <a:prstGeom prst="rect">
            <a:avLst/>
          </a:prstGeom>
          <a:noFill/>
        </p:spPr>
        <p:txBody>
          <a:bodyPr wrap="square" rtlCol="0">
            <a:spAutoFit/>
          </a:bodyPr>
          <a:lstStyle/>
          <a:p>
            <a:r>
              <a:rPr lang="zh-CN" altLang="en-US" sz="4400" b="1" dirty="0">
                <a:solidFill>
                  <a:srgbClr val="575757"/>
                </a:solidFill>
                <a:cs typeface="微软雅黑" panose="020B0503020204020204" pitchFamily="34" charset="-122"/>
              </a:rPr>
              <a:t>什么是</a:t>
            </a:r>
            <a:r>
              <a:rPr lang="en-US" altLang="zh-CN" sz="4400" b="1" dirty="0">
                <a:solidFill>
                  <a:srgbClr val="575757"/>
                </a:solidFill>
                <a:cs typeface="微软雅黑" panose="020B0503020204020204" pitchFamily="34" charset="-122"/>
              </a:rPr>
              <a:t>Internet? </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757340"/>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mn-ea"/>
                <a:cs typeface="微软雅黑" panose="020B0503020204020204" pitchFamily="34" charset="-122"/>
              </a:rPr>
              <a:t>计算机网络</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p:nvPr/>
        </p:nvSpPr>
        <p:spPr>
          <a:xfrm>
            <a:off x="1264920" y="2484058"/>
            <a:ext cx="10229850" cy="369928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lnSpc>
                <a:spcPct val="150000"/>
              </a:lnSpc>
              <a:spcBef>
                <a:spcPts val="0"/>
              </a:spcBef>
              <a:buSzPct val="100000"/>
              <a:buNone/>
            </a:pPr>
            <a:r>
              <a:rPr lang="zh-CN" altLang="en-US" dirty="0">
                <a:latin typeface="+mn-ea"/>
                <a:cs typeface="微软雅黑" panose="020B0503020204020204" pitchFamily="34" charset="-122"/>
              </a:rPr>
              <a:t>两台以上具有独立操作系统的计算机通过某些介质连接成的相互共享软硬件资源的集合体。</a:t>
            </a:r>
          </a:p>
          <a:p>
            <a:pPr marL="0" lvl="0" indent="0" eaLnBrk="1" hangingPunct="1">
              <a:lnSpc>
                <a:spcPct val="150000"/>
              </a:lnSpc>
              <a:spcBef>
                <a:spcPts val="0"/>
              </a:spcBef>
              <a:buSzPct val="100000"/>
              <a:buNone/>
            </a:pPr>
            <a:r>
              <a:rPr lang="zh-CN" altLang="en-US" dirty="0">
                <a:latin typeface="+mn-ea"/>
                <a:cs typeface="微软雅黑" panose="020B0503020204020204" pitchFamily="34" charset="-122"/>
              </a:rPr>
              <a:t>计算机网络向用户提供的最重要的两大功能</a:t>
            </a:r>
            <a:r>
              <a:rPr lang="en-US" altLang="zh-CN" dirty="0">
                <a:latin typeface="+mn-ea"/>
                <a:cs typeface="微软雅黑" panose="020B0503020204020204" pitchFamily="34" charset="-122"/>
              </a:rPr>
              <a:t>:</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连通性</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共享</a:t>
            </a:r>
          </a:p>
        </p:txBody>
      </p:sp>
      <p:sp>
        <p:nvSpPr>
          <p:cNvPr id="5" name="Rectangle 4"/>
          <p:cNvSpPr/>
          <p:nvPr/>
        </p:nvSpPr>
        <p:spPr>
          <a:xfrm>
            <a:off x="2209800" y="741727"/>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计算机网络</a:t>
            </a:r>
          </a:p>
        </p:txBody>
      </p:sp>
      <p:sp>
        <p:nvSpPr>
          <p:cNvPr id="7" name="Title 1"/>
          <p:cNvSpPr txBox="1"/>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4" name="Rectangle 2"/>
          <p:cNvSpPr/>
          <p:nvPr/>
        </p:nvSpPr>
        <p:spPr>
          <a:xfrm>
            <a:off x="1020154" y="2647063"/>
            <a:ext cx="10151690" cy="341696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松散分层</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公共</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与专用</a:t>
            </a:r>
            <a:r>
              <a:rPr lang="en-US" altLang="zh-CN" sz="2800" dirty="0">
                <a:latin typeface="+mn-ea"/>
                <a:cs typeface="微软雅黑" panose="020B0503020204020204" pitchFamily="34" charset="-122"/>
              </a:rPr>
              <a:t>Intranet</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对于</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，硬件和软件、提供的服务上，都很复杂，无法给出一个明确的定义</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我们只能对其具体构成和提供服务方面进行描述</a:t>
            </a:r>
          </a:p>
        </p:txBody>
      </p:sp>
      <p:sp>
        <p:nvSpPr>
          <p:cNvPr id="5" name="Rectangle 3"/>
          <p:cNvSpPr/>
          <p:nvPr/>
        </p:nvSpPr>
        <p:spPr>
          <a:xfrm>
            <a:off x="4343400" y="797720"/>
            <a:ext cx="4791075" cy="6477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3600" b="1" dirty="0">
                <a:solidFill>
                  <a:srgbClr val="5B9BD5"/>
                </a:solidFill>
                <a:latin typeface="+mn-ea"/>
                <a:cs typeface="微软雅黑" panose="020B0503020204020204" pitchFamily="34" charset="-122"/>
              </a:rPr>
              <a:t>什么是</a:t>
            </a:r>
            <a:r>
              <a:rPr lang="en-US" altLang="zh-CN" sz="3600" b="1" dirty="0">
                <a:solidFill>
                  <a:srgbClr val="5B9BD5"/>
                </a:solidFill>
                <a:latin typeface="+mn-ea"/>
                <a:cs typeface="微软雅黑" panose="020B0503020204020204" pitchFamily="34" charset="-122"/>
              </a:rPr>
              <a:t>Internet</a:t>
            </a:r>
            <a:r>
              <a:rPr lang="zh-CN" altLang="en-US" sz="3600" b="1" dirty="0">
                <a:solidFill>
                  <a:srgbClr val="5B9BD5"/>
                </a:solidFill>
                <a:latin typeface="+mn-ea"/>
                <a:cs typeface="微软雅黑" panose="020B0503020204020204" pitchFamily="34" charset="-122"/>
              </a:rPr>
              <a:t>？</a:t>
            </a:r>
          </a:p>
        </p:txBody>
      </p:sp>
      <p:sp>
        <p:nvSpPr>
          <p:cNvPr id="10" name="圆角矩形 9"/>
          <p:cNvSpPr/>
          <p:nvPr/>
        </p:nvSpPr>
        <p:spPr>
          <a:xfrm>
            <a:off x="1020154" y="1756763"/>
            <a:ext cx="6203605" cy="7380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3200" dirty="0">
                <a:solidFill>
                  <a:schemeClr val="tx1"/>
                </a:solidFill>
                <a:latin typeface="+mn-ea"/>
                <a:cs typeface="微软雅黑" panose="020B0503020204020204" pitchFamily="34" charset="-122"/>
              </a:rPr>
              <a:t>Internet: “</a:t>
            </a:r>
            <a:r>
              <a:rPr lang="zh-CN" altLang="en-US" sz="3200" dirty="0">
                <a:solidFill>
                  <a:schemeClr val="tx1"/>
                </a:solidFill>
                <a:latin typeface="+mn-ea"/>
                <a:cs typeface="微软雅黑" panose="020B0503020204020204" pitchFamily="34" charset="-122"/>
              </a:rPr>
              <a:t>由网络构成的网络”</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2525602" y="80760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5" name="Rectangle 3"/>
          <p:cNvSpPr txBox="1"/>
          <p:nvPr/>
        </p:nvSpPr>
        <p:spPr>
          <a:xfrm>
            <a:off x="1980056" y="1728521"/>
            <a:ext cx="6689723" cy="389254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数以亿计的计算互连设备   </a:t>
            </a:r>
          </a:p>
          <a:p>
            <a:pPr lvl="1">
              <a:lnSpc>
                <a:spcPct val="130000"/>
              </a:lnSpc>
              <a:spcBef>
                <a:spcPts val="0"/>
              </a:spcBef>
              <a:buSzPct val="70000"/>
            </a:pPr>
            <a:r>
              <a:rPr lang="zh-CN" altLang="en-US" dirty="0">
                <a:latin typeface="+mn-ea"/>
                <a:cs typeface="微软雅黑" panose="020B0503020204020204" pitchFamily="34" charset="-122"/>
              </a:rPr>
              <a:t>主机（</a:t>
            </a:r>
            <a:r>
              <a:rPr lang="en-US" altLang="zh-CN" dirty="0">
                <a:latin typeface="+mn-ea"/>
                <a:cs typeface="微软雅黑" panose="020B0503020204020204" pitchFamily="34" charset="-122"/>
              </a:rPr>
              <a:t>host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端系统（</a:t>
            </a:r>
            <a:r>
              <a:rPr lang="en-US" altLang="zh-CN" dirty="0">
                <a:latin typeface="+mn-ea"/>
                <a:cs typeface="微软雅黑" panose="020B0503020204020204" pitchFamily="34" charset="-122"/>
              </a:rPr>
              <a:t>end system</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运行网络应用程序</a:t>
            </a:r>
            <a:endParaRPr lang="en-US" altLang="zh-CN" dirty="0">
              <a:latin typeface="+mn-ea"/>
              <a:cs typeface="微软雅黑" panose="020B0503020204020204" pitchFamily="34" charset="-122"/>
            </a:endParaRPr>
          </a:p>
          <a:p>
            <a:pPr lvl="1">
              <a:lnSpc>
                <a:spcPct val="130000"/>
              </a:lnSpc>
              <a:spcBef>
                <a:spcPts val="0"/>
              </a:spcBef>
              <a:buSzPct val="70000"/>
            </a:pPr>
            <a:endParaRPr lang="zh-CN" altLang="en-US"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通信链路</a:t>
            </a:r>
            <a:r>
              <a:rPr lang="en-US" altLang="zh-CN" sz="2400" dirty="0">
                <a:latin typeface="+mn-ea"/>
                <a:cs typeface="微软雅黑" panose="020B0503020204020204" pitchFamily="34" charset="-122"/>
              </a:rPr>
              <a:t>(link)</a:t>
            </a:r>
            <a:endParaRPr lang="zh-CN" altLang="en-US" sz="2400"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双绞线</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无线电频谱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卫星</a:t>
            </a:r>
          </a:p>
          <a:p>
            <a:pPr lvl="1">
              <a:lnSpc>
                <a:spcPct val="130000"/>
              </a:lnSpc>
              <a:spcBef>
                <a:spcPts val="0"/>
              </a:spcBef>
              <a:buSzPct val="70000"/>
            </a:pPr>
            <a:r>
              <a:rPr lang="zh-CN" altLang="en-US" dirty="0">
                <a:latin typeface="+mn-ea"/>
                <a:cs typeface="微软雅黑" panose="020B0503020204020204" pitchFamily="34" charset="-122"/>
              </a:rPr>
              <a:t>传输速率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带宽</a:t>
            </a:r>
            <a:r>
              <a:rPr lang="en-US" altLang="zh-CN" dirty="0">
                <a:latin typeface="+mn-ea"/>
                <a:cs typeface="微软雅黑" panose="020B0503020204020204" pitchFamily="34" charset="-122"/>
              </a:rPr>
              <a:t>(bandwidth)</a:t>
            </a:r>
          </a:p>
          <a:p>
            <a:pPr lvl="1">
              <a:lnSpc>
                <a:spcPct val="130000"/>
              </a:lnSpc>
              <a:spcBef>
                <a:spcPts val="0"/>
              </a:spcBef>
              <a:buSzPct val="70000"/>
            </a:pPr>
            <a:endParaRPr lang="en-US" altLang="zh-CN"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分组</a:t>
            </a:r>
            <a:r>
              <a:rPr lang="en-US" altLang="zh-CN" sz="2400" dirty="0">
                <a:latin typeface="+mn-ea"/>
                <a:cs typeface="微软雅黑" panose="020B0503020204020204" pitchFamily="34" charset="-122"/>
              </a:rPr>
              <a:t>(packet)</a:t>
            </a:r>
            <a:r>
              <a:rPr lang="zh-CN" altLang="en-US" sz="2400" dirty="0">
                <a:latin typeface="+mn-ea"/>
                <a:cs typeface="微软雅黑" panose="020B0503020204020204" pitchFamily="34" charset="-122"/>
              </a:rPr>
              <a:t>交换：</a:t>
            </a:r>
            <a:endParaRPr lang="en-US" altLang="zh-CN" sz="2400"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路由器（</a:t>
            </a:r>
            <a:r>
              <a:rPr lang="en-US" altLang="zh-CN" dirty="0">
                <a:latin typeface="+mn-ea"/>
                <a:cs typeface="微软雅黑" panose="020B0503020204020204" pitchFamily="34" charset="-122"/>
              </a:rPr>
              <a:t>Router</a:t>
            </a:r>
            <a:r>
              <a:rPr lang="zh-CN" altLang="en-US" dirty="0">
                <a:latin typeface="+mn-ea"/>
                <a:cs typeface="微软雅黑" panose="020B0503020204020204" pitchFamily="34" charset="-122"/>
              </a:rPr>
              <a:t>）和交换机（</a:t>
            </a:r>
            <a:r>
              <a:rPr lang="en-US" altLang="zh-CN" dirty="0">
                <a:latin typeface="+mn-ea"/>
                <a:cs typeface="微软雅黑" panose="020B0503020204020204" pitchFamily="34" charset="-122"/>
              </a:rPr>
              <a:t>Switch</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p:txBody>
      </p:sp>
      <p:sp>
        <p:nvSpPr>
          <p:cNvPr id="262" name="Title 1"/>
          <p:cNvSpPr txBox="1"/>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3" name="Group 842"/>
          <p:cNvGrpSpPr/>
          <p:nvPr/>
        </p:nvGrpSpPr>
        <p:grpSpPr bwMode="auto">
          <a:xfrm>
            <a:off x="378778" y="3850642"/>
            <a:ext cx="1671637" cy="1109663"/>
            <a:chOff x="98" y="2320"/>
            <a:chExt cx="1053" cy="699"/>
          </a:xfrm>
        </p:grpSpPr>
        <p:sp>
          <p:nvSpPr>
            <p:cNvPr id="264" name="Text Box 666"/>
            <p:cNvSpPr txBox="1">
              <a:spLocks noChangeArrowheads="1"/>
            </p:cNvSpPr>
            <p:nvPr/>
          </p:nvSpPr>
          <p:spPr bwMode="auto">
            <a:xfrm>
              <a:off x="564" y="2728"/>
              <a:ext cx="4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600"/>
                <a:t>wired</a:t>
              </a:r>
            </a:p>
            <a:p>
              <a:pPr>
                <a:lnSpc>
                  <a:spcPct val="75000"/>
                </a:lnSpc>
              </a:pPr>
              <a:r>
                <a:rPr lang="en-US" altLang="zh-CN" sz="1600"/>
                <a:t>links</a:t>
              </a:r>
            </a:p>
          </p:txBody>
        </p:sp>
        <p:sp>
          <p:nvSpPr>
            <p:cNvPr id="265" name="Text Box 669"/>
            <p:cNvSpPr txBox="1">
              <a:spLocks noChangeArrowheads="1"/>
            </p:cNvSpPr>
            <p:nvPr/>
          </p:nvSpPr>
          <p:spPr bwMode="auto">
            <a:xfrm>
              <a:off x="569" y="2465"/>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600"/>
                <a:t>wireless</a:t>
              </a:r>
            </a:p>
            <a:p>
              <a:pPr>
                <a:lnSpc>
                  <a:spcPct val="75000"/>
                </a:lnSpc>
              </a:pPr>
              <a:r>
                <a:rPr lang="en-US" altLang="zh-CN" sz="1600"/>
                <a:t>links</a:t>
              </a:r>
            </a:p>
          </p:txBody>
        </p:sp>
        <p:grpSp>
          <p:nvGrpSpPr>
            <p:cNvPr id="266" name="Group 819"/>
            <p:cNvGrpSpPr/>
            <p:nvPr/>
          </p:nvGrpSpPr>
          <p:grpSpPr bwMode="auto">
            <a:xfrm>
              <a:off x="385" y="2320"/>
              <a:ext cx="201" cy="282"/>
              <a:chOff x="742" y="2409"/>
              <a:chExt cx="576" cy="881"/>
            </a:xfrm>
          </p:grpSpPr>
          <p:grpSp>
            <p:nvGrpSpPr>
              <p:cNvPr id="271" name="Group 820"/>
              <p:cNvGrpSpPr/>
              <p:nvPr/>
            </p:nvGrpSpPr>
            <p:grpSpPr bwMode="auto">
              <a:xfrm>
                <a:off x="832" y="2643"/>
                <a:ext cx="376" cy="647"/>
                <a:chOff x="3130" y="3288"/>
                <a:chExt cx="410" cy="742"/>
              </a:xfrm>
            </p:grpSpPr>
            <p:sp>
              <p:nvSpPr>
                <p:cNvPr id="274"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5"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6"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7"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8"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9"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0"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1"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2"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3"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4"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5"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6"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7"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8"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2000"/>
                </a:p>
              </p:txBody>
            </p:sp>
          </p:grpSp>
          <p:pic>
            <p:nvPicPr>
              <p:cNvPr id="272"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Oval 837"/>
              <p:cNvSpPr>
                <a:spLocks noChangeArrowheads="1"/>
              </p:cNvSpPr>
              <p:nvPr/>
            </p:nvSpPr>
            <p:spPr bwMode="auto">
              <a:xfrm>
                <a:off x="986" y="2596"/>
                <a:ext cx="66" cy="6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grpSp>
          <p:nvGrpSpPr>
            <p:cNvPr id="267" name="Group 838"/>
            <p:cNvGrpSpPr/>
            <p:nvPr/>
          </p:nvGrpSpPr>
          <p:grpSpPr bwMode="auto">
            <a:xfrm>
              <a:off x="98" y="2444"/>
              <a:ext cx="355" cy="265"/>
              <a:chOff x="2967" y="478"/>
              <a:chExt cx="788" cy="625"/>
            </a:xfrm>
          </p:grpSpPr>
          <p:pic>
            <p:nvPicPr>
              <p:cNvPr id="269"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 name="Line 841"/>
            <p:cNvSpPr>
              <a:spLocks noChangeShapeType="1"/>
            </p:cNvSpPr>
            <p:nvPr/>
          </p:nvSpPr>
          <p:spPr bwMode="auto">
            <a:xfrm>
              <a:off x="288" y="2830"/>
              <a:ext cx="26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289" name="Group 852"/>
          <p:cNvGrpSpPr/>
          <p:nvPr/>
        </p:nvGrpSpPr>
        <p:grpSpPr bwMode="auto">
          <a:xfrm>
            <a:off x="566706" y="5666729"/>
            <a:ext cx="722312" cy="511176"/>
            <a:chOff x="293" y="3440"/>
            <a:chExt cx="455" cy="322"/>
          </a:xfrm>
        </p:grpSpPr>
        <p:sp>
          <p:nvSpPr>
            <p:cNvPr id="290" name="Text Box 662"/>
            <p:cNvSpPr txBox="1">
              <a:spLocks noChangeArrowheads="1"/>
            </p:cNvSpPr>
            <p:nvPr/>
          </p:nvSpPr>
          <p:spPr bwMode="auto">
            <a:xfrm>
              <a:off x="293" y="3549"/>
              <a:ext cx="4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router</a:t>
              </a:r>
            </a:p>
          </p:txBody>
        </p:sp>
        <p:grpSp>
          <p:nvGrpSpPr>
            <p:cNvPr id="291" name="Group 843"/>
            <p:cNvGrpSpPr/>
            <p:nvPr/>
          </p:nvGrpSpPr>
          <p:grpSpPr bwMode="auto">
            <a:xfrm>
              <a:off x="337" y="3440"/>
              <a:ext cx="306" cy="128"/>
              <a:chOff x="4650" y="1129"/>
              <a:chExt cx="246" cy="95"/>
            </a:xfrm>
          </p:grpSpPr>
          <p:sp>
            <p:nvSpPr>
              <p:cNvPr id="2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latin typeface="Times New Roman" panose="02020603050405020304" pitchFamily="18" charset="0"/>
                </a:endParaRPr>
              </a:p>
            </p:txBody>
          </p:sp>
          <p:sp>
            <p:nvSpPr>
              <p:cNvPr id="2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2800">
                  <a:latin typeface="Times New Roman" panose="02020603050405020304" pitchFamily="18" charset="0"/>
                </a:endParaRPr>
              </a:p>
            </p:txBody>
          </p:sp>
          <p:sp>
            <p:nvSpPr>
              <p:cNvPr id="2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latin typeface="Times New Roman" panose="02020603050405020304" pitchFamily="18" charset="0"/>
                </a:endParaRPr>
              </a:p>
            </p:txBody>
          </p:sp>
          <p:grpSp>
            <p:nvGrpSpPr>
              <p:cNvPr id="295" name="Group 847"/>
              <p:cNvGrpSpPr/>
              <p:nvPr/>
            </p:nvGrpSpPr>
            <p:grpSpPr bwMode="auto">
              <a:xfrm>
                <a:off x="4699" y="1145"/>
                <a:ext cx="138" cy="29"/>
                <a:chOff x="2468" y="1332"/>
                <a:chExt cx="310" cy="60"/>
              </a:xfrm>
            </p:grpSpPr>
            <p:sp>
              <p:nvSpPr>
                <p:cNvPr id="298" name="Freeform 84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99" name="Freeform 84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grpSp>
          <p:sp>
            <p:nvSpPr>
              <p:cNvPr id="296" name="Line 850"/>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297" name="Line 851"/>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grpSp>
      </p:grpSp>
      <p:grpSp>
        <p:nvGrpSpPr>
          <p:cNvPr id="300" name="Group 1201"/>
          <p:cNvGrpSpPr/>
          <p:nvPr/>
        </p:nvGrpSpPr>
        <p:grpSpPr bwMode="auto">
          <a:xfrm>
            <a:off x="374015" y="1718628"/>
            <a:ext cx="1695450" cy="1622425"/>
            <a:chOff x="210" y="833"/>
            <a:chExt cx="1068" cy="1022"/>
          </a:xfrm>
        </p:grpSpPr>
        <p:sp>
          <p:nvSpPr>
            <p:cNvPr id="301" name="Text Box 667"/>
            <p:cNvSpPr txBox="1">
              <a:spLocks noChangeArrowheads="1"/>
            </p:cNvSpPr>
            <p:nvPr/>
          </p:nvSpPr>
          <p:spPr bwMode="auto">
            <a:xfrm>
              <a:off x="479" y="1667"/>
              <a:ext cx="7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600"/>
                <a:t>smartphone</a:t>
              </a:r>
            </a:p>
          </p:txBody>
        </p:sp>
        <p:sp>
          <p:nvSpPr>
            <p:cNvPr id="302" name="Text Box 663"/>
            <p:cNvSpPr txBox="1">
              <a:spLocks noChangeArrowheads="1"/>
            </p:cNvSpPr>
            <p:nvPr/>
          </p:nvSpPr>
          <p:spPr bwMode="auto">
            <a:xfrm>
              <a:off x="487" y="872"/>
              <a:ext cx="2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PC</a:t>
              </a:r>
            </a:p>
          </p:txBody>
        </p:sp>
        <p:sp>
          <p:nvSpPr>
            <p:cNvPr id="303" name="Text Box 664"/>
            <p:cNvSpPr txBox="1">
              <a:spLocks noChangeArrowheads="1"/>
            </p:cNvSpPr>
            <p:nvPr/>
          </p:nvSpPr>
          <p:spPr bwMode="auto">
            <a:xfrm>
              <a:off x="488" y="1096"/>
              <a:ext cx="4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server</a:t>
              </a:r>
            </a:p>
          </p:txBody>
        </p:sp>
        <p:sp>
          <p:nvSpPr>
            <p:cNvPr id="304" name="Text Box 665"/>
            <p:cNvSpPr txBox="1">
              <a:spLocks noChangeArrowheads="1"/>
            </p:cNvSpPr>
            <p:nvPr/>
          </p:nvSpPr>
          <p:spPr bwMode="auto">
            <a:xfrm>
              <a:off x="493" y="1390"/>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600"/>
                <a:t>wireless</a:t>
              </a:r>
            </a:p>
            <a:p>
              <a:pPr>
                <a:lnSpc>
                  <a:spcPct val="75000"/>
                </a:lnSpc>
              </a:pPr>
              <a:r>
                <a:rPr lang="en-US" altLang="zh-CN" sz="1600"/>
                <a:t>laptop</a:t>
              </a:r>
            </a:p>
          </p:txBody>
        </p:sp>
        <p:grpSp>
          <p:nvGrpSpPr>
            <p:cNvPr id="305" name="Group 805"/>
            <p:cNvGrpSpPr/>
            <p:nvPr/>
          </p:nvGrpSpPr>
          <p:grpSpPr bwMode="auto">
            <a:xfrm flipH="1">
              <a:off x="244" y="833"/>
              <a:ext cx="261" cy="235"/>
              <a:chOff x="2839" y="3501"/>
              <a:chExt cx="755" cy="803"/>
            </a:xfrm>
          </p:grpSpPr>
          <p:pic>
            <p:nvPicPr>
              <p:cNvPr id="366"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80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2000"/>
              </a:p>
            </p:txBody>
          </p:sp>
        </p:grpSp>
        <p:grpSp>
          <p:nvGrpSpPr>
            <p:cNvPr id="306" name="Group 808"/>
            <p:cNvGrpSpPr/>
            <p:nvPr/>
          </p:nvGrpSpPr>
          <p:grpSpPr bwMode="auto">
            <a:xfrm>
              <a:off x="298" y="1682"/>
              <a:ext cx="234" cy="173"/>
              <a:chOff x="2751" y="1851"/>
              <a:chExt cx="462" cy="478"/>
            </a:xfrm>
          </p:grpSpPr>
          <p:pic>
            <p:nvPicPr>
              <p:cNvPr id="364"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 name="Group 1088"/>
            <p:cNvGrpSpPr/>
            <p:nvPr/>
          </p:nvGrpSpPr>
          <p:grpSpPr bwMode="auto">
            <a:xfrm>
              <a:off x="210" y="1368"/>
              <a:ext cx="301" cy="236"/>
              <a:chOff x="877" y="1008"/>
              <a:chExt cx="2747" cy="2591"/>
            </a:xfrm>
          </p:grpSpPr>
          <p:pic>
            <p:nvPicPr>
              <p:cNvPr id="341"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91"/>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sz="2000"/>
              </a:p>
            </p:txBody>
          </p:sp>
          <p:pic>
            <p:nvPicPr>
              <p:cNvPr id="344" name="Picture 1092"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93"/>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46" name="Freeform 1094"/>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47" name="Freeform 1095"/>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48" name="Freeform 1096"/>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49" name="Freeform 1097"/>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0" name="Freeform 1098"/>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grpSp>
            <p:nvGrpSpPr>
              <p:cNvPr id="351" name="Group 1099"/>
              <p:cNvGrpSpPr/>
              <p:nvPr/>
            </p:nvGrpSpPr>
            <p:grpSpPr bwMode="auto">
              <a:xfrm>
                <a:off x="1709" y="3008"/>
                <a:ext cx="507" cy="234"/>
                <a:chOff x="1740" y="2642"/>
                <a:chExt cx="752" cy="327"/>
              </a:xfrm>
            </p:grpSpPr>
            <p:sp>
              <p:nvSpPr>
                <p:cNvPr id="358" name="Freeform 1100"/>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9" name="Freeform 110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60" name="Freeform 1102"/>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61" name="Freeform 1103"/>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62" name="Freeform 1104"/>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63" name="Freeform 1105"/>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grpSp>
          <p:sp>
            <p:nvSpPr>
              <p:cNvPr id="352" name="Freeform 1106"/>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3" name="Freeform 1107"/>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4" name="Freeform 1108"/>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5" name="Freeform 1109"/>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6" name="Freeform 1110"/>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57" name="Freeform 1111"/>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grpSp>
        <p:grpSp>
          <p:nvGrpSpPr>
            <p:cNvPr id="308" name="Group 1168"/>
            <p:cNvGrpSpPr/>
            <p:nvPr/>
          </p:nvGrpSpPr>
          <p:grpSpPr bwMode="auto">
            <a:xfrm>
              <a:off x="340" y="1097"/>
              <a:ext cx="157" cy="256"/>
              <a:chOff x="4140" y="429"/>
              <a:chExt cx="1425" cy="2396"/>
            </a:xfrm>
          </p:grpSpPr>
          <p:sp>
            <p:nvSpPr>
              <p:cNvPr id="309" name="Freeform 1169"/>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10"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11" name="Freeform 1171"/>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12" name="Freeform 1172"/>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13"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nvGrpSpPr>
              <p:cNvPr id="314" name="Group 1174"/>
              <p:cNvGrpSpPr/>
              <p:nvPr/>
            </p:nvGrpSpPr>
            <p:grpSpPr bwMode="auto">
              <a:xfrm>
                <a:off x="4749" y="668"/>
                <a:ext cx="581" cy="145"/>
                <a:chOff x="614" y="2568"/>
                <a:chExt cx="725" cy="139"/>
              </a:xfrm>
            </p:grpSpPr>
            <p:sp>
              <p:nvSpPr>
                <p:cNvPr id="339"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40"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sp>
            <p:nvSpPr>
              <p:cNvPr id="315"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nvGrpSpPr>
              <p:cNvPr id="316" name="Group 1178"/>
              <p:cNvGrpSpPr/>
              <p:nvPr/>
            </p:nvGrpSpPr>
            <p:grpSpPr bwMode="auto">
              <a:xfrm>
                <a:off x="4747" y="994"/>
                <a:ext cx="581" cy="134"/>
                <a:chOff x="614" y="2568"/>
                <a:chExt cx="725" cy="139"/>
              </a:xfrm>
            </p:grpSpPr>
            <p:sp>
              <p:nvSpPr>
                <p:cNvPr id="337"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38"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sp>
            <p:nvSpPr>
              <p:cNvPr id="317"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18"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nvGrpSpPr>
              <p:cNvPr id="319" name="Group 1183"/>
              <p:cNvGrpSpPr/>
              <p:nvPr/>
            </p:nvGrpSpPr>
            <p:grpSpPr bwMode="auto">
              <a:xfrm>
                <a:off x="4735" y="1627"/>
                <a:ext cx="582" cy="151"/>
                <a:chOff x="614" y="2568"/>
                <a:chExt cx="725" cy="139"/>
              </a:xfrm>
            </p:grpSpPr>
            <p:sp>
              <p:nvSpPr>
                <p:cNvPr id="335"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36"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sp>
            <p:nvSpPr>
              <p:cNvPr id="320" name="Freeform 1186"/>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grpSp>
            <p:nvGrpSpPr>
              <p:cNvPr id="321" name="Group 1187"/>
              <p:cNvGrpSpPr/>
              <p:nvPr/>
            </p:nvGrpSpPr>
            <p:grpSpPr bwMode="auto">
              <a:xfrm>
                <a:off x="4739" y="1327"/>
                <a:ext cx="582" cy="139"/>
                <a:chOff x="614" y="2568"/>
                <a:chExt cx="725" cy="139"/>
              </a:xfrm>
            </p:grpSpPr>
            <p:sp>
              <p:nvSpPr>
                <p:cNvPr id="33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3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sp>
            <p:nvSpPr>
              <p:cNvPr id="322"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23" name="Freeform 1191"/>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24" name="Freeform 1192"/>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25"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26" name="Freeform 1194"/>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p>
            </p:txBody>
          </p:sp>
          <p:sp>
            <p:nvSpPr>
              <p:cNvPr id="327"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28"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29"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30"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2000">
                  <a:solidFill>
                    <a:srgbClr val="FF0000"/>
                  </a:solidFill>
                </a:endParaRPr>
              </a:p>
            </p:txBody>
          </p:sp>
          <p:sp>
            <p:nvSpPr>
              <p:cNvPr id="331"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sp>
            <p:nvSpPr>
              <p:cNvPr id="332"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2800"/>
              </a:p>
            </p:txBody>
          </p:sp>
        </p:grpSp>
      </p:grpSp>
      <p:grpSp>
        <p:nvGrpSpPr>
          <p:cNvPr id="368" name="Group 1"/>
          <p:cNvGrpSpPr/>
          <p:nvPr/>
        </p:nvGrpSpPr>
        <p:grpSpPr bwMode="auto">
          <a:xfrm>
            <a:off x="7989026" y="1673147"/>
            <a:ext cx="3551237" cy="4743450"/>
            <a:chOff x="5202238" y="1384300"/>
            <a:chExt cx="3551237" cy="4743450"/>
          </a:xfrm>
        </p:grpSpPr>
        <p:sp>
          <p:nvSpPr>
            <p:cNvPr id="369" name="Freeform 415"/>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0" name="Freeform 416"/>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1" name="Freeform 417"/>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72" name="Group 418"/>
            <p:cNvGrpSpPr/>
            <p:nvPr/>
          </p:nvGrpSpPr>
          <p:grpSpPr bwMode="auto">
            <a:xfrm>
              <a:off x="5278438" y="2974975"/>
              <a:ext cx="1458912" cy="933450"/>
              <a:chOff x="2889" y="1631"/>
              <a:chExt cx="980" cy="743"/>
            </a:xfrm>
          </p:grpSpPr>
          <p:sp>
            <p:nvSpPr>
              <p:cNvPr id="72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2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3"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4"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5"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6"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8"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 name="Freeform 427"/>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 name="Line 428"/>
            <p:cNvSpPr>
              <a:spLocks noChangeShapeType="1"/>
            </p:cNvSpPr>
            <p:nvPr/>
          </p:nvSpPr>
          <p:spPr bwMode="auto">
            <a:xfrm rot="-5400000">
              <a:off x="7845425" y="5159376"/>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1"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2"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3"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4"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5"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6"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7"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8"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1"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2"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3"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4"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5"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6"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7"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8"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0"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1"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02" name="Group 590"/>
            <p:cNvGrpSpPr/>
            <p:nvPr/>
          </p:nvGrpSpPr>
          <p:grpSpPr bwMode="auto">
            <a:xfrm flipH="1">
              <a:off x="5775325" y="4533900"/>
              <a:ext cx="414337" cy="373063"/>
              <a:chOff x="2839" y="3501"/>
              <a:chExt cx="755" cy="803"/>
            </a:xfrm>
          </p:grpSpPr>
          <p:pic>
            <p:nvPicPr>
              <p:cNvPr id="720" name="Picture 59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403" name="Group 593"/>
            <p:cNvGrpSpPr/>
            <p:nvPr/>
          </p:nvGrpSpPr>
          <p:grpSpPr bwMode="auto">
            <a:xfrm flipH="1">
              <a:off x="5457825" y="4954588"/>
              <a:ext cx="482600" cy="406400"/>
              <a:chOff x="2839" y="3501"/>
              <a:chExt cx="755" cy="803"/>
            </a:xfrm>
          </p:grpSpPr>
          <p:pic>
            <p:nvPicPr>
              <p:cNvPr id="718" name="Picture 594" descr="desktop_computer_stylized_mediu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59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404" name="Group 596"/>
            <p:cNvGrpSpPr/>
            <p:nvPr/>
          </p:nvGrpSpPr>
          <p:grpSpPr bwMode="auto">
            <a:xfrm flipH="1">
              <a:off x="5935663" y="5256213"/>
              <a:ext cx="427037" cy="349250"/>
              <a:chOff x="2839" y="3501"/>
              <a:chExt cx="755" cy="803"/>
            </a:xfrm>
          </p:grpSpPr>
          <p:pic>
            <p:nvPicPr>
              <p:cNvPr id="716" name="Picture 597"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 name="Freeform 59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405" name="Group 599"/>
            <p:cNvGrpSpPr/>
            <p:nvPr/>
          </p:nvGrpSpPr>
          <p:grpSpPr bwMode="auto">
            <a:xfrm>
              <a:off x="6550025" y="5238750"/>
              <a:ext cx="427037" cy="350838"/>
              <a:chOff x="2839" y="3501"/>
              <a:chExt cx="755" cy="803"/>
            </a:xfrm>
          </p:grpSpPr>
          <p:pic>
            <p:nvPicPr>
              <p:cNvPr id="714" name="Picture 600"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Freeform 6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406" name="Picture 603" descr="car_icon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7" name="Group 652"/>
            <p:cNvGrpSpPr/>
            <p:nvPr/>
          </p:nvGrpSpPr>
          <p:grpSpPr bwMode="auto">
            <a:xfrm>
              <a:off x="5613400" y="1546225"/>
              <a:ext cx="415925" cy="385763"/>
              <a:chOff x="2751" y="1851"/>
              <a:chExt cx="462" cy="478"/>
            </a:xfrm>
          </p:grpSpPr>
          <p:pic>
            <p:nvPicPr>
              <p:cNvPr id="712" name="Picture 65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3" name="Picture 65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665"/>
            <p:cNvGrpSpPr/>
            <p:nvPr/>
          </p:nvGrpSpPr>
          <p:grpSpPr bwMode="auto">
            <a:xfrm>
              <a:off x="7689850" y="2395538"/>
              <a:ext cx="390525" cy="169863"/>
              <a:chOff x="4650" y="1129"/>
              <a:chExt cx="246" cy="95"/>
            </a:xfrm>
          </p:grpSpPr>
          <p:sp>
            <p:nvSpPr>
              <p:cNvPr id="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07" name="Group 659"/>
              <p:cNvGrpSpPr/>
              <p:nvPr/>
            </p:nvGrpSpPr>
            <p:grpSpPr bwMode="auto">
              <a:xfrm>
                <a:off x="4699" y="1145"/>
                <a:ext cx="138" cy="29"/>
                <a:chOff x="2468" y="1332"/>
                <a:chExt cx="310" cy="60"/>
              </a:xfrm>
            </p:grpSpPr>
            <p:sp>
              <p:nvSpPr>
                <p:cNvPr id="710" name="Freeform 6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Freeform 6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8"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9"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09" name="Group 666"/>
            <p:cNvGrpSpPr/>
            <p:nvPr/>
          </p:nvGrpSpPr>
          <p:grpSpPr bwMode="auto">
            <a:xfrm>
              <a:off x="7762875" y="2757488"/>
              <a:ext cx="390525" cy="176213"/>
              <a:chOff x="4650" y="1129"/>
              <a:chExt cx="246" cy="95"/>
            </a:xfrm>
          </p:grpSpPr>
          <p:sp>
            <p:nvSpPr>
              <p:cNvPr id="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99" name="Group 670"/>
              <p:cNvGrpSpPr/>
              <p:nvPr/>
            </p:nvGrpSpPr>
            <p:grpSpPr bwMode="auto">
              <a:xfrm>
                <a:off x="4699" y="1145"/>
                <a:ext cx="138" cy="29"/>
                <a:chOff x="2468" y="1332"/>
                <a:chExt cx="310" cy="60"/>
              </a:xfrm>
            </p:grpSpPr>
            <p:sp>
              <p:nvSpPr>
                <p:cNvPr id="702" name="Freeform 67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3" name="Freeform 67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0"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1"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0" name="Group 675"/>
            <p:cNvGrpSpPr/>
            <p:nvPr/>
          </p:nvGrpSpPr>
          <p:grpSpPr bwMode="auto">
            <a:xfrm>
              <a:off x="7204075" y="2493963"/>
              <a:ext cx="390525" cy="169863"/>
              <a:chOff x="4650" y="1129"/>
              <a:chExt cx="246" cy="95"/>
            </a:xfrm>
          </p:grpSpPr>
          <p:sp>
            <p:nvSpPr>
              <p:cNvPr id="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91" name="Group 679"/>
              <p:cNvGrpSpPr/>
              <p:nvPr/>
            </p:nvGrpSpPr>
            <p:grpSpPr bwMode="auto">
              <a:xfrm>
                <a:off x="4699" y="1145"/>
                <a:ext cx="138" cy="29"/>
                <a:chOff x="2468" y="1332"/>
                <a:chExt cx="310" cy="60"/>
              </a:xfrm>
            </p:grpSpPr>
            <p:sp>
              <p:nvSpPr>
                <p:cNvPr id="694" name="Freeform 68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5" name="Freeform 68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2"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3"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1" name="Group 684"/>
            <p:cNvGrpSpPr/>
            <p:nvPr/>
          </p:nvGrpSpPr>
          <p:grpSpPr bwMode="auto">
            <a:xfrm>
              <a:off x="7215188" y="2757488"/>
              <a:ext cx="390525" cy="169863"/>
              <a:chOff x="4650" y="1129"/>
              <a:chExt cx="246" cy="95"/>
            </a:xfrm>
          </p:grpSpPr>
          <p:sp>
            <p:nvSpPr>
              <p:cNvPr id="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83" name="Group 688"/>
              <p:cNvGrpSpPr/>
              <p:nvPr/>
            </p:nvGrpSpPr>
            <p:grpSpPr bwMode="auto">
              <a:xfrm>
                <a:off x="4699" y="1145"/>
                <a:ext cx="138" cy="29"/>
                <a:chOff x="2468" y="1332"/>
                <a:chExt cx="310" cy="60"/>
              </a:xfrm>
            </p:grpSpPr>
            <p:sp>
              <p:nvSpPr>
                <p:cNvPr id="686" name="Freeform 68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Freeform 69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4"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5"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12"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413" name="Group 694"/>
            <p:cNvGrpSpPr/>
            <p:nvPr/>
          </p:nvGrpSpPr>
          <p:grpSpPr bwMode="auto">
            <a:xfrm>
              <a:off x="7400925" y="3911600"/>
              <a:ext cx="485775" cy="203200"/>
              <a:chOff x="4650" y="1129"/>
              <a:chExt cx="246" cy="95"/>
            </a:xfrm>
          </p:grpSpPr>
          <p:sp>
            <p:nvSpPr>
              <p:cNvPr id="6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75" name="Group 698"/>
              <p:cNvGrpSpPr/>
              <p:nvPr/>
            </p:nvGrpSpPr>
            <p:grpSpPr bwMode="auto">
              <a:xfrm>
                <a:off x="4699" y="1145"/>
                <a:ext cx="138" cy="29"/>
                <a:chOff x="2468" y="1332"/>
                <a:chExt cx="310" cy="60"/>
              </a:xfrm>
            </p:grpSpPr>
            <p:sp>
              <p:nvSpPr>
                <p:cNvPr id="678" name="Freeform 69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Freeform 70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7"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4" name="Group 712"/>
            <p:cNvGrpSpPr/>
            <p:nvPr/>
          </p:nvGrpSpPr>
          <p:grpSpPr bwMode="auto">
            <a:xfrm>
              <a:off x="7081838" y="3630613"/>
              <a:ext cx="485775" cy="203200"/>
              <a:chOff x="4650" y="1129"/>
              <a:chExt cx="246" cy="95"/>
            </a:xfrm>
          </p:grpSpPr>
          <p:sp>
            <p:nvSpPr>
              <p:cNvPr id="6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67" name="Group 716"/>
              <p:cNvGrpSpPr/>
              <p:nvPr/>
            </p:nvGrpSpPr>
            <p:grpSpPr bwMode="auto">
              <a:xfrm>
                <a:off x="4699" y="1145"/>
                <a:ext cx="138" cy="29"/>
                <a:chOff x="2468" y="1332"/>
                <a:chExt cx="310" cy="60"/>
              </a:xfrm>
            </p:grpSpPr>
            <p:sp>
              <p:nvSpPr>
                <p:cNvPr id="670" name="Freeform 7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1" name="Freeform 7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8"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9"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5" name="Group 721"/>
            <p:cNvGrpSpPr/>
            <p:nvPr/>
          </p:nvGrpSpPr>
          <p:grpSpPr bwMode="auto">
            <a:xfrm>
              <a:off x="7743825" y="3643313"/>
              <a:ext cx="485775" cy="203200"/>
              <a:chOff x="4650" y="1129"/>
              <a:chExt cx="246" cy="95"/>
            </a:xfrm>
          </p:grpSpPr>
          <p:sp>
            <p:nvSpPr>
              <p:cNvPr id="6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59" name="Group 725"/>
              <p:cNvGrpSpPr/>
              <p:nvPr/>
            </p:nvGrpSpPr>
            <p:grpSpPr bwMode="auto">
              <a:xfrm>
                <a:off x="4699" y="1145"/>
                <a:ext cx="138" cy="29"/>
                <a:chOff x="2468" y="1332"/>
                <a:chExt cx="310" cy="60"/>
              </a:xfrm>
            </p:grpSpPr>
            <p:sp>
              <p:nvSpPr>
                <p:cNvPr id="662" name="Freeform 7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Freeform 7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0"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1"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6" name="Group 730"/>
            <p:cNvGrpSpPr/>
            <p:nvPr/>
          </p:nvGrpSpPr>
          <p:grpSpPr bwMode="auto">
            <a:xfrm>
              <a:off x="6962775" y="4505325"/>
              <a:ext cx="619125" cy="242888"/>
              <a:chOff x="4650" y="1129"/>
              <a:chExt cx="246" cy="95"/>
            </a:xfrm>
          </p:grpSpPr>
          <p:sp>
            <p:nvSpPr>
              <p:cNvPr id="6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51" name="Group 734"/>
              <p:cNvGrpSpPr/>
              <p:nvPr/>
            </p:nvGrpSpPr>
            <p:grpSpPr bwMode="auto">
              <a:xfrm>
                <a:off x="4699" y="1145"/>
                <a:ext cx="138" cy="29"/>
                <a:chOff x="2468" y="1332"/>
                <a:chExt cx="310" cy="60"/>
              </a:xfrm>
            </p:grpSpPr>
            <p:sp>
              <p:nvSpPr>
                <p:cNvPr id="654" name="Freeform 7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Freeform 7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3"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7" name="Group 739"/>
            <p:cNvGrpSpPr/>
            <p:nvPr/>
          </p:nvGrpSpPr>
          <p:grpSpPr bwMode="auto">
            <a:xfrm>
              <a:off x="7596188" y="4803775"/>
              <a:ext cx="619125" cy="242888"/>
              <a:chOff x="4650" y="1129"/>
              <a:chExt cx="246" cy="95"/>
            </a:xfrm>
          </p:grpSpPr>
          <p:sp>
            <p:nvSpPr>
              <p:cNvPr id="6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3" name="Group 743"/>
              <p:cNvGrpSpPr/>
              <p:nvPr/>
            </p:nvGrpSpPr>
            <p:grpSpPr bwMode="auto">
              <a:xfrm>
                <a:off x="4699" y="1145"/>
                <a:ext cx="138" cy="29"/>
                <a:chOff x="2468" y="1332"/>
                <a:chExt cx="310" cy="60"/>
              </a:xfrm>
            </p:grpSpPr>
            <p:sp>
              <p:nvSpPr>
                <p:cNvPr id="646" name="Freeform 7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 name="Freeform 7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4"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8" name="Group 748"/>
            <p:cNvGrpSpPr/>
            <p:nvPr/>
          </p:nvGrpSpPr>
          <p:grpSpPr bwMode="auto">
            <a:xfrm>
              <a:off x="6246813" y="4848225"/>
              <a:ext cx="619125" cy="242888"/>
              <a:chOff x="4650" y="1129"/>
              <a:chExt cx="246" cy="95"/>
            </a:xfrm>
          </p:grpSpPr>
          <p:sp>
            <p:nvSpPr>
              <p:cNvPr id="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35" name="Group 752"/>
              <p:cNvGrpSpPr/>
              <p:nvPr/>
            </p:nvGrpSpPr>
            <p:grpSpPr bwMode="auto">
              <a:xfrm>
                <a:off x="4699" y="1145"/>
                <a:ext cx="138" cy="29"/>
                <a:chOff x="2468" y="1332"/>
                <a:chExt cx="310" cy="60"/>
              </a:xfrm>
            </p:grpSpPr>
            <p:sp>
              <p:nvSpPr>
                <p:cNvPr id="638" name="Freeform 75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9" name="Freeform 75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6"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7"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9" name="Group 757"/>
            <p:cNvGrpSpPr/>
            <p:nvPr/>
          </p:nvGrpSpPr>
          <p:grpSpPr bwMode="auto">
            <a:xfrm>
              <a:off x="6053138" y="3640138"/>
              <a:ext cx="390525" cy="169863"/>
              <a:chOff x="4650" y="1129"/>
              <a:chExt cx="246" cy="95"/>
            </a:xfrm>
          </p:grpSpPr>
          <p:sp>
            <p:nvSpPr>
              <p:cNvPr id="6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27" name="Group 761"/>
              <p:cNvGrpSpPr/>
              <p:nvPr/>
            </p:nvGrpSpPr>
            <p:grpSpPr bwMode="auto">
              <a:xfrm>
                <a:off x="4699" y="1145"/>
                <a:ext cx="138" cy="29"/>
                <a:chOff x="2468" y="1332"/>
                <a:chExt cx="310" cy="60"/>
              </a:xfrm>
            </p:grpSpPr>
            <p:sp>
              <p:nvSpPr>
                <p:cNvPr id="630" name="Freeform 76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1" name="Freeform 76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8"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9"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20" name="Group 767"/>
            <p:cNvGrpSpPr/>
            <p:nvPr/>
          </p:nvGrpSpPr>
          <p:grpSpPr bwMode="auto">
            <a:xfrm>
              <a:off x="6353175" y="2487613"/>
              <a:ext cx="390525" cy="169863"/>
              <a:chOff x="4650" y="1129"/>
              <a:chExt cx="246" cy="95"/>
            </a:xfrm>
          </p:grpSpPr>
          <p:sp>
            <p:nvSpPr>
              <p:cNvPr id="6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19" name="Group 771"/>
              <p:cNvGrpSpPr/>
              <p:nvPr/>
            </p:nvGrpSpPr>
            <p:grpSpPr bwMode="auto">
              <a:xfrm>
                <a:off x="4699" y="1145"/>
                <a:ext cx="138" cy="29"/>
                <a:chOff x="2468" y="1332"/>
                <a:chExt cx="310" cy="60"/>
              </a:xfrm>
            </p:grpSpPr>
            <p:sp>
              <p:nvSpPr>
                <p:cNvPr id="622" name="Freeform 77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Freeform 77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0"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1"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21" name="Group 776"/>
            <p:cNvGrpSpPr/>
            <p:nvPr/>
          </p:nvGrpSpPr>
          <p:grpSpPr bwMode="auto">
            <a:xfrm>
              <a:off x="5611813" y="3500438"/>
              <a:ext cx="506412" cy="352425"/>
              <a:chOff x="2967" y="478"/>
              <a:chExt cx="788" cy="625"/>
            </a:xfrm>
          </p:grpSpPr>
          <p:pic>
            <p:nvPicPr>
              <p:cNvPr id="614"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 name="Picture 778" descr="antenna_radiation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2" name="Group 779"/>
            <p:cNvGrpSpPr/>
            <p:nvPr/>
          </p:nvGrpSpPr>
          <p:grpSpPr bwMode="auto">
            <a:xfrm>
              <a:off x="7132638" y="5003800"/>
              <a:ext cx="563562" cy="420688"/>
              <a:chOff x="2967" y="478"/>
              <a:chExt cx="788" cy="625"/>
            </a:xfrm>
          </p:grpSpPr>
          <p:pic>
            <p:nvPicPr>
              <p:cNvPr id="612"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3" name="Group 782"/>
            <p:cNvGrpSpPr/>
            <p:nvPr/>
          </p:nvGrpSpPr>
          <p:grpSpPr bwMode="auto">
            <a:xfrm>
              <a:off x="6061075" y="1844675"/>
              <a:ext cx="457200" cy="631825"/>
              <a:chOff x="742" y="2409"/>
              <a:chExt cx="576" cy="881"/>
            </a:xfrm>
          </p:grpSpPr>
          <p:grpSp>
            <p:nvGrpSpPr>
              <p:cNvPr id="594" name="Group 783"/>
              <p:cNvGrpSpPr/>
              <p:nvPr/>
            </p:nvGrpSpPr>
            <p:grpSpPr bwMode="auto">
              <a:xfrm>
                <a:off x="832" y="2643"/>
                <a:ext cx="376" cy="647"/>
                <a:chOff x="3130" y="3288"/>
                <a:chExt cx="410" cy="742"/>
              </a:xfrm>
            </p:grpSpPr>
            <p:sp>
              <p:nvSpPr>
                <p:cNvPr id="597"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8"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9"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0"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1"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2"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3"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4"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5"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6"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7"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8"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9"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0"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1"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595"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2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42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426"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t>regional ISP</a:t>
              </a:r>
            </a:p>
          </p:txBody>
        </p:sp>
        <p:sp>
          <p:nvSpPr>
            <p:cNvPr id="42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42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429" name="Group 950"/>
            <p:cNvGrpSpPr/>
            <p:nvPr/>
          </p:nvGrpSpPr>
          <p:grpSpPr bwMode="auto">
            <a:xfrm>
              <a:off x="8240713" y="5002213"/>
              <a:ext cx="227012" cy="481013"/>
              <a:chOff x="4140" y="429"/>
              <a:chExt cx="1425" cy="2396"/>
            </a:xfrm>
          </p:grpSpPr>
          <p:sp>
            <p:nvSpPr>
              <p:cNvPr id="562" name="Freeform 95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64" name="Freeform 95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5" name="Freeform 95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67" name="Group 956"/>
              <p:cNvGrpSpPr/>
              <p:nvPr/>
            </p:nvGrpSpPr>
            <p:grpSpPr bwMode="auto">
              <a:xfrm>
                <a:off x="4749" y="668"/>
                <a:ext cx="581" cy="145"/>
                <a:chOff x="614" y="2568"/>
                <a:chExt cx="725" cy="139"/>
              </a:xfrm>
            </p:grpSpPr>
            <p:sp>
              <p:nvSpPr>
                <p:cNvPr id="59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6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69" name="Group 960"/>
              <p:cNvGrpSpPr/>
              <p:nvPr/>
            </p:nvGrpSpPr>
            <p:grpSpPr bwMode="auto">
              <a:xfrm>
                <a:off x="4747" y="994"/>
                <a:ext cx="581" cy="134"/>
                <a:chOff x="614" y="2568"/>
                <a:chExt cx="725" cy="139"/>
              </a:xfrm>
            </p:grpSpPr>
            <p:sp>
              <p:nvSpPr>
                <p:cNvPr id="59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2" name="Group 965"/>
              <p:cNvGrpSpPr/>
              <p:nvPr/>
            </p:nvGrpSpPr>
            <p:grpSpPr bwMode="auto">
              <a:xfrm>
                <a:off x="4735" y="1627"/>
                <a:ext cx="582" cy="151"/>
                <a:chOff x="614" y="2568"/>
                <a:chExt cx="725" cy="139"/>
              </a:xfrm>
            </p:grpSpPr>
            <p:sp>
              <p:nvSpPr>
                <p:cNvPr id="58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3" name="Freeform 96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574" name="Group 969"/>
              <p:cNvGrpSpPr/>
              <p:nvPr/>
            </p:nvGrpSpPr>
            <p:grpSpPr bwMode="auto">
              <a:xfrm>
                <a:off x="4739" y="1327"/>
                <a:ext cx="582" cy="139"/>
                <a:chOff x="614" y="2568"/>
                <a:chExt cx="725" cy="139"/>
              </a:xfrm>
            </p:grpSpPr>
            <p:sp>
              <p:nvSpPr>
                <p:cNvPr id="58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 name="Freeform 97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7" name="Freeform 97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9" name="Freeform 97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8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430" name="Group 983"/>
            <p:cNvGrpSpPr/>
            <p:nvPr/>
          </p:nvGrpSpPr>
          <p:grpSpPr bwMode="auto">
            <a:xfrm>
              <a:off x="7924800" y="5303838"/>
              <a:ext cx="227012" cy="481013"/>
              <a:chOff x="4140" y="429"/>
              <a:chExt cx="1425" cy="2396"/>
            </a:xfrm>
          </p:grpSpPr>
          <p:sp>
            <p:nvSpPr>
              <p:cNvPr id="530" name="Freeform 98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2" name="Freeform 98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3" name="Freeform 98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35" name="Group 989"/>
              <p:cNvGrpSpPr/>
              <p:nvPr/>
            </p:nvGrpSpPr>
            <p:grpSpPr bwMode="auto">
              <a:xfrm>
                <a:off x="4749" y="668"/>
                <a:ext cx="581" cy="145"/>
                <a:chOff x="614" y="2568"/>
                <a:chExt cx="725" cy="139"/>
              </a:xfrm>
            </p:grpSpPr>
            <p:sp>
              <p:nvSpPr>
                <p:cNvPr id="56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6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3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37" name="Group 993"/>
              <p:cNvGrpSpPr/>
              <p:nvPr/>
            </p:nvGrpSpPr>
            <p:grpSpPr bwMode="auto">
              <a:xfrm>
                <a:off x="4747" y="994"/>
                <a:ext cx="581" cy="134"/>
                <a:chOff x="614" y="2568"/>
                <a:chExt cx="725" cy="139"/>
              </a:xfrm>
            </p:grpSpPr>
            <p:sp>
              <p:nvSpPr>
                <p:cNvPr id="55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3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40" name="Group 998"/>
              <p:cNvGrpSpPr/>
              <p:nvPr/>
            </p:nvGrpSpPr>
            <p:grpSpPr bwMode="auto">
              <a:xfrm>
                <a:off x="4735" y="1627"/>
                <a:ext cx="582" cy="151"/>
                <a:chOff x="614" y="2568"/>
                <a:chExt cx="725" cy="139"/>
              </a:xfrm>
            </p:grpSpPr>
            <p:sp>
              <p:nvSpPr>
                <p:cNvPr id="55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41" name="Freeform 100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542" name="Group 1002"/>
              <p:cNvGrpSpPr/>
              <p:nvPr/>
            </p:nvGrpSpPr>
            <p:grpSpPr bwMode="auto">
              <a:xfrm>
                <a:off x="4739" y="1327"/>
                <a:ext cx="582" cy="139"/>
                <a:chOff x="614" y="2568"/>
                <a:chExt cx="725" cy="139"/>
              </a:xfrm>
            </p:grpSpPr>
            <p:sp>
              <p:nvSpPr>
                <p:cNvPr id="55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4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44" name="Freeform 100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5" name="Freeform 1007"/>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47" name="Freeform 100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4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5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5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431" name="Group 1016"/>
            <p:cNvGrpSpPr/>
            <p:nvPr/>
          </p:nvGrpSpPr>
          <p:grpSpPr bwMode="auto">
            <a:xfrm>
              <a:off x="5302250" y="2043113"/>
              <a:ext cx="534987" cy="407988"/>
              <a:chOff x="877" y="1008"/>
              <a:chExt cx="2747" cy="2591"/>
            </a:xfrm>
          </p:grpSpPr>
          <p:pic>
            <p:nvPicPr>
              <p:cNvPr id="507" name="Picture 1017"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1018"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019"/>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510" name="Picture 1020"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1" name="Freeform 1021"/>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 name="Freeform 1022"/>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3" name="Freeform 1023"/>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4" name="Freeform 1024"/>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5" name="Freeform 1025"/>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6" name="Freeform 1026"/>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517" name="Group 1027"/>
              <p:cNvGrpSpPr/>
              <p:nvPr/>
            </p:nvGrpSpPr>
            <p:grpSpPr bwMode="auto">
              <a:xfrm>
                <a:off x="1709" y="3008"/>
                <a:ext cx="507" cy="234"/>
                <a:chOff x="1740" y="2642"/>
                <a:chExt cx="752" cy="327"/>
              </a:xfrm>
            </p:grpSpPr>
            <p:sp>
              <p:nvSpPr>
                <p:cNvPr id="524"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5"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6"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7"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8"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9"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18" name="Freeform 1034"/>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9" name="Freeform 1035"/>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0" name="Freeform 1036"/>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1" name="Freeform 1037"/>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2" name="Freeform 1038"/>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3" name="Freeform 1039"/>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2" name="Group 1064"/>
            <p:cNvGrpSpPr/>
            <p:nvPr/>
          </p:nvGrpSpPr>
          <p:grpSpPr bwMode="auto">
            <a:xfrm>
              <a:off x="6872288" y="5486400"/>
              <a:ext cx="474662" cy="407988"/>
              <a:chOff x="877" y="1008"/>
              <a:chExt cx="2747" cy="2591"/>
            </a:xfrm>
          </p:grpSpPr>
          <p:pic>
            <p:nvPicPr>
              <p:cNvPr id="484" name="Picture 1065"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 name="Picture 1066"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 name="Freeform 106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87" name="Picture 1068"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106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9" name="Freeform 107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0" name="Freeform 107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 name="Freeform 107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 name="Freeform 107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3" name="Freeform 107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94" name="Group 1075"/>
              <p:cNvGrpSpPr/>
              <p:nvPr/>
            </p:nvGrpSpPr>
            <p:grpSpPr bwMode="auto">
              <a:xfrm>
                <a:off x="1709" y="3008"/>
                <a:ext cx="507" cy="234"/>
                <a:chOff x="1740" y="2642"/>
                <a:chExt cx="752" cy="327"/>
              </a:xfrm>
            </p:grpSpPr>
            <p:sp>
              <p:nvSpPr>
                <p:cNvPr id="501"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2"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3"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4"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5"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6"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95" name="Freeform 108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6" name="Freeform 108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7" name="Freeform 108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8" name="Freeform 108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9" name="Freeform 108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0" name="Freeform 108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3" name="Group 1114"/>
            <p:cNvGrpSpPr/>
            <p:nvPr/>
          </p:nvGrpSpPr>
          <p:grpSpPr bwMode="auto">
            <a:xfrm>
              <a:off x="5561013" y="3041650"/>
              <a:ext cx="444500" cy="407988"/>
              <a:chOff x="877" y="1008"/>
              <a:chExt cx="2747" cy="2591"/>
            </a:xfrm>
          </p:grpSpPr>
          <p:pic>
            <p:nvPicPr>
              <p:cNvPr id="461" name="Picture 1115" descr="antenna_stylized"/>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 name="Picture 1116"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111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64" name="Picture 1118"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 name="Freeform 111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6" name="Freeform 112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7" name="Freeform 112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8" name="Freeform 112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9" name="Freeform 112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0" name="Freeform 112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71" name="Group 1125"/>
              <p:cNvGrpSpPr/>
              <p:nvPr/>
            </p:nvGrpSpPr>
            <p:grpSpPr bwMode="auto">
              <a:xfrm>
                <a:off x="1709" y="3008"/>
                <a:ext cx="507" cy="234"/>
                <a:chOff x="1740" y="2642"/>
                <a:chExt cx="752" cy="327"/>
              </a:xfrm>
            </p:grpSpPr>
            <p:sp>
              <p:nvSpPr>
                <p:cNvPr id="478"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9"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0"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1"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2"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3"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72" name="Freeform 113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3" name="Freeform 113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4" name="Freeform 113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5" name="Freeform 113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6" name="Freeform 113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7" name="Freeform 113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4" name="Group 1139"/>
            <p:cNvGrpSpPr/>
            <p:nvPr/>
          </p:nvGrpSpPr>
          <p:grpSpPr bwMode="auto">
            <a:xfrm flipH="1">
              <a:off x="5940425" y="3222625"/>
              <a:ext cx="414337" cy="373063"/>
              <a:chOff x="2839" y="3501"/>
              <a:chExt cx="755" cy="803"/>
            </a:xfrm>
          </p:grpSpPr>
          <p:pic>
            <p:nvPicPr>
              <p:cNvPr id="459" name="Picture 114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435" name="Group 1142"/>
            <p:cNvGrpSpPr/>
            <p:nvPr/>
          </p:nvGrpSpPr>
          <p:grpSpPr bwMode="auto">
            <a:xfrm>
              <a:off x="7307263" y="5422900"/>
              <a:ext cx="474662" cy="407988"/>
              <a:chOff x="877" y="1008"/>
              <a:chExt cx="2747" cy="2591"/>
            </a:xfrm>
          </p:grpSpPr>
          <p:pic>
            <p:nvPicPr>
              <p:cNvPr id="436" name="Picture 1143"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44"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 name="Freeform 1145"/>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39" name="Picture 1146"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147"/>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1" name="Freeform 1148"/>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2" name="Freeform 1149"/>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3" name="Freeform 1150"/>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4" name="Freeform 1151"/>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5" name="Freeform 1152"/>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46" name="Group 1153"/>
              <p:cNvGrpSpPr/>
              <p:nvPr/>
            </p:nvGrpSpPr>
            <p:grpSpPr bwMode="auto">
              <a:xfrm>
                <a:off x="1709" y="3008"/>
                <a:ext cx="507" cy="234"/>
                <a:chOff x="1740" y="2642"/>
                <a:chExt cx="752" cy="327"/>
              </a:xfrm>
            </p:grpSpPr>
            <p:sp>
              <p:nvSpPr>
                <p:cNvPr id="453" name="Freeform 11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4" name="Freeform 11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5" name="Freeform 11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6" name="Freeform 11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7" name="Freeform 11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8" name="Freeform 11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7" name="Freeform 1160"/>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8" name="Freeform 1161"/>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9" name="Freeform 1162"/>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0" name="Freeform 1163"/>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1" name="Freeform 1164"/>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2" name="Freeform 1165"/>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1" presetID="9" presetClass="entr" presetSubtype="0" fill="hold" nodeType="with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dissolve">
                                      <p:cBhvr>
                                        <p:cTn id="43" dur="500"/>
                                        <p:tgtEl>
                                          <p:spTgt spid="300"/>
                                        </p:tgtEl>
                                      </p:cBhvr>
                                    </p:animEffect>
                                  </p:childTnLst>
                                </p:cTn>
                              </p:par>
                              <p:par>
                                <p:cTn id="44" presetID="9" presetClass="entr" presetSubtype="0" fill="hold" nodeType="withEffect">
                                  <p:stCondLst>
                                    <p:cond delay="0"/>
                                  </p:stCondLst>
                                  <p:childTnLst>
                                    <p:set>
                                      <p:cBhvr>
                                        <p:cTn id="45" dur="1" fill="hold">
                                          <p:stCondLst>
                                            <p:cond delay="0"/>
                                          </p:stCondLst>
                                        </p:cTn>
                                        <p:tgtEl>
                                          <p:spTgt spid="263"/>
                                        </p:tgtEl>
                                        <p:attrNameLst>
                                          <p:attrName>style.visibility</p:attrName>
                                        </p:attrNameLst>
                                      </p:cBhvr>
                                      <p:to>
                                        <p:strVal val="visible"/>
                                      </p:to>
                                    </p:set>
                                    <p:animEffect transition="in" filter="dissolve">
                                      <p:cBhvr>
                                        <p:cTn id="46" dur="500"/>
                                        <p:tgtEl>
                                          <p:spTgt spid="263"/>
                                        </p:tgtEl>
                                      </p:cBhvr>
                                    </p:animEffect>
                                  </p:childTnLst>
                                </p:cTn>
                              </p:par>
                              <p:par>
                                <p:cTn id="47" presetID="9"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dissolve">
                                      <p:cBhvr>
                                        <p:cTn id="49"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6131" y="1565851"/>
            <a:ext cx="6793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786131" y="4003740"/>
            <a:ext cx="6793229"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74" name="Rectangle 2"/>
          <p:cNvSpPr>
            <a:spLocks noChangeArrowheads="1"/>
          </p:cNvSpPr>
          <p:nvPr/>
        </p:nvSpPr>
        <p:spPr bwMode="auto">
          <a:xfrm>
            <a:off x="2359025" y="4841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2768528" y="784153"/>
            <a:ext cx="75517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服务上描述</a:t>
            </a:r>
          </a:p>
        </p:txBody>
      </p:sp>
      <p:sp>
        <p:nvSpPr>
          <p:cNvPr id="5" name="Rectangle 3"/>
          <p:cNvSpPr txBox="1"/>
          <p:nvPr/>
        </p:nvSpPr>
        <p:spPr>
          <a:xfrm>
            <a:off x="942976" y="1494920"/>
            <a:ext cx="10467974" cy="522084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dirty="0">
                <a:solidFill>
                  <a:schemeClr val="bg1"/>
                </a:solidFill>
                <a:latin typeface="+mn-ea"/>
                <a:cs typeface="微软雅黑" panose="020B0503020204020204" pitchFamily="34" charset="-122"/>
              </a:rPr>
              <a:t>提供网络应用基础架构</a:t>
            </a:r>
          </a:p>
          <a:p>
            <a:pPr>
              <a:lnSpc>
                <a:spcPct val="150000"/>
              </a:lnSpc>
              <a:spcBef>
                <a:spcPts val="0"/>
              </a:spcBef>
              <a:buSzPct val="85000"/>
              <a:buFont typeface="Arial" panose="020B0604020202020204" pitchFamily="34" charset="0"/>
              <a:buNone/>
            </a:pPr>
            <a:r>
              <a:rPr lang="zh-CN" altLang="en-US" sz="2600" dirty="0">
                <a:solidFill>
                  <a:srgbClr val="FF0000"/>
                </a:solidFill>
                <a:latin typeface="+mn-ea"/>
                <a:cs typeface="微软雅黑" panose="020B0503020204020204" pitchFamily="34" charset="-122"/>
              </a:rPr>
              <a:t>    </a:t>
            </a:r>
            <a:r>
              <a:rPr lang="zh-CN" altLang="en-US" sz="2600" dirty="0">
                <a:latin typeface="+mn-ea"/>
                <a:cs typeface="微软雅黑" panose="020B0503020204020204" pitchFamily="34" charset="-122"/>
              </a:rPr>
              <a:t>允许终端系统上运行分布式应用程序，并彼此交换数据</a:t>
            </a:r>
            <a:r>
              <a:rPr lang="en-US" altLang="zh-CN" sz="2600" dirty="0">
                <a:latin typeface="+mn-ea"/>
                <a:cs typeface="微软雅黑" panose="020B0503020204020204" pitchFamily="34" charset="-122"/>
              </a:rPr>
              <a:t>:</a:t>
            </a:r>
          </a:p>
          <a:p>
            <a:pPr lvl="1">
              <a:lnSpc>
                <a:spcPct val="150000"/>
              </a:lnSpc>
              <a:spcBef>
                <a:spcPts val="0"/>
              </a:spcBef>
              <a:buSzPct val="70000"/>
            </a:pPr>
            <a:r>
              <a:rPr lang="en-US" altLang="zh-CN" sz="2600" dirty="0">
                <a:latin typeface="+mn-ea"/>
                <a:cs typeface="微软雅黑" panose="020B0503020204020204" pitchFamily="34" charset="-122"/>
              </a:rPr>
              <a:t>Web, email, games, e-commerce, database, VOIP, P2P file sharing</a:t>
            </a:r>
          </a:p>
          <a:p>
            <a:pPr>
              <a:lnSpc>
                <a:spcPct val="150000"/>
              </a:lnSpc>
              <a:spcBef>
                <a:spcPts val="0"/>
              </a:spcBef>
              <a:buSzPct val="85000"/>
            </a:pPr>
            <a:r>
              <a:rPr lang="zh-CN" altLang="en-US" dirty="0">
                <a:solidFill>
                  <a:schemeClr val="bg1"/>
                </a:solidFill>
                <a:latin typeface="+mn-ea"/>
                <a:cs typeface="微软雅黑" panose="020B0503020204020204" pitchFamily="34" charset="-122"/>
              </a:rPr>
              <a:t>为分布式应用程序提供的通信服务接口</a:t>
            </a:r>
            <a:endParaRPr lang="en-US" altLang="zh-CN" dirty="0">
              <a:solidFill>
                <a:schemeClr val="bg1"/>
              </a:solidFill>
              <a:latin typeface="+mn-ea"/>
              <a:cs typeface="微软雅黑" panose="020B0503020204020204" pitchFamily="34" charset="-122"/>
            </a:endParaRPr>
          </a:p>
          <a:p>
            <a:pPr lvl="1">
              <a:lnSpc>
                <a:spcPct val="150000"/>
              </a:lnSpc>
              <a:spcBef>
                <a:spcPts val="0"/>
              </a:spcBef>
              <a:buSzPct val="70000"/>
            </a:pPr>
            <a:r>
              <a:rPr lang="zh-CN" altLang="en-US" sz="2600" dirty="0">
                <a:latin typeface="+mn-ea"/>
                <a:cs typeface="微软雅黑" panose="020B0503020204020204" pitchFamily="34" charset="-122"/>
              </a:rPr>
              <a:t>无连接服务</a:t>
            </a:r>
            <a:r>
              <a:rPr lang="en-US" altLang="zh-CN" sz="2600" dirty="0">
                <a:latin typeface="+mn-ea"/>
                <a:cs typeface="微软雅黑" panose="020B0503020204020204" pitchFamily="34" charset="-122"/>
              </a:rPr>
              <a:t>connectionless</a:t>
            </a:r>
          </a:p>
          <a:p>
            <a:pPr lvl="1">
              <a:lnSpc>
                <a:spcPct val="150000"/>
              </a:lnSpc>
              <a:spcBef>
                <a:spcPts val="0"/>
              </a:spcBef>
              <a:buSzPct val="70000"/>
            </a:pPr>
            <a:r>
              <a:rPr lang="zh-CN" altLang="en-US" sz="2600" dirty="0">
                <a:latin typeface="+mn-ea"/>
                <a:cs typeface="微软雅黑" panose="020B0503020204020204" pitchFamily="34" charset="-122"/>
              </a:rPr>
              <a:t>面向连接服务</a:t>
            </a:r>
            <a:r>
              <a:rPr lang="en-US" altLang="zh-CN" sz="2600" dirty="0">
                <a:latin typeface="+mn-ea"/>
                <a:cs typeface="微软雅黑" panose="020B0503020204020204" pitchFamily="34" charset="-122"/>
              </a:rPr>
              <a:t>connection-oriented</a:t>
            </a:r>
          </a:p>
          <a:p>
            <a:pPr lvl="1">
              <a:lnSpc>
                <a:spcPct val="150000"/>
              </a:lnSpc>
              <a:spcBef>
                <a:spcPts val="0"/>
              </a:spcBef>
              <a:buSzPct val="70000"/>
            </a:pPr>
            <a:r>
              <a:rPr lang="zh-CN" altLang="en-US" sz="2600" dirty="0">
                <a:latin typeface="+mn-ea"/>
                <a:cs typeface="微软雅黑" panose="020B0503020204020204" pitchFamily="34" charset="-122"/>
              </a:rPr>
              <a:t>不提供数据传递时间保证（发送端到接收端）的服务</a:t>
            </a:r>
          </a:p>
        </p:txBody>
      </p:sp>
      <p:sp>
        <p:nvSpPr>
          <p:cNvPr id="6" name="Title 1"/>
          <p:cNvSpPr txBox="1"/>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p:cNvSpPr txBox="1"/>
          <p:nvPr/>
        </p:nvSpPr>
        <p:spPr>
          <a:xfrm>
            <a:off x="788357" y="2214483"/>
            <a:ext cx="6055359" cy="19827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SzPct val="85000"/>
            </a:pPr>
            <a:r>
              <a:rPr lang="zh-CN" altLang="en-US" dirty="0">
                <a:latin typeface="+mn-ea"/>
                <a:cs typeface="微软雅黑" panose="020B0503020204020204" pitchFamily="34" charset="-122"/>
              </a:rPr>
              <a:t>控制发送和接收消息</a:t>
            </a:r>
            <a:r>
              <a:rPr lang="en-US" altLang="zh-CN" dirty="0">
                <a:latin typeface="+mn-ea"/>
                <a:cs typeface="微软雅黑" panose="020B0503020204020204" pitchFamily="34" charset="-122"/>
              </a:rPr>
              <a:t>——</a:t>
            </a:r>
            <a:r>
              <a:rPr lang="zh-CN" altLang="en-US" dirty="0">
                <a:solidFill>
                  <a:srgbClr val="FF0000"/>
                </a:solidFill>
                <a:latin typeface="+mn-ea"/>
                <a:cs typeface="微软雅黑" panose="020B0503020204020204" pitchFamily="34" charset="-122"/>
              </a:rPr>
              <a:t>协议</a:t>
            </a:r>
            <a:endParaRPr lang="en-US" altLang="zh-CN" dirty="0">
              <a:solidFill>
                <a:srgbClr val="FF0000"/>
              </a:solidFill>
              <a:latin typeface="+mn-ea"/>
              <a:cs typeface="微软雅黑" panose="020B0503020204020204" pitchFamily="34" charset="-122"/>
            </a:endParaRPr>
          </a:p>
          <a:p>
            <a:pPr lvl="1">
              <a:lnSpc>
                <a:spcPct val="150000"/>
              </a:lnSpc>
              <a:spcBef>
                <a:spcPts val="600"/>
              </a:spcBef>
              <a:buSzPct val="70000"/>
            </a:pPr>
            <a:r>
              <a:rPr lang="en-US" altLang="zh-CN" sz="2800" dirty="0">
                <a:latin typeface="+mn-ea"/>
                <a:cs typeface="微软雅黑" panose="020B0503020204020204" pitchFamily="34" charset="-122"/>
              </a:rPr>
              <a:t>e.g., TCP, IP, HTTP, FTP, SMTP</a:t>
            </a:r>
          </a:p>
        </p:txBody>
      </p:sp>
      <p:sp>
        <p:nvSpPr>
          <p:cNvPr id="5" name="Rectangle 3"/>
          <p:cNvSpPr txBox="1"/>
          <p:nvPr/>
        </p:nvSpPr>
        <p:spPr>
          <a:xfrm>
            <a:off x="3808594" y="1001565"/>
            <a:ext cx="56900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1.1.3 Internet</a:t>
            </a:r>
            <a:r>
              <a:rPr lang="zh-CN" altLang="en-US" sz="3600" b="1" dirty="0">
                <a:solidFill>
                  <a:srgbClr val="5B9BD5"/>
                </a:solidFill>
                <a:latin typeface="+mn-ea"/>
                <a:ea typeface="+mn-ea"/>
              </a:rPr>
              <a:t>通信控制</a:t>
            </a:r>
          </a:p>
        </p:txBody>
      </p:sp>
      <p:sp>
        <p:nvSpPr>
          <p:cNvPr id="26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微软雅黑" panose="020B0503020204020204" pitchFamily="34" charset="-122"/>
              </a:rPr>
              <a:t>什么是</a:t>
            </a:r>
            <a:r>
              <a:rPr lang="en-US" altLang="zh-CN" sz="1800" dirty="0">
                <a:solidFill>
                  <a:schemeClr val="tx1"/>
                </a:solidFill>
                <a:latin typeface="+mn-ea"/>
                <a:ea typeface="+mn-ea"/>
                <a:cs typeface="微软雅黑" panose="020B0503020204020204" pitchFamily="34" charset="-122"/>
              </a:rPr>
              <a:t>Internet? </a:t>
            </a:r>
          </a:p>
        </p:txBody>
      </p:sp>
      <p:grpSp>
        <p:nvGrpSpPr>
          <p:cNvPr id="262" name="Group 1"/>
          <p:cNvGrpSpPr/>
          <p:nvPr/>
        </p:nvGrpSpPr>
        <p:grpSpPr bwMode="auto">
          <a:xfrm>
            <a:off x="7989026" y="1673147"/>
            <a:ext cx="3551237" cy="4743450"/>
            <a:chOff x="5202238" y="1384300"/>
            <a:chExt cx="3551237" cy="4743450"/>
          </a:xfrm>
        </p:grpSpPr>
        <p:sp>
          <p:nvSpPr>
            <p:cNvPr id="263" name="Freeform 415"/>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4" name="Freeform 416"/>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5" name="Freeform 417"/>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6" name="Group 418"/>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7" name="Group 593"/>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8" name="Group 596"/>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9" name="Group 599"/>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p:nvPr/>
            </p:nvGrpSpPr>
            <p:grpSpPr bwMode="auto">
              <a:xfrm>
                <a:off x="4699" y="1145"/>
                <a:ext cx="138" cy="29"/>
                <a:chOff x="2468" y="1332"/>
                <a:chExt cx="310" cy="60"/>
              </a:xfrm>
            </p:grpSpPr>
            <p:sp>
              <p:nvSpPr>
                <p:cNvPr id="604" name="Freeform 6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p:nvPr/>
            </p:nvGrpSpPr>
            <p:grpSpPr bwMode="auto">
              <a:xfrm>
                <a:off x="4699" y="1145"/>
                <a:ext cx="138" cy="29"/>
                <a:chOff x="2468" y="1332"/>
                <a:chExt cx="310" cy="60"/>
              </a:xfrm>
            </p:grpSpPr>
            <p:sp>
              <p:nvSpPr>
                <p:cNvPr id="596" name="Freeform 67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p:nvPr/>
            </p:nvGrpSpPr>
            <p:grpSpPr bwMode="auto">
              <a:xfrm>
                <a:off x="4699" y="1145"/>
                <a:ext cx="138" cy="29"/>
                <a:chOff x="2468" y="1332"/>
                <a:chExt cx="310" cy="60"/>
              </a:xfrm>
            </p:grpSpPr>
            <p:sp>
              <p:nvSpPr>
                <p:cNvPr id="588" name="Freeform 68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p:nvPr/>
            </p:nvGrpSpPr>
            <p:grpSpPr bwMode="auto">
              <a:xfrm>
                <a:off x="4699" y="1145"/>
                <a:ext cx="138" cy="29"/>
                <a:chOff x="2468" y="1332"/>
                <a:chExt cx="310" cy="60"/>
              </a:xfrm>
            </p:grpSpPr>
            <p:sp>
              <p:nvSpPr>
                <p:cNvPr id="580" name="Freeform 68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p:nvPr/>
            </p:nvGrpSpPr>
            <p:grpSpPr bwMode="auto">
              <a:xfrm>
                <a:off x="4699" y="1145"/>
                <a:ext cx="138" cy="29"/>
                <a:chOff x="2468" y="1332"/>
                <a:chExt cx="310" cy="60"/>
              </a:xfrm>
            </p:grpSpPr>
            <p:sp>
              <p:nvSpPr>
                <p:cNvPr id="572" name="Freeform 69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p:nvPr/>
            </p:nvGrpSpPr>
            <p:grpSpPr bwMode="auto">
              <a:xfrm>
                <a:off x="4699" y="1145"/>
                <a:ext cx="138" cy="29"/>
                <a:chOff x="2468" y="1332"/>
                <a:chExt cx="310" cy="60"/>
              </a:xfrm>
            </p:grpSpPr>
            <p:sp>
              <p:nvSpPr>
                <p:cNvPr id="564" name="Freeform 7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p:nvPr/>
            </p:nvGrpSpPr>
            <p:grpSpPr bwMode="auto">
              <a:xfrm>
                <a:off x="4699" y="1145"/>
                <a:ext cx="138" cy="29"/>
                <a:chOff x="2468" y="1332"/>
                <a:chExt cx="310" cy="60"/>
              </a:xfrm>
            </p:grpSpPr>
            <p:sp>
              <p:nvSpPr>
                <p:cNvPr id="556" name="Freeform 7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p:nvPr/>
            </p:nvGrpSpPr>
            <p:grpSpPr bwMode="auto">
              <a:xfrm>
                <a:off x="4699" y="1145"/>
                <a:ext cx="138" cy="29"/>
                <a:chOff x="2468" y="1332"/>
                <a:chExt cx="310" cy="60"/>
              </a:xfrm>
            </p:grpSpPr>
            <p:sp>
              <p:nvSpPr>
                <p:cNvPr id="548" name="Freeform 7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p:nvPr/>
            </p:nvGrpSpPr>
            <p:grpSpPr bwMode="auto">
              <a:xfrm>
                <a:off x="4699" y="1145"/>
                <a:ext cx="138" cy="29"/>
                <a:chOff x="2468" y="1332"/>
                <a:chExt cx="310" cy="60"/>
              </a:xfrm>
            </p:grpSpPr>
            <p:sp>
              <p:nvSpPr>
                <p:cNvPr id="540" name="Freeform 7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p:nvPr/>
            </p:nvGrpSpPr>
            <p:grpSpPr bwMode="auto">
              <a:xfrm>
                <a:off x="4699" y="1145"/>
                <a:ext cx="138" cy="29"/>
                <a:chOff x="2468" y="1332"/>
                <a:chExt cx="310" cy="60"/>
              </a:xfrm>
            </p:grpSpPr>
            <p:sp>
              <p:nvSpPr>
                <p:cNvPr id="532" name="Freeform 75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p:nvPr/>
            </p:nvGrpSpPr>
            <p:grpSpPr bwMode="auto">
              <a:xfrm>
                <a:off x="4699" y="1145"/>
                <a:ext cx="138" cy="29"/>
                <a:chOff x="2468" y="1332"/>
                <a:chExt cx="310" cy="60"/>
              </a:xfrm>
            </p:grpSpPr>
            <p:sp>
              <p:nvSpPr>
                <p:cNvPr id="524" name="Freeform 76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p:nvPr/>
            </p:nvGrpSpPr>
            <p:grpSpPr bwMode="auto">
              <a:xfrm>
                <a:off x="4699" y="1145"/>
                <a:ext cx="138" cy="29"/>
                <a:chOff x="2468" y="1332"/>
                <a:chExt cx="310" cy="60"/>
              </a:xfrm>
            </p:grpSpPr>
            <p:sp>
              <p:nvSpPr>
                <p:cNvPr id="516" name="Freeform 77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p:nvPr/>
          </p:nvGrpSpPr>
          <p:grpSpPr bwMode="auto">
            <a:xfrm>
              <a:off x="6061075" y="1844675"/>
              <a:ext cx="457200" cy="631825"/>
              <a:chOff x="742" y="2409"/>
              <a:chExt cx="576" cy="881"/>
            </a:xfrm>
          </p:grpSpPr>
          <p:grpSp>
            <p:nvGrpSpPr>
              <p:cNvPr id="488" name="Group 783"/>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p:nvPr/>
          </p:nvGrpSpPr>
          <p:grpSpPr bwMode="auto">
            <a:xfrm>
              <a:off x="8240713" y="5002213"/>
              <a:ext cx="227012" cy="481013"/>
              <a:chOff x="4140" y="429"/>
              <a:chExt cx="1425" cy="2396"/>
            </a:xfrm>
          </p:grpSpPr>
          <p:sp>
            <p:nvSpPr>
              <p:cNvPr id="456" name="Freeform 95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8" name="Freeform 95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9" name="Freeform 95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1" name="Group 956"/>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3" name="Group 960"/>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6" name="Group 965"/>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7" name="Freeform 96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68" name="Group 969"/>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0" name="Freeform 97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1" name="Freeform 97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3" name="Freeform 97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4" name="Group 983"/>
            <p:cNvGrpSpPr/>
            <p:nvPr/>
          </p:nvGrpSpPr>
          <p:grpSpPr bwMode="auto">
            <a:xfrm>
              <a:off x="7924800" y="5303838"/>
              <a:ext cx="227012" cy="481013"/>
              <a:chOff x="4140" y="429"/>
              <a:chExt cx="1425" cy="2396"/>
            </a:xfrm>
          </p:grpSpPr>
          <p:sp>
            <p:nvSpPr>
              <p:cNvPr id="424" name="Freeform 98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6" name="Freeform 98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7" name="Freeform 98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29" name="Group 989"/>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1" name="Group 993"/>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4" name="Group 998"/>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5" name="Freeform 100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36" name="Group 1002"/>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8" name="Freeform 100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9" name="Freeform 1007"/>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1" name="Freeform 100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5" name="Group 1016"/>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022"/>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7" name="Freeform 1023"/>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8" name="Freeform 1024"/>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9" name="Freeform 1025"/>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 name="Freeform 1026"/>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11" name="Group 1027"/>
              <p:cNvGrpSpPr/>
              <p:nvPr/>
            </p:nvGrpSpPr>
            <p:grpSpPr bwMode="auto">
              <a:xfrm>
                <a:off x="1709" y="3008"/>
                <a:ext cx="507" cy="234"/>
                <a:chOff x="1740" y="2642"/>
                <a:chExt cx="752" cy="327"/>
              </a:xfrm>
            </p:grpSpPr>
            <p:sp>
              <p:nvSpPr>
                <p:cNvPr id="418"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1"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2"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3"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12" name="Freeform 1034"/>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 name="Freeform 1035"/>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 name="Freeform 1036"/>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 name="Freeform 1037"/>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038"/>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039"/>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6" name="Group 1064"/>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3" name="Freeform 107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4" name="Freeform 107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5" name="Freeform 107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6" name="Freeform 107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7" name="Freeform 107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88" name="Group 1075"/>
              <p:cNvGrpSpPr/>
              <p:nvPr/>
            </p:nvGrpSpPr>
            <p:grpSpPr bwMode="auto">
              <a:xfrm>
                <a:off x="1709" y="3008"/>
                <a:ext cx="507" cy="234"/>
                <a:chOff x="1740" y="2642"/>
                <a:chExt cx="752" cy="327"/>
              </a:xfrm>
            </p:grpSpPr>
            <p:sp>
              <p:nvSpPr>
                <p:cNvPr id="395"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6"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7"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8"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89" name="Freeform 108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 name="Freeform 108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 name="Freeform 108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2" name="Freeform 108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3" name="Freeform 108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08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7" name="Group 1114"/>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0" name="Freeform 112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1" name="Freeform 112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2" name="Freeform 112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3" name="Freeform 112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4" name="Freeform 112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65" name="Group 1125"/>
              <p:cNvGrpSpPr/>
              <p:nvPr/>
            </p:nvGrpSpPr>
            <p:grpSpPr bwMode="auto">
              <a:xfrm>
                <a:off x="1709" y="3008"/>
                <a:ext cx="507" cy="234"/>
                <a:chOff x="1740" y="2642"/>
                <a:chExt cx="752" cy="327"/>
              </a:xfrm>
            </p:grpSpPr>
            <p:sp>
              <p:nvSpPr>
                <p:cNvPr id="372"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3"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4"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5"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6"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7"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6" name="Freeform 113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7" name="Freeform 113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13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13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0" name="Freeform 113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1" name="Freeform 113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8" name="Group 1139"/>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29" name="Group 1142"/>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5" name="Freeform 1148"/>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1149"/>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1150"/>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1151"/>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 name="Freeform 1152"/>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40" name="Group 1153"/>
              <p:cNvGrpSpPr/>
              <p:nvPr/>
            </p:nvGrpSpPr>
            <p:grpSpPr bwMode="auto">
              <a:xfrm>
                <a:off x="1709" y="3008"/>
                <a:ext cx="507" cy="234"/>
                <a:chOff x="1740" y="2642"/>
                <a:chExt cx="752" cy="327"/>
              </a:xfrm>
            </p:grpSpPr>
            <p:sp>
              <p:nvSpPr>
                <p:cNvPr id="347" name="Freeform 11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 name="Freeform 11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9" name="Freeform 11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0" name="Freeform 11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1" name="Freeform 11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2" name="Freeform 11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1" name="Freeform 1160"/>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2" name="Freeform 1161"/>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3" name="Freeform 1162"/>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4" name="Freeform 1163"/>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5" name="Freeform 1164"/>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1165"/>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p:cNvSpPr/>
          <p:nvPr/>
        </p:nvSpPr>
        <p:spPr>
          <a:xfrm>
            <a:off x="539305" y="1745064"/>
            <a:ext cx="4915480" cy="230896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协议：定义了两个或多个通信实体间所交换报文的格式和次序，以及在报文发送和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或接收或者其他事件方面所采取的行动（响应）。</a:t>
            </a:r>
          </a:p>
        </p:txBody>
      </p:sp>
      <p:sp>
        <p:nvSpPr>
          <p:cNvPr id="3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37" name="圆角矩形 36"/>
          <p:cNvSpPr/>
          <p:nvPr/>
        </p:nvSpPr>
        <p:spPr>
          <a:xfrm>
            <a:off x="423868" y="4778096"/>
            <a:ext cx="5146354"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协议的基本要素：</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语法、语义和同步</a:t>
            </a:r>
          </a:p>
        </p:txBody>
      </p:sp>
      <p:sp>
        <p:nvSpPr>
          <p:cNvPr id="38" name="Rectangle 3"/>
          <p:cNvSpPr txBox="1">
            <a:spLocks noChangeArrowheads="1"/>
          </p:cNvSpPr>
          <p:nvPr/>
        </p:nvSpPr>
        <p:spPr>
          <a:xfrm>
            <a:off x="6207125" y="1762125"/>
            <a:ext cx="35814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spcBef>
                <a:spcPts val="0"/>
              </a:spcBef>
              <a:buFont typeface="Wingdings" panose="05000000000000000000" pitchFamily="2" charset="2"/>
              <a:buNone/>
            </a:pPr>
            <a:endParaRPr lang="en-US" altLang="zh-CN" sz="2400" dirty="0">
              <a:solidFill>
                <a:schemeClr val="bg1"/>
              </a:solidFill>
              <a:latin typeface="+mn-ea"/>
            </a:endParaRPr>
          </a:p>
        </p:txBody>
      </p:sp>
      <p:sp>
        <p:nvSpPr>
          <p:cNvPr id="3" name="矩形 2"/>
          <p:cNvSpPr/>
          <p:nvPr/>
        </p:nvSpPr>
        <p:spPr>
          <a:xfrm>
            <a:off x="5936617" y="2432822"/>
            <a:ext cx="365442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询问</a:t>
            </a:r>
            <a:r>
              <a:rPr lang="ja-JP" altLang="en-US" sz="2400" dirty="0">
                <a:solidFill>
                  <a:schemeClr val="bg1"/>
                </a:solidFill>
                <a:latin typeface="+mn-ea"/>
              </a:rPr>
              <a:t>“</a:t>
            </a:r>
            <a:r>
              <a:rPr lang="zh-CN" altLang="en-US" sz="2400" dirty="0">
                <a:solidFill>
                  <a:schemeClr val="bg1"/>
                </a:solidFill>
                <a:latin typeface="+mn-ea"/>
              </a:rPr>
              <a:t>几点了</a:t>
            </a:r>
            <a:r>
              <a:rPr lang="en-US" altLang="ja-JP" sz="2400" dirty="0">
                <a:solidFill>
                  <a:schemeClr val="bg1"/>
                </a:solidFill>
                <a:latin typeface="+mn-ea"/>
              </a:rPr>
              <a:t>?</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上课提问</a:t>
            </a:r>
            <a:r>
              <a:rPr lang="ja-JP" altLang="en-US" sz="2400" dirty="0">
                <a:solidFill>
                  <a:schemeClr val="bg1"/>
                </a:solidFill>
                <a:latin typeface="+mn-ea"/>
              </a:rPr>
              <a:t>“</a:t>
            </a:r>
            <a:r>
              <a:rPr lang="zh-CN" altLang="en-US" sz="2400" dirty="0">
                <a:solidFill>
                  <a:schemeClr val="bg1"/>
                </a:solidFill>
                <a:latin typeface="+mn-ea"/>
              </a:rPr>
              <a:t>我有个问题</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关键点：</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发送出具体的消息</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收到消息后具体的行动，或者其他事件</a:t>
            </a:r>
            <a:endParaRPr lang="en-US" altLang="zh-CN" sz="2400" dirty="0">
              <a:solidFill>
                <a:schemeClr val="bg1"/>
              </a:solidFill>
              <a:latin typeface="+mn-ea"/>
            </a:endParaRPr>
          </a:p>
        </p:txBody>
      </p:sp>
      <p:sp>
        <p:nvSpPr>
          <p:cNvPr id="28672" name="矩形 28671"/>
          <p:cNvSpPr/>
          <p:nvPr/>
        </p:nvSpPr>
        <p:spPr>
          <a:xfrm>
            <a:off x="6734162" y="1809889"/>
            <a:ext cx="1980029" cy="524054"/>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人类的协议</a:t>
            </a:r>
            <a:endParaRPr lang="en-US" altLang="zh-CN" sz="2800" dirty="0">
              <a:solidFill>
                <a:srgbClr val="5B9BD5"/>
              </a:solidFill>
              <a:latin typeface="+mn-ea"/>
            </a:endParaRPr>
          </a:p>
        </p:txBody>
      </p:sp>
      <p:sp>
        <p:nvSpPr>
          <p:cNvPr id="41" name="矩形 40"/>
          <p:cNvSpPr/>
          <p:nvPr/>
        </p:nvSpPr>
        <p:spPr>
          <a:xfrm>
            <a:off x="10059033" y="1826696"/>
            <a:ext cx="1620957" cy="553998"/>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网络协议</a:t>
            </a:r>
            <a:endParaRPr lang="en-US" altLang="zh-CN" sz="2800" dirty="0">
              <a:solidFill>
                <a:srgbClr val="5B9BD5"/>
              </a:solidFill>
              <a:latin typeface="+mn-ea"/>
            </a:endParaRPr>
          </a:p>
        </p:txBody>
      </p:sp>
      <p:sp>
        <p:nvSpPr>
          <p:cNvPr id="43" name="矩形 42"/>
          <p:cNvSpPr/>
          <p:nvPr/>
        </p:nvSpPr>
        <p:spPr>
          <a:xfrm>
            <a:off x="9665337" y="2432822"/>
            <a:ext cx="214058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是计算机，而非人参与</a:t>
            </a:r>
            <a:endParaRPr lang="en-US" altLang="zh-CN"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en-US" altLang="zh-CN" sz="2400" dirty="0">
                <a:solidFill>
                  <a:schemeClr val="bg1"/>
                </a:solidFill>
                <a:latin typeface="+mn-ea"/>
              </a:rPr>
              <a:t>Internet</a:t>
            </a:r>
            <a:r>
              <a:rPr lang="zh-CN" altLang="en-US" sz="2400" dirty="0">
                <a:solidFill>
                  <a:schemeClr val="bg1"/>
                </a:solidFill>
                <a:latin typeface="+mn-ea"/>
              </a:rPr>
              <a:t>所有的通信活动都由协议掌控</a:t>
            </a:r>
            <a:endParaRPr lang="en-US" altLang="zh-CN" sz="2400" dirty="0">
              <a:solidFill>
                <a:schemeClr val="bg1"/>
              </a:solidFill>
              <a:latin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BEA416C-D229-489B-816A-D0737B72274B}"/>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4">
            <a:extLst>
              <a:ext uri="{FF2B5EF4-FFF2-40B4-BE49-F238E27FC236}">
                <a16:creationId xmlns:a16="http://schemas.microsoft.com/office/drawing/2014/main" id="{673895D2-F190-4C83-AD98-FC46B6FA6960}"/>
              </a:ext>
            </a:extLst>
          </p:cNvPr>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课程支撑的</a:t>
            </a:r>
            <a:r>
              <a:rPr lang="en-US" altLang="zh-CN" sz="3600" b="1" dirty="0">
                <a:solidFill>
                  <a:srgbClr val="5B9BD5"/>
                </a:solidFill>
                <a:latin typeface="+mn-ea"/>
              </a:rPr>
              <a:t>OBE</a:t>
            </a:r>
            <a:r>
              <a:rPr lang="zh-CN" altLang="en-US" sz="3600" b="1" dirty="0">
                <a:solidFill>
                  <a:srgbClr val="5B9BD5"/>
                </a:solidFill>
                <a:latin typeface="+mn-ea"/>
              </a:rPr>
              <a:t>毕业指标点</a:t>
            </a:r>
          </a:p>
        </p:txBody>
      </p:sp>
      <p:graphicFrame>
        <p:nvGraphicFramePr>
          <p:cNvPr id="6" name="表格 5">
            <a:extLst>
              <a:ext uri="{FF2B5EF4-FFF2-40B4-BE49-F238E27FC236}">
                <a16:creationId xmlns:a16="http://schemas.microsoft.com/office/drawing/2014/main" id="{16D999D8-A179-4C75-8DD0-49F0E9BCF6B9}"/>
              </a:ext>
            </a:extLst>
          </p:cNvPr>
          <p:cNvGraphicFramePr>
            <a:graphicFrameLocks noGrp="1"/>
          </p:cNvGraphicFramePr>
          <p:nvPr/>
        </p:nvGraphicFramePr>
        <p:xfrm>
          <a:off x="1002998" y="1397130"/>
          <a:ext cx="9850581" cy="5232837"/>
        </p:xfrm>
        <a:graphic>
          <a:graphicData uri="http://schemas.openxmlformats.org/drawingml/2006/table">
            <a:tbl>
              <a:tblPr firstRow="1" bandRow="1">
                <a:tableStyleId>{5C22544A-7EE6-4342-B048-85BDC9FD1C3A}</a:tableStyleId>
              </a:tblPr>
              <a:tblGrid>
                <a:gridCol w="1395873">
                  <a:extLst>
                    <a:ext uri="{9D8B030D-6E8A-4147-A177-3AD203B41FA5}">
                      <a16:colId xmlns:a16="http://schemas.microsoft.com/office/drawing/2014/main" val="20000"/>
                    </a:ext>
                  </a:extLst>
                </a:gridCol>
                <a:gridCol w="5171181">
                  <a:extLst>
                    <a:ext uri="{9D8B030D-6E8A-4147-A177-3AD203B41FA5}">
                      <a16:colId xmlns:a16="http://schemas.microsoft.com/office/drawing/2014/main" val="20001"/>
                    </a:ext>
                  </a:extLst>
                </a:gridCol>
                <a:gridCol w="3283527">
                  <a:extLst>
                    <a:ext uri="{9D8B030D-6E8A-4147-A177-3AD203B41FA5}">
                      <a16:colId xmlns:a16="http://schemas.microsoft.com/office/drawing/2014/main" val="20002"/>
                    </a:ext>
                  </a:extLst>
                </a:gridCol>
              </a:tblGrid>
              <a:tr h="676412">
                <a:tc>
                  <a:txBody>
                    <a:bodyPr/>
                    <a:lstStyle/>
                    <a:p>
                      <a:pPr algn="ctr"/>
                      <a:r>
                        <a:rPr lang="zh-CN" altLang="en-US" sz="2000" dirty="0"/>
                        <a:t>课程对应指标点</a:t>
                      </a:r>
                    </a:p>
                  </a:txBody>
                  <a:tcPr anchor="ctr"/>
                </a:tc>
                <a:tc>
                  <a:txBody>
                    <a:bodyPr/>
                    <a:lstStyle/>
                    <a:p>
                      <a:pPr algn="ctr"/>
                      <a:r>
                        <a:rPr lang="zh-CN" altLang="en-US" sz="2000" dirty="0"/>
                        <a:t>指标点具体含义</a:t>
                      </a:r>
                    </a:p>
                  </a:txBody>
                  <a:tcPr anchor="ctr"/>
                </a:tc>
                <a:tc>
                  <a:txBody>
                    <a:bodyPr/>
                    <a:lstStyle/>
                    <a:p>
                      <a:pPr algn="ctr"/>
                      <a:r>
                        <a:rPr lang="zh-CN" altLang="en-US" sz="2000" dirty="0"/>
                        <a:t>涉及的课程内容</a:t>
                      </a:r>
                    </a:p>
                  </a:txBody>
                  <a:tcPr anchor="ctr"/>
                </a:tc>
                <a:extLst>
                  <a:ext uri="{0D108BD9-81ED-4DB2-BD59-A6C34878D82A}">
                    <a16:rowId xmlns:a16="http://schemas.microsoft.com/office/drawing/2014/main" val="10000"/>
                  </a:ext>
                </a:extLst>
              </a:tr>
              <a:tr h="808113">
                <a:tc>
                  <a:txBody>
                    <a:bodyPr/>
                    <a:lstStyle/>
                    <a:p>
                      <a:pPr marL="0" algn="ctr" defTabSz="914400" rtl="0" eaLnBrk="1" latinLnBrk="0" hangingPunct="1">
                        <a:lnSpc>
                          <a:spcPct val="150000"/>
                        </a:lnSpc>
                        <a:spcAft>
                          <a:spcPts val="0"/>
                        </a:spcAft>
                        <a:tabLst>
                          <a:tab pos="620395" algn="l"/>
                        </a:tabLst>
                      </a:pPr>
                      <a:r>
                        <a:rPr lang="en-US" sz="1800" kern="1200" dirty="0">
                          <a:solidFill>
                            <a:schemeClr val="dk1"/>
                          </a:solidFill>
                          <a:latin typeface="+mn-lt"/>
                          <a:ea typeface="+mn-ea"/>
                          <a:cs typeface="+mn-cs"/>
                        </a:rPr>
                        <a:t>GR1.4</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掌握专业知识，能选择恰当的数学模型，能用于描述复杂软件工程，对模型进行推理和求解</a:t>
                      </a:r>
                    </a:p>
                  </a:txBody>
                  <a:tcPr anchor="ctr"/>
                </a:tc>
                <a:tc>
                  <a:txBody>
                    <a:bodyPr/>
                    <a:lstStyle/>
                    <a:p>
                      <a:pPr algn="l"/>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txBody>
                  <a:tcPr anchor="ctr"/>
                </a:tc>
                <a:extLst>
                  <a:ext uri="{0D108BD9-81ED-4DB2-BD59-A6C34878D82A}">
                    <a16:rowId xmlns:a16="http://schemas.microsoft.com/office/drawing/2014/main" val="10001"/>
                  </a:ext>
                </a:extLst>
              </a:tr>
              <a:tr h="763968">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GR4.1</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能够采用科学的方法对软件系统中的关键环节，设计相应的实验方案，搭建实验环境，开展实验</a:t>
                      </a:r>
                    </a:p>
                  </a:txBody>
                  <a:tcPr anchor="ctr"/>
                </a:tc>
                <a:tc>
                  <a:txBody>
                    <a:bodyPr/>
                    <a:lstStyle/>
                    <a:p>
                      <a:pPr algn="l"/>
                      <a:r>
                        <a:rPr lang="zh-CN" altLang="en-US" dirty="0"/>
                        <a:t>第</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章，实验</a:t>
                      </a:r>
                    </a:p>
                  </a:txBody>
                  <a:tcPr anchor="ctr"/>
                </a:tc>
                <a:extLst>
                  <a:ext uri="{0D108BD9-81ED-4DB2-BD59-A6C34878D82A}">
                    <a16:rowId xmlns:a16="http://schemas.microsoft.com/office/drawing/2014/main" val="10002"/>
                  </a:ext>
                </a:extLst>
              </a:tr>
              <a:tr h="986572">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GR6.2</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能够识别复杂软件工程的解决方案对社会、健康、安全、法律以及文化的影响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10003"/>
                  </a:ext>
                </a:extLst>
              </a:tr>
              <a:tr h="986572">
                <a:tc>
                  <a:txBody>
                    <a:bodyPr/>
                    <a:lstStyle/>
                    <a:p>
                      <a:pPr marL="0" algn="ctr" defTabSz="914400" rtl="0" eaLnBrk="1" latinLnBrk="0" hangingPunct="1">
                        <a:lnSpc>
                          <a:spcPct val="150000"/>
                        </a:lnSpc>
                        <a:spcAft>
                          <a:spcPts val="0"/>
                        </a:spcAft>
                      </a:pPr>
                      <a:r>
                        <a:rPr lang="en-US" altLang="zh-CN" sz="1800" kern="1200" dirty="0">
                          <a:solidFill>
                            <a:schemeClr val="dk1"/>
                          </a:solidFill>
                          <a:latin typeface="+mn-lt"/>
                          <a:ea typeface="+mn-ea"/>
                          <a:cs typeface="+mn-cs"/>
                        </a:rPr>
                        <a:t>GR6.3</a:t>
                      </a:r>
                      <a:endParaRPr lang="zh-CN" sz="1800" b="0" kern="1200" dirty="0">
                        <a:solidFill>
                          <a:schemeClr val="dk1"/>
                        </a:solidFill>
                        <a:latin typeface="+mn-lt"/>
                        <a:ea typeface="+mn-ea"/>
                        <a:cs typeface="+mn-cs"/>
                      </a:endParaRPr>
                    </a:p>
                  </a:txBody>
                  <a:tcPr marL="68580" marR="68580" marT="0" marB="0" anchor="ctr"/>
                </a:tc>
                <a:tc>
                  <a:txBody>
                    <a:bodyPr/>
                    <a:lstStyle/>
                    <a:p>
                      <a:pPr algn="l"/>
                      <a:r>
                        <a:rPr lang="zh-CN" altLang="zh-CN" sz="1800" kern="1200" dirty="0">
                          <a:solidFill>
                            <a:schemeClr val="dk1"/>
                          </a:solidFill>
                          <a:effectLst/>
                          <a:latin typeface="+mn-lt"/>
                          <a:ea typeface="+mn-ea"/>
                          <a:cs typeface="+mn-cs"/>
                        </a:rPr>
                        <a:t>能够评价复杂软件工程的解决方案对社会、健康、安全、法律以及文化的影响，并理解应承担的责任</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1224732470"/>
                  </a:ext>
                </a:extLst>
              </a:tr>
              <a:tr h="986572">
                <a:tc>
                  <a:txBody>
                    <a:bodyPr/>
                    <a:lstStyle/>
                    <a:p>
                      <a:pPr marL="0" algn="ctr" defTabSz="914400" rtl="0" eaLnBrk="1" latinLnBrk="0" hangingPunct="1">
                        <a:lnSpc>
                          <a:spcPct val="150000"/>
                        </a:lnSpc>
                        <a:spcAft>
                          <a:spcPts val="0"/>
                        </a:spcAft>
                      </a:pPr>
                      <a:r>
                        <a:rPr lang="en-US" altLang="zh-CN" sz="1800" kern="1200" dirty="0">
                          <a:solidFill>
                            <a:schemeClr val="dk1"/>
                          </a:solidFill>
                          <a:latin typeface="+mn-lt"/>
                          <a:ea typeface="+mn-ea"/>
                          <a:cs typeface="+mn-cs"/>
                        </a:rPr>
                        <a:t>GR7.1</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zh-CN" sz="1800" kern="1200" dirty="0">
                          <a:solidFill>
                            <a:schemeClr val="dk1"/>
                          </a:solidFill>
                          <a:effectLst/>
                          <a:latin typeface="+mn-lt"/>
                          <a:ea typeface="+mn-ea"/>
                          <a:cs typeface="+mn-cs"/>
                        </a:rPr>
                        <a:t>能够理解软件工程实践对环境和社会可持续发展的影响</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2390410954"/>
                  </a:ext>
                </a:extLst>
              </a:tr>
            </a:tbl>
          </a:graphicData>
        </a:graphic>
      </p:graphicFrame>
    </p:spTree>
    <p:extLst>
      <p:ext uri="{BB962C8B-B14F-4D97-AF65-F5344CB8AC3E}">
        <p14:creationId xmlns:p14="http://schemas.microsoft.com/office/powerpoint/2010/main" val="2044634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p:cNvSpPr/>
          <p:nvPr/>
        </p:nvSpPr>
        <p:spPr>
          <a:xfrm>
            <a:off x="2933306" y="1535472"/>
            <a:ext cx="6074855" cy="73930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人类协议和计算机网络协议对比</a:t>
            </a:r>
          </a:p>
        </p:txBody>
      </p:sp>
      <p:sp>
        <p:nvSpPr>
          <p:cNvPr id="3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12" name="Line 10"/>
          <p:cNvSpPr>
            <a:spLocks noChangeShapeType="1"/>
          </p:cNvSpPr>
          <p:nvPr/>
        </p:nvSpPr>
        <p:spPr bwMode="auto">
          <a:xfrm>
            <a:off x="1704340" y="3168015"/>
            <a:ext cx="1762125" cy="27622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53" y="277272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003" y="316801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4"/>
          <p:cNvSpPr txBox="1">
            <a:spLocks noChangeArrowheads="1"/>
          </p:cNvSpPr>
          <p:nvPr/>
        </p:nvSpPr>
        <p:spPr bwMode="auto">
          <a:xfrm>
            <a:off x="2145665" y="288067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Hi</a:t>
            </a:r>
          </a:p>
        </p:txBody>
      </p:sp>
      <p:sp>
        <p:nvSpPr>
          <p:cNvPr id="16" name="Line 66"/>
          <p:cNvSpPr>
            <a:spLocks noChangeShapeType="1"/>
          </p:cNvSpPr>
          <p:nvPr/>
        </p:nvSpPr>
        <p:spPr bwMode="auto">
          <a:xfrm flipV="1">
            <a:off x="1396366" y="3712856"/>
            <a:ext cx="2044622" cy="537071"/>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67"/>
          <p:cNvSpPr txBox="1">
            <a:spLocks noChangeArrowheads="1"/>
          </p:cNvSpPr>
          <p:nvPr/>
        </p:nvSpPr>
        <p:spPr bwMode="auto">
          <a:xfrm>
            <a:off x="2133155" y="3555067"/>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Hi</a:t>
            </a:r>
          </a:p>
        </p:txBody>
      </p:sp>
      <p:sp>
        <p:nvSpPr>
          <p:cNvPr id="18" name="Line 70"/>
          <p:cNvSpPr>
            <a:spLocks noChangeShapeType="1"/>
          </p:cNvSpPr>
          <p:nvPr/>
        </p:nvSpPr>
        <p:spPr bwMode="auto">
          <a:xfrm>
            <a:off x="1396365" y="4427540"/>
            <a:ext cx="2146300" cy="49434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72"/>
          <p:cNvGrpSpPr/>
          <p:nvPr/>
        </p:nvGrpSpPr>
        <p:grpSpPr bwMode="auto">
          <a:xfrm>
            <a:off x="1918653" y="4415473"/>
            <a:ext cx="1014412" cy="701675"/>
            <a:chOff x="761" y="2747"/>
            <a:chExt cx="639" cy="442"/>
          </a:xfrm>
        </p:grpSpPr>
        <p:sp>
          <p:nvSpPr>
            <p:cNvPr id="20"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21"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rPr>
                <a:t>Got the</a:t>
              </a:r>
            </a:p>
            <a:p>
              <a:pPr algn="ctr"/>
              <a:r>
                <a:rPr lang="en-US" altLang="zh-CN" sz="2000" dirty="0">
                  <a:solidFill>
                    <a:srgbClr val="CC0000"/>
                  </a:solidFill>
                </a:rPr>
                <a:t>time?</a:t>
              </a:r>
            </a:p>
          </p:txBody>
        </p:sp>
      </p:grpSp>
      <p:sp>
        <p:nvSpPr>
          <p:cNvPr id="22" name="Line 73"/>
          <p:cNvSpPr>
            <a:spLocks noChangeShapeType="1"/>
          </p:cNvSpPr>
          <p:nvPr/>
        </p:nvSpPr>
        <p:spPr bwMode="auto">
          <a:xfrm flipV="1">
            <a:off x="1380491" y="5117148"/>
            <a:ext cx="2101849" cy="822006"/>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76"/>
          <p:cNvGrpSpPr/>
          <p:nvPr/>
        </p:nvGrpSpPr>
        <p:grpSpPr bwMode="auto">
          <a:xfrm>
            <a:off x="1920558" y="5405834"/>
            <a:ext cx="796925" cy="457200"/>
            <a:chOff x="1046" y="2771"/>
            <a:chExt cx="502" cy="288"/>
          </a:xfrm>
        </p:grpSpPr>
        <p:sp>
          <p:nvSpPr>
            <p:cNvPr id="2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endParaRPr>
            </a:p>
          </p:txBody>
        </p:sp>
        <p:sp>
          <p:nvSpPr>
            <p:cNvPr id="25"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2:00</a:t>
              </a:r>
            </a:p>
          </p:txBody>
        </p:sp>
      </p:grpSp>
      <p:sp>
        <p:nvSpPr>
          <p:cNvPr id="26" name="Line 85"/>
          <p:cNvSpPr>
            <a:spLocks noChangeShapeType="1"/>
          </p:cNvSpPr>
          <p:nvPr/>
        </p:nvSpPr>
        <p:spPr bwMode="auto">
          <a:xfrm flipV="1">
            <a:off x="6822687" y="5368290"/>
            <a:ext cx="3164592" cy="728916"/>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7" name="Line 89"/>
          <p:cNvSpPr>
            <a:spLocks noChangeShapeType="1"/>
          </p:cNvSpPr>
          <p:nvPr/>
        </p:nvSpPr>
        <p:spPr bwMode="auto">
          <a:xfrm>
            <a:off x="6682739" y="3063820"/>
            <a:ext cx="3304541" cy="54045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Line 90"/>
          <p:cNvSpPr>
            <a:spLocks noChangeShapeType="1"/>
          </p:cNvSpPr>
          <p:nvPr/>
        </p:nvSpPr>
        <p:spPr bwMode="auto">
          <a:xfrm flipV="1">
            <a:off x="6711790" y="3795276"/>
            <a:ext cx="3275490" cy="611301"/>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 name="Rectangle 92"/>
          <p:cNvSpPr>
            <a:spLocks noChangeArrowheads="1"/>
          </p:cNvSpPr>
          <p:nvPr/>
        </p:nvSpPr>
        <p:spPr bwMode="auto">
          <a:xfrm>
            <a:off x="7181489" y="3736339"/>
            <a:ext cx="2056765" cy="56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solidFill>
                <a:srgbClr val="CC0000"/>
              </a:solidFill>
            </a:endParaRPr>
          </a:p>
        </p:txBody>
      </p:sp>
      <p:sp>
        <p:nvSpPr>
          <p:cNvPr id="30" name="Text Box 91"/>
          <p:cNvSpPr txBox="1">
            <a:spLocks noChangeArrowheads="1"/>
          </p:cNvSpPr>
          <p:nvPr/>
        </p:nvSpPr>
        <p:spPr bwMode="auto">
          <a:xfrm>
            <a:off x="6808027" y="365749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response</a:t>
            </a:r>
          </a:p>
        </p:txBody>
      </p:sp>
      <p:sp>
        <p:nvSpPr>
          <p:cNvPr id="31" name="Line 94"/>
          <p:cNvSpPr>
            <a:spLocks noChangeShapeType="1"/>
          </p:cNvSpPr>
          <p:nvPr/>
        </p:nvSpPr>
        <p:spPr bwMode="auto">
          <a:xfrm>
            <a:off x="6761178" y="4669901"/>
            <a:ext cx="3226101" cy="522177"/>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2" name="Rectangle 99"/>
          <p:cNvSpPr>
            <a:spLocks noChangeArrowheads="1"/>
          </p:cNvSpPr>
          <p:nvPr/>
        </p:nvSpPr>
        <p:spPr bwMode="auto">
          <a:xfrm>
            <a:off x="7501774" y="5679629"/>
            <a:ext cx="989257" cy="3185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solidFill>
                <a:srgbClr val="CC0000"/>
              </a:solidFill>
            </a:endParaRPr>
          </a:p>
        </p:txBody>
      </p:sp>
      <p:sp>
        <p:nvSpPr>
          <p:cNvPr id="33" name="Text Box 100"/>
          <p:cNvSpPr txBox="1">
            <a:spLocks noChangeArrowheads="1"/>
          </p:cNvSpPr>
          <p:nvPr/>
        </p:nvSpPr>
        <p:spPr bwMode="auto">
          <a:xfrm>
            <a:off x="7569632" y="5593715"/>
            <a:ext cx="111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&lt;file&gt;</a:t>
            </a:r>
          </a:p>
        </p:txBody>
      </p:sp>
      <p:sp>
        <p:nvSpPr>
          <p:cNvPr id="34" name="Line 101"/>
          <p:cNvSpPr>
            <a:spLocks noChangeShapeType="1"/>
          </p:cNvSpPr>
          <p:nvPr/>
        </p:nvSpPr>
        <p:spPr bwMode="auto">
          <a:xfrm>
            <a:off x="5033009" y="2464752"/>
            <a:ext cx="3681" cy="4068127"/>
          </a:xfrm>
          <a:prstGeom prst="line">
            <a:avLst/>
          </a:prstGeom>
          <a:noFill/>
          <a:ln w="19050">
            <a:solidFill>
              <a:srgbClr val="0070C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105"/>
          <p:cNvGrpSpPr/>
          <p:nvPr/>
        </p:nvGrpSpPr>
        <p:grpSpPr bwMode="auto">
          <a:xfrm>
            <a:off x="4710748" y="5368290"/>
            <a:ext cx="720725" cy="396875"/>
            <a:chOff x="2198" y="3221"/>
            <a:chExt cx="454" cy="250"/>
          </a:xfrm>
        </p:grpSpPr>
        <p:sp>
          <p:nvSpPr>
            <p:cNvPr id="39"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5B9BD5"/>
                  </a:solidFill>
                </a:rPr>
                <a:t>time</a:t>
              </a:r>
            </a:p>
          </p:txBody>
        </p:sp>
      </p:grpSp>
      <p:sp>
        <p:nvSpPr>
          <p:cNvPr id="42" name="Rectangle 52"/>
          <p:cNvSpPr>
            <a:spLocks noChangeArrowheads="1"/>
          </p:cNvSpPr>
          <p:nvPr/>
        </p:nvSpPr>
        <p:spPr bwMode="auto">
          <a:xfrm>
            <a:off x="7041847" y="2954245"/>
            <a:ext cx="1909113" cy="474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44" name="Text Box 91"/>
          <p:cNvSpPr txBox="1">
            <a:spLocks noChangeArrowheads="1"/>
          </p:cNvSpPr>
          <p:nvPr/>
        </p:nvSpPr>
        <p:spPr bwMode="auto">
          <a:xfrm>
            <a:off x="6922180" y="286465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request</a:t>
            </a:r>
          </a:p>
        </p:txBody>
      </p:sp>
      <p:grpSp>
        <p:nvGrpSpPr>
          <p:cNvPr id="45" name="Group 57"/>
          <p:cNvGrpSpPr/>
          <p:nvPr/>
        </p:nvGrpSpPr>
        <p:grpSpPr bwMode="auto">
          <a:xfrm>
            <a:off x="10394250" y="3236518"/>
            <a:ext cx="464728" cy="815217"/>
            <a:chOff x="4140" y="429"/>
            <a:chExt cx="1425" cy="2396"/>
          </a:xfrm>
        </p:grpSpPr>
        <p:sp>
          <p:nvSpPr>
            <p:cNvPr id="46" name="Freeform 5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47"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48" name="Freeform 6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49" name="Freeform 6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0"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nvGrpSpPr>
            <p:cNvPr id="51" name="Group 63"/>
            <p:cNvGrpSpPr/>
            <p:nvPr/>
          </p:nvGrpSpPr>
          <p:grpSpPr bwMode="auto">
            <a:xfrm>
              <a:off x="4749" y="668"/>
              <a:ext cx="581" cy="145"/>
              <a:chOff x="614" y="2568"/>
              <a:chExt cx="725" cy="139"/>
            </a:xfrm>
          </p:grpSpPr>
          <p:sp>
            <p:nvSpPr>
              <p:cNvPr id="76"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77"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sp>
          <p:nvSpPr>
            <p:cNvPr id="52"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nvGrpSpPr>
            <p:cNvPr id="53" name="Group 67"/>
            <p:cNvGrpSpPr/>
            <p:nvPr/>
          </p:nvGrpSpPr>
          <p:grpSpPr bwMode="auto">
            <a:xfrm>
              <a:off x="4747" y="994"/>
              <a:ext cx="581" cy="134"/>
              <a:chOff x="614" y="2568"/>
              <a:chExt cx="725" cy="139"/>
            </a:xfrm>
          </p:grpSpPr>
          <p:sp>
            <p:nvSpPr>
              <p:cNvPr id="74"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75"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sp>
          <p:nvSpPr>
            <p:cNvPr id="54"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55"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nvGrpSpPr>
            <p:cNvPr id="56" name="Group 72"/>
            <p:cNvGrpSpPr/>
            <p:nvPr/>
          </p:nvGrpSpPr>
          <p:grpSpPr bwMode="auto">
            <a:xfrm>
              <a:off x="4735" y="1627"/>
              <a:ext cx="582" cy="151"/>
              <a:chOff x="614" y="2568"/>
              <a:chExt cx="725" cy="139"/>
            </a:xfrm>
          </p:grpSpPr>
          <p:sp>
            <p:nvSpPr>
              <p:cNvPr id="72"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73"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sp>
          <p:nvSpPr>
            <p:cNvPr id="57" name="Freeform 7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58" name="Group 76"/>
            <p:cNvGrpSpPr/>
            <p:nvPr/>
          </p:nvGrpSpPr>
          <p:grpSpPr bwMode="auto">
            <a:xfrm>
              <a:off x="4739" y="1327"/>
              <a:ext cx="582" cy="139"/>
              <a:chOff x="614" y="2568"/>
              <a:chExt cx="725" cy="139"/>
            </a:xfrm>
          </p:grpSpPr>
          <p:sp>
            <p:nvSpPr>
              <p:cNvPr id="70"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71"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sp>
          <p:nvSpPr>
            <p:cNvPr id="59"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0" name="Freeform 8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61" name="Freeform 81"/>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62"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3" name="Freeform 8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64"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5"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6"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7"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a:solidFill>
                  <a:srgbClr val="FF0000"/>
                </a:solidFill>
              </a:endParaRPr>
            </a:p>
          </p:txBody>
        </p:sp>
        <p:sp>
          <p:nvSpPr>
            <p:cNvPr id="68"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sp>
          <p:nvSpPr>
            <p:cNvPr id="69"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p>
          </p:txBody>
        </p:sp>
      </p:grpSp>
      <p:grpSp>
        <p:nvGrpSpPr>
          <p:cNvPr id="78" name="Group 90"/>
          <p:cNvGrpSpPr/>
          <p:nvPr/>
        </p:nvGrpSpPr>
        <p:grpSpPr bwMode="auto">
          <a:xfrm>
            <a:off x="5519921" y="2616821"/>
            <a:ext cx="961919" cy="893998"/>
            <a:chOff x="-44" y="1473"/>
            <a:chExt cx="981" cy="1105"/>
          </a:xfrm>
        </p:grpSpPr>
        <p:pic>
          <p:nvPicPr>
            <p:cNvPr id="79"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9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2400"/>
            </a:p>
          </p:txBody>
        </p:sp>
      </p:grpSp>
      <p:sp>
        <p:nvSpPr>
          <p:cNvPr id="85" name="Rectangle 99"/>
          <p:cNvSpPr>
            <a:spLocks noChangeArrowheads="1"/>
          </p:cNvSpPr>
          <p:nvPr/>
        </p:nvSpPr>
        <p:spPr bwMode="auto">
          <a:xfrm>
            <a:off x="7569632" y="4691334"/>
            <a:ext cx="1668622" cy="5007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solidFill>
                <a:srgbClr val="CC0000"/>
              </a:solidFill>
            </a:endParaRPr>
          </a:p>
        </p:txBody>
      </p:sp>
      <p:grpSp>
        <p:nvGrpSpPr>
          <p:cNvPr id="82" name="Group 97"/>
          <p:cNvGrpSpPr/>
          <p:nvPr/>
        </p:nvGrpSpPr>
        <p:grpSpPr bwMode="auto">
          <a:xfrm>
            <a:off x="6614160" y="4677709"/>
            <a:ext cx="5283619" cy="1200565"/>
            <a:chOff x="3212" y="2597"/>
            <a:chExt cx="2390" cy="701"/>
          </a:xfrm>
        </p:grpSpPr>
        <p:sp>
          <p:nvSpPr>
            <p:cNvPr id="83"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3200">
                <a:solidFill>
                  <a:srgbClr val="CC0000"/>
                </a:solidFill>
              </a:endParaRPr>
            </a:p>
          </p:txBody>
        </p:sp>
        <p:sp>
          <p:nvSpPr>
            <p:cNvPr id="84" name="Text Box 95"/>
            <p:cNvSpPr txBox="1">
              <a:spLocks noChangeArrowheads="1"/>
            </p:cNvSpPr>
            <p:nvPr/>
          </p:nvSpPr>
          <p:spPr bwMode="auto">
            <a:xfrm>
              <a:off x="3212" y="2597"/>
              <a:ext cx="239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Get http://www.abc.com/someinfo</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668589" y="1304153"/>
            <a:ext cx="7084105" cy="525303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标准</a:t>
            </a:r>
          </a:p>
          <a:p>
            <a:pPr lvl="1">
              <a:lnSpc>
                <a:spcPct val="150000"/>
              </a:lnSpc>
              <a:spcBef>
                <a:spcPts val="0"/>
              </a:spcBef>
              <a:buSzPct val="70000"/>
            </a:pPr>
            <a:r>
              <a:rPr lang="en-US" altLang="zh-CN" sz="2800" dirty="0">
                <a:latin typeface="+mn-ea"/>
                <a:cs typeface="微软雅黑" panose="020B0503020204020204" pitchFamily="34" charset="-122"/>
              </a:rPr>
              <a:t>IETF:</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Internet Engineering Task Force</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（因特网工程任务组）</a:t>
            </a:r>
          </a:p>
          <a:p>
            <a:pPr lvl="1">
              <a:lnSpc>
                <a:spcPct val="150000"/>
              </a:lnSpc>
              <a:spcBef>
                <a:spcPts val="0"/>
              </a:spcBef>
              <a:buSzPct val="70000"/>
            </a:pPr>
            <a:r>
              <a:rPr lang="en-US" altLang="zh-CN" sz="2800" dirty="0">
                <a:latin typeface="+mn-ea"/>
                <a:cs typeface="微软雅黑" panose="020B0503020204020204" pitchFamily="34" charset="-122"/>
              </a:rPr>
              <a:t>RFC: </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Request for comments</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（请求评论）</a:t>
            </a:r>
          </a:p>
        </p:txBody>
      </p:sp>
      <p:sp>
        <p:nvSpPr>
          <p:cNvPr id="5" name="Rectangle 3"/>
          <p:cNvSpPr txBox="1"/>
          <p:nvPr/>
        </p:nvSpPr>
        <p:spPr>
          <a:xfrm>
            <a:off x="4267201" y="603147"/>
            <a:ext cx="326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a:t>
            </a:r>
          </a:p>
        </p:txBody>
      </p:sp>
      <p:sp>
        <p:nvSpPr>
          <p:cNvPr id="26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2" name="Group 1"/>
          <p:cNvGrpSpPr/>
          <p:nvPr/>
        </p:nvGrpSpPr>
        <p:grpSpPr bwMode="auto">
          <a:xfrm>
            <a:off x="7531101" y="1467507"/>
            <a:ext cx="3551237" cy="4743450"/>
            <a:chOff x="5202238" y="1384300"/>
            <a:chExt cx="3551237" cy="4743450"/>
          </a:xfrm>
        </p:grpSpPr>
        <p:sp>
          <p:nvSpPr>
            <p:cNvPr id="263" name="Freeform 415"/>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4" name="Freeform 416"/>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5" name="Freeform 417"/>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6" name="Group 418"/>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7" name="Group 593"/>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8" name="Group 596"/>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9" name="Group 599"/>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p:nvPr/>
            </p:nvGrpSpPr>
            <p:grpSpPr bwMode="auto">
              <a:xfrm>
                <a:off x="4699" y="1145"/>
                <a:ext cx="138" cy="29"/>
                <a:chOff x="2468" y="1332"/>
                <a:chExt cx="310" cy="60"/>
              </a:xfrm>
            </p:grpSpPr>
            <p:sp>
              <p:nvSpPr>
                <p:cNvPr id="604" name="Freeform 6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p:nvPr/>
            </p:nvGrpSpPr>
            <p:grpSpPr bwMode="auto">
              <a:xfrm>
                <a:off x="4699" y="1145"/>
                <a:ext cx="138" cy="29"/>
                <a:chOff x="2468" y="1332"/>
                <a:chExt cx="310" cy="60"/>
              </a:xfrm>
            </p:grpSpPr>
            <p:sp>
              <p:nvSpPr>
                <p:cNvPr id="596" name="Freeform 67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p:nvPr/>
            </p:nvGrpSpPr>
            <p:grpSpPr bwMode="auto">
              <a:xfrm>
                <a:off x="4699" y="1145"/>
                <a:ext cx="138" cy="29"/>
                <a:chOff x="2468" y="1332"/>
                <a:chExt cx="310" cy="60"/>
              </a:xfrm>
            </p:grpSpPr>
            <p:sp>
              <p:nvSpPr>
                <p:cNvPr id="588" name="Freeform 68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p:nvPr/>
            </p:nvGrpSpPr>
            <p:grpSpPr bwMode="auto">
              <a:xfrm>
                <a:off x="4699" y="1145"/>
                <a:ext cx="138" cy="29"/>
                <a:chOff x="2468" y="1332"/>
                <a:chExt cx="310" cy="60"/>
              </a:xfrm>
            </p:grpSpPr>
            <p:sp>
              <p:nvSpPr>
                <p:cNvPr id="580" name="Freeform 68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p:nvPr/>
            </p:nvGrpSpPr>
            <p:grpSpPr bwMode="auto">
              <a:xfrm>
                <a:off x="4699" y="1145"/>
                <a:ext cx="138" cy="29"/>
                <a:chOff x="2468" y="1332"/>
                <a:chExt cx="310" cy="60"/>
              </a:xfrm>
            </p:grpSpPr>
            <p:sp>
              <p:nvSpPr>
                <p:cNvPr id="572" name="Freeform 69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p:nvPr/>
            </p:nvGrpSpPr>
            <p:grpSpPr bwMode="auto">
              <a:xfrm>
                <a:off x="4699" y="1145"/>
                <a:ext cx="138" cy="29"/>
                <a:chOff x="2468" y="1332"/>
                <a:chExt cx="310" cy="60"/>
              </a:xfrm>
            </p:grpSpPr>
            <p:sp>
              <p:nvSpPr>
                <p:cNvPr id="564" name="Freeform 7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p:nvPr/>
            </p:nvGrpSpPr>
            <p:grpSpPr bwMode="auto">
              <a:xfrm>
                <a:off x="4699" y="1145"/>
                <a:ext cx="138" cy="29"/>
                <a:chOff x="2468" y="1332"/>
                <a:chExt cx="310" cy="60"/>
              </a:xfrm>
            </p:grpSpPr>
            <p:sp>
              <p:nvSpPr>
                <p:cNvPr id="556" name="Freeform 7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p:nvPr/>
            </p:nvGrpSpPr>
            <p:grpSpPr bwMode="auto">
              <a:xfrm>
                <a:off x="4699" y="1145"/>
                <a:ext cx="138" cy="29"/>
                <a:chOff x="2468" y="1332"/>
                <a:chExt cx="310" cy="60"/>
              </a:xfrm>
            </p:grpSpPr>
            <p:sp>
              <p:nvSpPr>
                <p:cNvPr id="548" name="Freeform 7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p:nvPr/>
            </p:nvGrpSpPr>
            <p:grpSpPr bwMode="auto">
              <a:xfrm>
                <a:off x="4699" y="1145"/>
                <a:ext cx="138" cy="29"/>
                <a:chOff x="2468" y="1332"/>
                <a:chExt cx="310" cy="60"/>
              </a:xfrm>
            </p:grpSpPr>
            <p:sp>
              <p:nvSpPr>
                <p:cNvPr id="540" name="Freeform 7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p:nvPr/>
            </p:nvGrpSpPr>
            <p:grpSpPr bwMode="auto">
              <a:xfrm>
                <a:off x="4699" y="1145"/>
                <a:ext cx="138" cy="29"/>
                <a:chOff x="2468" y="1332"/>
                <a:chExt cx="310" cy="60"/>
              </a:xfrm>
            </p:grpSpPr>
            <p:sp>
              <p:nvSpPr>
                <p:cNvPr id="532" name="Freeform 75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p:nvPr/>
            </p:nvGrpSpPr>
            <p:grpSpPr bwMode="auto">
              <a:xfrm>
                <a:off x="4699" y="1145"/>
                <a:ext cx="138" cy="29"/>
                <a:chOff x="2468" y="1332"/>
                <a:chExt cx="310" cy="60"/>
              </a:xfrm>
            </p:grpSpPr>
            <p:sp>
              <p:nvSpPr>
                <p:cNvPr id="524" name="Freeform 76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p:nvPr/>
            </p:nvGrpSpPr>
            <p:grpSpPr bwMode="auto">
              <a:xfrm>
                <a:off x="4699" y="1145"/>
                <a:ext cx="138" cy="29"/>
                <a:chOff x="2468" y="1332"/>
                <a:chExt cx="310" cy="60"/>
              </a:xfrm>
            </p:grpSpPr>
            <p:sp>
              <p:nvSpPr>
                <p:cNvPr id="516" name="Freeform 77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p:nvPr/>
          </p:nvGrpSpPr>
          <p:grpSpPr bwMode="auto">
            <a:xfrm>
              <a:off x="6061075" y="1844675"/>
              <a:ext cx="457200" cy="631825"/>
              <a:chOff x="742" y="2409"/>
              <a:chExt cx="576" cy="881"/>
            </a:xfrm>
          </p:grpSpPr>
          <p:grpSp>
            <p:nvGrpSpPr>
              <p:cNvPr id="488" name="Group 783"/>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p:nvPr/>
          </p:nvGrpSpPr>
          <p:grpSpPr bwMode="auto">
            <a:xfrm>
              <a:off x="8240713" y="5002213"/>
              <a:ext cx="227012" cy="481013"/>
              <a:chOff x="4140" y="429"/>
              <a:chExt cx="1425" cy="2396"/>
            </a:xfrm>
          </p:grpSpPr>
          <p:sp>
            <p:nvSpPr>
              <p:cNvPr id="456" name="Freeform 95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8" name="Freeform 95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9" name="Freeform 95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1" name="Group 956"/>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3" name="Group 960"/>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6" name="Group 965"/>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7" name="Freeform 96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68" name="Group 969"/>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0" name="Freeform 97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1" name="Freeform 97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3" name="Freeform 97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4" name="Group 983"/>
            <p:cNvGrpSpPr/>
            <p:nvPr/>
          </p:nvGrpSpPr>
          <p:grpSpPr bwMode="auto">
            <a:xfrm>
              <a:off x="7924800" y="5303838"/>
              <a:ext cx="227012" cy="481013"/>
              <a:chOff x="4140" y="429"/>
              <a:chExt cx="1425" cy="2396"/>
            </a:xfrm>
          </p:grpSpPr>
          <p:sp>
            <p:nvSpPr>
              <p:cNvPr id="424" name="Freeform 98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6" name="Freeform 98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7" name="Freeform 98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29" name="Group 989"/>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1" name="Group 993"/>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4" name="Group 998"/>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5" name="Freeform 100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36" name="Group 1002"/>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8" name="Freeform 100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9" name="Freeform 1007"/>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1" name="Freeform 100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5" name="Group 1016"/>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022"/>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7" name="Freeform 1023"/>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8" name="Freeform 1024"/>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9" name="Freeform 1025"/>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 name="Freeform 1026"/>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11" name="Group 1027"/>
              <p:cNvGrpSpPr/>
              <p:nvPr/>
            </p:nvGrpSpPr>
            <p:grpSpPr bwMode="auto">
              <a:xfrm>
                <a:off x="1709" y="3008"/>
                <a:ext cx="507" cy="234"/>
                <a:chOff x="1740" y="2642"/>
                <a:chExt cx="752" cy="327"/>
              </a:xfrm>
            </p:grpSpPr>
            <p:sp>
              <p:nvSpPr>
                <p:cNvPr id="418"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1"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2"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3"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12" name="Freeform 1034"/>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 name="Freeform 1035"/>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 name="Freeform 1036"/>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 name="Freeform 1037"/>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038"/>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039"/>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6" name="Group 1064"/>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3" name="Freeform 107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4" name="Freeform 107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5" name="Freeform 107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6" name="Freeform 107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7" name="Freeform 107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88" name="Group 1075"/>
              <p:cNvGrpSpPr/>
              <p:nvPr/>
            </p:nvGrpSpPr>
            <p:grpSpPr bwMode="auto">
              <a:xfrm>
                <a:off x="1709" y="3008"/>
                <a:ext cx="507" cy="234"/>
                <a:chOff x="1740" y="2642"/>
                <a:chExt cx="752" cy="327"/>
              </a:xfrm>
            </p:grpSpPr>
            <p:sp>
              <p:nvSpPr>
                <p:cNvPr id="395"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6"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7"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8"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89" name="Freeform 108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 name="Freeform 108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 name="Freeform 108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2" name="Freeform 108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3" name="Freeform 108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08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7" name="Group 1114"/>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0" name="Freeform 112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1" name="Freeform 112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2" name="Freeform 112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3" name="Freeform 112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4" name="Freeform 112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65" name="Group 1125"/>
              <p:cNvGrpSpPr/>
              <p:nvPr/>
            </p:nvGrpSpPr>
            <p:grpSpPr bwMode="auto">
              <a:xfrm>
                <a:off x="1709" y="3008"/>
                <a:ext cx="507" cy="234"/>
                <a:chOff x="1740" y="2642"/>
                <a:chExt cx="752" cy="327"/>
              </a:xfrm>
            </p:grpSpPr>
            <p:sp>
              <p:nvSpPr>
                <p:cNvPr id="372"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3"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4"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5"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6"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7"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6" name="Freeform 113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7" name="Freeform 113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13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13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0" name="Freeform 113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1" name="Freeform 113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28" name="Group 1139"/>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29" name="Group 1142"/>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5" name="Freeform 1148"/>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1149"/>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1150"/>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1151"/>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 name="Freeform 1152"/>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40" name="Group 1153"/>
              <p:cNvGrpSpPr/>
              <p:nvPr/>
            </p:nvGrpSpPr>
            <p:grpSpPr bwMode="auto">
              <a:xfrm>
                <a:off x="1709" y="3008"/>
                <a:ext cx="507" cy="234"/>
                <a:chOff x="1740" y="2642"/>
                <a:chExt cx="752" cy="327"/>
              </a:xfrm>
            </p:grpSpPr>
            <p:sp>
              <p:nvSpPr>
                <p:cNvPr id="347" name="Freeform 11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 name="Freeform 11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9" name="Freeform 11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0" name="Freeform 11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1" name="Freeform 11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2" name="Freeform 11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1" name="Freeform 1160"/>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2" name="Freeform 1161"/>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3" name="Freeform 1162"/>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4" name="Freeform 1163"/>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5" name="Freeform 1164"/>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1165"/>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pic>
        <p:nvPicPr>
          <p:cNvPr id="5" name="Picture 7" descr="funinternetstandards"/>
          <p:cNvPicPr>
            <a:picLocks noChangeAspect="1"/>
          </p:cNvPicPr>
          <p:nvPr/>
        </p:nvPicPr>
        <p:blipFill>
          <a:blip r:embed="rId3"/>
          <a:stretch>
            <a:fillRect/>
          </a:stretch>
        </p:blipFill>
        <p:spPr>
          <a:xfrm>
            <a:off x="2473324" y="1566546"/>
            <a:ext cx="6938645" cy="4878690"/>
          </a:xfrm>
          <a:prstGeom prst="rect">
            <a:avLst/>
          </a:prstGeom>
          <a:noFill/>
          <a:ln w="9525">
            <a:noFill/>
          </a:ln>
        </p:spPr>
      </p:pic>
      <p:sp>
        <p:nvSpPr>
          <p:cNvPr id="6" name="Rectangle 8"/>
          <p:cNvSpPr txBox="1"/>
          <p:nvPr/>
        </p:nvSpPr>
        <p:spPr>
          <a:xfrm>
            <a:off x="3905251" y="813811"/>
            <a:ext cx="453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标准化组织</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2"/>
          <p:cNvSpPr txBox="1"/>
          <p:nvPr/>
        </p:nvSpPr>
        <p:spPr>
          <a:xfrm>
            <a:off x="3979863" y="761579"/>
            <a:ext cx="41243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Internet</a:t>
            </a:r>
            <a:r>
              <a:rPr lang="zh-CN" altLang="en-US" sz="3600" b="1" dirty="0">
                <a:solidFill>
                  <a:srgbClr val="5B9BD5"/>
                </a:solidFill>
                <a:latin typeface="+mn-ea"/>
                <a:ea typeface="+mn-ea"/>
              </a:rPr>
              <a:t>文档</a:t>
            </a:r>
            <a:r>
              <a:rPr lang="en-US" altLang="zh-CN" sz="3600" b="1" dirty="0">
                <a:solidFill>
                  <a:srgbClr val="5B9BD5"/>
                </a:solidFill>
                <a:latin typeface="+mn-ea"/>
                <a:ea typeface="+mn-ea"/>
              </a:rPr>
              <a:t>RFC</a:t>
            </a:r>
          </a:p>
        </p:txBody>
      </p:sp>
      <p:sp>
        <p:nvSpPr>
          <p:cNvPr id="6" name="Rectangle 3"/>
          <p:cNvSpPr txBox="1"/>
          <p:nvPr/>
        </p:nvSpPr>
        <p:spPr>
          <a:xfrm>
            <a:off x="1470025" y="1463993"/>
            <a:ext cx="9144000" cy="38655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所有的因特网标准都以</a:t>
            </a:r>
            <a:r>
              <a:rPr lang="en-US" altLang="zh-CN" sz="2400" dirty="0">
                <a:latin typeface="+mn-ea"/>
                <a:cs typeface="微软雅黑" panose="020B0503020204020204" pitchFamily="34" charset="-122"/>
              </a:rPr>
              <a:t>RFC</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Request For Comments,</a:t>
            </a:r>
            <a:r>
              <a:rPr lang="zh-CN" altLang="en-US" sz="2400" dirty="0">
                <a:latin typeface="+mn-ea"/>
                <a:cs typeface="微软雅黑" panose="020B0503020204020204" pitchFamily="34" charset="-122"/>
              </a:rPr>
              <a:t>请求评论）的形式在因特网上发表。</a:t>
            </a:r>
          </a:p>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正式标准要经历四个阶段：</a:t>
            </a:r>
          </a:p>
          <a:p>
            <a:pPr lvl="1">
              <a:lnSpc>
                <a:spcPct val="150000"/>
              </a:lnSpc>
              <a:spcBef>
                <a:spcPts val="0"/>
              </a:spcBef>
              <a:buClr>
                <a:schemeClr val="accent1"/>
              </a:buClr>
            </a:pPr>
            <a:r>
              <a:rPr lang="zh-CN" altLang="en-US" dirty="0">
                <a:latin typeface="+mn-ea"/>
                <a:cs typeface="微软雅黑" panose="020B0503020204020204" pitchFamily="34" charset="-122"/>
              </a:rPr>
              <a:t>因特网草案（</a:t>
            </a:r>
            <a:r>
              <a:rPr lang="en-US" altLang="zh-CN" dirty="0">
                <a:latin typeface="+mn-ea"/>
                <a:cs typeface="微软雅黑" panose="020B0503020204020204" pitchFamily="34" charset="-122"/>
              </a:rPr>
              <a:t>Internet Draft</a:t>
            </a:r>
            <a:r>
              <a:rPr lang="zh-CN" altLang="en-US" dirty="0">
                <a:latin typeface="+mn-ea"/>
                <a:cs typeface="微软雅黑" panose="020B0503020204020204" pitchFamily="34" charset="-122"/>
              </a:rPr>
              <a:t>）－不是</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建议标准（</a:t>
            </a:r>
            <a:r>
              <a:rPr lang="en-US" altLang="zh-CN" dirty="0">
                <a:latin typeface="+mn-ea"/>
                <a:cs typeface="微软雅黑" panose="020B0503020204020204" pitchFamily="34" charset="-122"/>
              </a:rPr>
              <a:t>Proposed Standard</a:t>
            </a:r>
            <a:r>
              <a:rPr lang="zh-CN" altLang="en-US" dirty="0">
                <a:latin typeface="+mn-ea"/>
                <a:cs typeface="微软雅黑" panose="020B0503020204020204" pitchFamily="34" charset="-122"/>
              </a:rPr>
              <a:t>） －开始成为</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草案标准（</a:t>
            </a:r>
            <a:r>
              <a:rPr lang="en-US" altLang="zh-CN" dirty="0">
                <a:latin typeface="+mn-ea"/>
                <a:cs typeface="微软雅黑" panose="020B0503020204020204" pitchFamily="34" charset="-122"/>
              </a:rPr>
              <a:t>Draft Standard</a:t>
            </a:r>
            <a:r>
              <a:rPr lang="zh-CN" altLang="en-US" dirty="0">
                <a:latin typeface="+mn-ea"/>
                <a:cs typeface="微软雅黑" panose="020B0503020204020204" pitchFamily="34" charset="-122"/>
              </a:rPr>
              <a:t>）</a:t>
            </a:r>
          </a:p>
          <a:p>
            <a:pPr lvl="1">
              <a:lnSpc>
                <a:spcPct val="150000"/>
              </a:lnSpc>
              <a:spcBef>
                <a:spcPts val="0"/>
              </a:spcBef>
              <a:buClr>
                <a:schemeClr val="accent1"/>
              </a:buClr>
            </a:pPr>
            <a:r>
              <a:rPr lang="zh-CN" altLang="en-US" dirty="0">
                <a:latin typeface="+mn-ea"/>
                <a:cs typeface="微软雅黑" panose="020B0503020204020204" pitchFamily="34" charset="-122"/>
              </a:rPr>
              <a:t>因特网标准（</a:t>
            </a:r>
            <a:r>
              <a:rPr lang="en-US" altLang="zh-CN" dirty="0">
                <a:latin typeface="+mn-ea"/>
                <a:cs typeface="微软雅黑" panose="020B0503020204020204" pitchFamily="34" charset="-122"/>
              </a:rPr>
              <a:t>Internet Standard</a:t>
            </a:r>
            <a:r>
              <a:rPr lang="zh-CN" altLang="en-US" dirty="0">
                <a:latin typeface="+mn-ea"/>
                <a:cs typeface="微软雅黑" panose="020B0503020204020204" pitchFamily="34" charset="-122"/>
              </a:rPr>
              <a:t>）</a:t>
            </a:r>
          </a:p>
          <a:p>
            <a:pPr lvl="1">
              <a:lnSpc>
                <a:spcPct val="150000"/>
              </a:lnSpc>
              <a:spcBef>
                <a:spcPts val="0"/>
              </a:spcBef>
              <a:buClr>
                <a:schemeClr val="accent1"/>
              </a:buClr>
              <a:buFont typeface="Arial" panose="020B0604020202020204" pitchFamily="34" charset="0"/>
              <a:buNone/>
            </a:pPr>
            <a:r>
              <a:rPr lang="zh-CN" altLang="en-US" dirty="0">
                <a:latin typeface="+mn-ea"/>
                <a:cs typeface="微软雅黑" panose="020B0503020204020204" pitchFamily="34" charset="-122"/>
              </a:rPr>
              <a:t> 后三个阶段对应三种</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。另外，还有历史</a:t>
            </a:r>
            <a:r>
              <a:rPr lang="en-US" altLang="zh-CN" dirty="0">
                <a:latin typeface="+mn-ea"/>
                <a:cs typeface="微软雅黑" panose="020B0503020204020204" pitchFamily="34" charset="-122"/>
              </a:rPr>
              <a:t>(Historic)</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、实验</a:t>
            </a:r>
            <a:r>
              <a:rPr lang="en-US" altLang="zh-CN" dirty="0">
                <a:latin typeface="+mn-ea"/>
                <a:cs typeface="微软雅黑" panose="020B0503020204020204" pitchFamily="34" charset="-122"/>
              </a:rPr>
              <a:t>(Experimental)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和提供信息</a:t>
            </a:r>
            <a:r>
              <a:rPr lang="en-US" altLang="zh-CN" dirty="0">
                <a:latin typeface="+mn-ea"/>
                <a:cs typeface="微软雅黑" panose="020B0503020204020204" pitchFamily="34" charset="-122"/>
              </a:rPr>
              <a:t>(Informational)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p:cNvSpPr txBox="1"/>
          <p:nvPr/>
        </p:nvSpPr>
        <p:spPr>
          <a:xfrm>
            <a:off x="3704113" y="640199"/>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各种</a:t>
            </a:r>
            <a:r>
              <a:rPr lang="en-US" altLang="zh-CN" sz="3600" b="1" dirty="0">
                <a:solidFill>
                  <a:srgbClr val="5B9BD5"/>
                </a:solidFill>
                <a:latin typeface="+mn-ea"/>
                <a:ea typeface="+mn-ea"/>
              </a:rPr>
              <a:t>RFC</a:t>
            </a:r>
            <a:r>
              <a:rPr lang="zh-CN" altLang="en-US" sz="3600" b="1" dirty="0">
                <a:solidFill>
                  <a:srgbClr val="5B9BD5"/>
                </a:solidFill>
                <a:latin typeface="+mn-ea"/>
                <a:ea typeface="+mn-ea"/>
              </a:rPr>
              <a:t>之间的关系</a:t>
            </a:r>
          </a:p>
        </p:txBody>
      </p:sp>
      <p:sp>
        <p:nvSpPr>
          <p:cNvPr id="6" name="Rectangle 4"/>
          <p:cNvSpPr/>
          <p:nvPr/>
        </p:nvSpPr>
        <p:spPr>
          <a:xfrm>
            <a:off x="1524000" y="2111375"/>
            <a:ext cx="9144000" cy="3694113"/>
          </a:xfrm>
          <a:prstGeom prst="rect">
            <a:avLst/>
          </a:prstGeom>
          <a:solidFill>
            <a:srgbClr val="CCEC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Rectangle 5"/>
          <p:cNvSpPr/>
          <p:nvPr/>
        </p:nvSpPr>
        <p:spPr>
          <a:xfrm>
            <a:off x="4921250" y="2328863"/>
            <a:ext cx="1666875" cy="466725"/>
          </a:xfrm>
          <a:prstGeom prst="rect">
            <a:avLst/>
          </a:prstGeom>
          <a:solidFill>
            <a:srgbClr val="CCECFF"/>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8" name="Rectangle 6"/>
          <p:cNvSpPr/>
          <p:nvPr/>
        </p:nvSpPr>
        <p:spPr>
          <a:xfrm>
            <a:off x="4921250" y="3262313"/>
            <a:ext cx="1666875" cy="469900"/>
          </a:xfrm>
          <a:prstGeom prst="rect">
            <a:avLst/>
          </a:prstGeom>
          <a:solidFill>
            <a:schemeClr val="accent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9" name="Rectangle 7"/>
          <p:cNvSpPr/>
          <p:nvPr/>
        </p:nvSpPr>
        <p:spPr>
          <a:xfrm>
            <a:off x="4921250" y="4198938"/>
            <a:ext cx="1666875" cy="468312"/>
          </a:xfrm>
          <a:prstGeom prst="rect">
            <a:avLst/>
          </a:prstGeom>
          <a:solidFill>
            <a:schemeClr val="tx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0" name="Rectangle 8"/>
          <p:cNvSpPr/>
          <p:nvPr/>
        </p:nvSpPr>
        <p:spPr>
          <a:xfrm>
            <a:off x="4921250" y="5133975"/>
            <a:ext cx="16668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1" name="Rectangle 9"/>
          <p:cNvSpPr/>
          <p:nvPr/>
        </p:nvSpPr>
        <p:spPr>
          <a:xfrm>
            <a:off x="7467600" y="2328863"/>
            <a:ext cx="2019300"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2" name="Rectangle 10"/>
          <p:cNvSpPr/>
          <p:nvPr/>
        </p:nvSpPr>
        <p:spPr>
          <a:xfrm>
            <a:off x="2111375" y="2328863"/>
            <a:ext cx="17557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3" name="Oval 11"/>
          <p:cNvSpPr/>
          <p:nvPr/>
        </p:nvSpPr>
        <p:spPr>
          <a:xfrm>
            <a:off x="4745038" y="1300163"/>
            <a:ext cx="2019300" cy="561975"/>
          </a:xfrm>
          <a:prstGeom prst="ellipse">
            <a:avLst/>
          </a:prstGeom>
          <a:solidFill>
            <a:srgbClr val="FFFF99"/>
          </a:solidFill>
          <a:ln w="9525" cap="flat" cmpd="sng">
            <a:solidFill>
              <a:srgbClr val="333399"/>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4" name="Line 12"/>
          <p:cNvSpPr/>
          <p:nvPr/>
        </p:nvSpPr>
        <p:spPr>
          <a:xfrm>
            <a:off x="5754688" y="1862138"/>
            <a:ext cx="0" cy="466725"/>
          </a:xfrm>
          <a:prstGeom prst="line">
            <a:avLst/>
          </a:prstGeom>
          <a:ln w="57150" cap="flat" cmpd="sng">
            <a:solidFill>
              <a:srgbClr val="333399"/>
            </a:solidFill>
            <a:prstDash val="solid"/>
            <a:headEnd type="none" w="med" len="med"/>
            <a:tailEnd type="triangle" w="sm" len="med"/>
          </a:ln>
        </p:spPr>
      </p:sp>
      <p:sp>
        <p:nvSpPr>
          <p:cNvPr id="15" name="Line 13"/>
          <p:cNvSpPr/>
          <p:nvPr/>
        </p:nvSpPr>
        <p:spPr>
          <a:xfrm>
            <a:off x="5754688" y="2795588"/>
            <a:ext cx="0" cy="466725"/>
          </a:xfrm>
          <a:prstGeom prst="line">
            <a:avLst/>
          </a:prstGeom>
          <a:ln w="57150" cap="flat" cmpd="sng">
            <a:solidFill>
              <a:srgbClr val="333399"/>
            </a:solidFill>
            <a:prstDash val="solid"/>
            <a:headEnd type="none" w="med" len="med"/>
            <a:tailEnd type="triangle" w="sm" len="med"/>
          </a:ln>
        </p:spPr>
      </p:sp>
      <p:sp>
        <p:nvSpPr>
          <p:cNvPr id="16" name="Line 14"/>
          <p:cNvSpPr/>
          <p:nvPr/>
        </p:nvSpPr>
        <p:spPr>
          <a:xfrm>
            <a:off x="5754688" y="3732213"/>
            <a:ext cx="0" cy="466725"/>
          </a:xfrm>
          <a:prstGeom prst="line">
            <a:avLst/>
          </a:prstGeom>
          <a:ln w="57150" cap="flat" cmpd="sng">
            <a:solidFill>
              <a:srgbClr val="333399"/>
            </a:solidFill>
            <a:prstDash val="solid"/>
            <a:headEnd type="none" w="med" len="med"/>
            <a:tailEnd type="triangle" w="sm" len="med"/>
          </a:ln>
        </p:spPr>
      </p:sp>
      <p:sp>
        <p:nvSpPr>
          <p:cNvPr id="17" name="Line 15"/>
          <p:cNvSpPr/>
          <p:nvPr/>
        </p:nvSpPr>
        <p:spPr>
          <a:xfrm>
            <a:off x="5754688" y="4667250"/>
            <a:ext cx="0" cy="466725"/>
          </a:xfrm>
          <a:prstGeom prst="line">
            <a:avLst/>
          </a:prstGeom>
          <a:ln w="57150" cap="flat" cmpd="sng">
            <a:solidFill>
              <a:srgbClr val="333399"/>
            </a:solidFill>
            <a:prstDash val="solid"/>
            <a:headEnd type="none" w="med" len="med"/>
            <a:tailEnd type="triangle" w="sm" len="med"/>
          </a:ln>
        </p:spPr>
      </p:sp>
      <p:sp>
        <p:nvSpPr>
          <p:cNvPr id="18" name="Freeform 16"/>
          <p:cNvSpPr/>
          <p:nvPr/>
        </p:nvSpPr>
        <p:spPr>
          <a:xfrm>
            <a:off x="6764338" y="1579563"/>
            <a:ext cx="1712912"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19" name="Freeform 17"/>
          <p:cNvSpPr/>
          <p:nvPr/>
        </p:nvSpPr>
        <p:spPr>
          <a:xfrm flipH="1">
            <a:off x="2989263" y="1579563"/>
            <a:ext cx="1711325"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20" name="Freeform 18"/>
          <p:cNvSpPr/>
          <p:nvPr/>
        </p:nvSpPr>
        <p:spPr>
          <a:xfrm rot="-5400000" flipH="1">
            <a:off x="2670175" y="3162300"/>
            <a:ext cx="2570163" cy="1931988"/>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1" name="Freeform 19"/>
          <p:cNvSpPr/>
          <p:nvPr/>
        </p:nvSpPr>
        <p:spPr>
          <a:xfrm rot="5400000">
            <a:off x="6253163" y="3128963"/>
            <a:ext cx="2573337" cy="19050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2" name="Line 20"/>
          <p:cNvSpPr/>
          <p:nvPr/>
        </p:nvSpPr>
        <p:spPr>
          <a:xfrm rot="-5400000">
            <a:off x="4400550" y="2043113"/>
            <a:ext cx="0" cy="1039812"/>
          </a:xfrm>
          <a:prstGeom prst="line">
            <a:avLst/>
          </a:prstGeom>
          <a:ln w="19050" cap="flat" cmpd="sng">
            <a:solidFill>
              <a:srgbClr val="333399"/>
            </a:solidFill>
            <a:prstDash val="dash"/>
            <a:headEnd type="none" w="med" len="med"/>
            <a:tailEnd type="triangle" w="sm" len="med"/>
          </a:ln>
        </p:spPr>
      </p:sp>
      <p:sp>
        <p:nvSpPr>
          <p:cNvPr id="23" name="Freeform 21"/>
          <p:cNvSpPr/>
          <p:nvPr/>
        </p:nvSpPr>
        <p:spPr>
          <a:xfrm>
            <a:off x="4232275" y="2813050"/>
            <a:ext cx="965200" cy="2320925"/>
          </a:xfrm>
          <a:custGeom>
            <a:avLst/>
            <a:gdLst>
              <a:gd name="txL" fmla="*/ 0 w 528"/>
              <a:gd name="txT" fmla="*/ 0 h 1192"/>
              <a:gd name="txR" fmla="*/ 528 w 528"/>
              <a:gd name="txB" fmla="*/ 1192 h 1192"/>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528" h="1192">
                <a:moveTo>
                  <a:pt x="528" y="0"/>
                </a:moveTo>
                <a:lnTo>
                  <a:pt x="528" y="124"/>
                </a:lnTo>
                <a:lnTo>
                  <a:pt x="0" y="124"/>
                </a:lnTo>
                <a:lnTo>
                  <a:pt x="0" y="1112"/>
                </a:lnTo>
                <a:lnTo>
                  <a:pt x="472" y="1111"/>
                </a:lnTo>
                <a:lnTo>
                  <a:pt x="473" y="1192"/>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4" name="Freeform 22"/>
          <p:cNvSpPr/>
          <p:nvPr/>
        </p:nvSpPr>
        <p:spPr>
          <a:xfrm>
            <a:off x="4583113" y="3738563"/>
            <a:ext cx="866775" cy="1379537"/>
          </a:xfrm>
          <a:custGeom>
            <a:avLst/>
            <a:gdLst>
              <a:gd name="txL" fmla="*/ 0 w 473"/>
              <a:gd name="txT" fmla="*/ 0 h 708"/>
              <a:gd name="txR" fmla="*/ 473 w 473"/>
              <a:gd name="txB" fmla="*/ 708 h 708"/>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473" h="708">
                <a:moveTo>
                  <a:pt x="472" y="0"/>
                </a:moveTo>
                <a:lnTo>
                  <a:pt x="472" y="119"/>
                </a:lnTo>
                <a:lnTo>
                  <a:pt x="0" y="120"/>
                </a:lnTo>
                <a:lnTo>
                  <a:pt x="0" y="556"/>
                </a:lnTo>
                <a:lnTo>
                  <a:pt x="472" y="556"/>
                </a:lnTo>
                <a:lnTo>
                  <a:pt x="473" y="708"/>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5" name="Text Box 23"/>
          <p:cNvSpPr txBox="1"/>
          <p:nvPr/>
        </p:nvSpPr>
        <p:spPr>
          <a:xfrm>
            <a:off x="5002213" y="1376363"/>
            <a:ext cx="1475084"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因特网草案</a:t>
            </a:r>
          </a:p>
        </p:txBody>
      </p:sp>
      <p:sp>
        <p:nvSpPr>
          <p:cNvPr id="26" name="Text Box 24"/>
          <p:cNvSpPr txBox="1"/>
          <p:nvPr/>
        </p:nvSpPr>
        <p:spPr>
          <a:xfrm>
            <a:off x="5108575" y="2365375"/>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建议标准</a:t>
            </a:r>
          </a:p>
        </p:txBody>
      </p:sp>
      <p:sp>
        <p:nvSpPr>
          <p:cNvPr id="27" name="Text Box 25"/>
          <p:cNvSpPr txBox="1"/>
          <p:nvPr/>
        </p:nvSpPr>
        <p:spPr>
          <a:xfrm>
            <a:off x="5124450" y="3321050"/>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草案标准</a:t>
            </a:r>
          </a:p>
        </p:txBody>
      </p:sp>
      <p:sp>
        <p:nvSpPr>
          <p:cNvPr id="28" name="Text Box 26"/>
          <p:cNvSpPr txBox="1"/>
          <p:nvPr/>
        </p:nvSpPr>
        <p:spPr>
          <a:xfrm>
            <a:off x="4995863" y="4256088"/>
            <a:ext cx="1475084" cy="40011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chemeClr val="bg1"/>
                </a:solidFill>
                <a:latin typeface="+mn-ea"/>
              </a:rPr>
              <a:t>因特网标准</a:t>
            </a:r>
          </a:p>
        </p:txBody>
      </p:sp>
      <p:sp>
        <p:nvSpPr>
          <p:cNvPr id="29" name="Text Box 27"/>
          <p:cNvSpPr txBox="1"/>
          <p:nvPr/>
        </p:nvSpPr>
        <p:spPr>
          <a:xfrm>
            <a:off x="4964113" y="5192713"/>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历史的 </a:t>
            </a:r>
            <a:r>
              <a:rPr lang="en-US" altLang="zh-CN" sz="2000" b="1" dirty="0">
                <a:latin typeface="+mn-ea"/>
              </a:rPr>
              <a:t>RFC</a:t>
            </a:r>
          </a:p>
        </p:txBody>
      </p:sp>
      <p:sp>
        <p:nvSpPr>
          <p:cNvPr id="30" name="Text Box 28"/>
          <p:cNvSpPr txBox="1"/>
          <p:nvPr/>
        </p:nvSpPr>
        <p:spPr>
          <a:xfrm>
            <a:off x="2200275" y="2370138"/>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实验的 </a:t>
            </a:r>
            <a:r>
              <a:rPr lang="en-US" altLang="zh-CN" sz="2000" b="1" dirty="0">
                <a:latin typeface="+mn-ea"/>
              </a:rPr>
              <a:t>RFC</a:t>
            </a:r>
          </a:p>
        </p:txBody>
      </p:sp>
      <p:sp>
        <p:nvSpPr>
          <p:cNvPr id="31" name="Text Box 29"/>
          <p:cNvSpPr txBox="1"/>
          <p:nvPr/>
        </p:nvSpPr>
        <p:spPr>
          <a:xfrm>
            <a:off x="7439025" y="2386013"/>
            <a:ext cx="2074607"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提供信息的 </a:t>
            </a:r>
            <a:r>
              <a:rPr lang="en-US" altLang="zh-CN" sz="2000" b="1" dirty="0">
                <a:latin typeface="+mn-ea"/>
              </a:rPr>
              <a:t>RFC</a:t>
            </a:r>
          </a:p>
        </p:txBody>
      </p:sp>
      <p:sp>
        <p:nvSpPr>
          <p:cNvPr id="32" name="Line 30"/>
          <p:cNvSpPr/>
          <p:nvPr/>
        </p:nvSpPr>
        <p:spPr>
          <a:xfrm>
            <a:off x="1919288" y="2093913"/>
            <a:ext cx="8237537" cy="0"/>
          </a:xfrm>
          <a:prstGeom prst="line">
            <a:avLst/>
          </a:prstGeom>
          <a:ln w="9525" cap="flat" cmpd="sng">
            <a:solidFill>
              <a:srgbClr val="333399"/>
            </a:solidFill>
            <a:prstDash val="dash"/>
            <a:headEnd type="none" w="med" len="med"/>
            <a:tailEnd type="none" w="med" len="med"/>
          </a:ln>
        </p:spPr>
      </p:sp>
      <p:sp>
        <p:nvSpPr>
          <p:cNvPr id="33" name="Line 31"/>
          <p:cNvSpPr/>
          <p:nvPr/>
        </p:nvSpPr>
        <p:spPr>
          <a:xfrm>
            <a:off x="1919288" y="5805488"/>
            <a:ext cx="8237537" cy="0"/>
          </a:xfrm>
          <a:prstGeom prst="line">
            <a:avLst/>
          </a:prstGeom>
          <a:ln w="9525" cap="flat" cmpd="sng">
            <a:solidFill>
              <a:srgbClr val="333399"/>
            </a:solidFill>
            <a:prstDash val="dash"/>
            <a:headEnd type="none" w="med" len="med"/>
            <a:tailEnd type="none" w="med" len="med"/>
          </a:ln>
        </p:spPr>
      </p:sp>
      <p:sp>
        <p:nvSpPr>
          <p:cNvPr id="34" name="Line 32"/>
          <p:cNvSpPr/>
          <p:nvPr/>
        </p:nvSpPr>
        <p:spPr>
          <a:xfrm>
            <a:off x="9774238" y="2081213"/>
            <a:ext cx="0" cy="3724275"/>
          </a:xfrm>
          <a:prstGeom prst="line">
            <a:avLst/>
          </a:prstGeom>
          <a:ln w="19050" cap="flat" cmpd="sng">
            <a:solidFill>
              <a:srgbClr val="333399"/>
            </a:solidFill>
            <a:prstDash val="solid"/>
            <a:headEnd type="triangle" w="sm" len="med"/>
            <a:tailEnd type="triangle" w="sm" len="med"/>
          </a:ln>
        </p:spPr>
      </p:sp>
      <p:sp>
        <p:nvSpPr>
          <p:cNvPr id="35" name="Text Box 33"/>
          <p:cNvSpPr txBox="1"/>
          <p:nvPr/>
        </p:nvSpPr>
        <p:spPr>
          <a:xfrm>
            <a:off x="9209088" y="3757613"/>
            <a:ext cx="1255472" cy="400110"/>
          </a:xfrm>
          <a:prstGeom prst="rect">
            <a:avLst/>
          </a:prstGeom>
          <a:solidFill>
            <a:srgbClr val="CCECFF"/>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000" b="1" dirty="0">
                <a:solidFill>
                  <a:srgbClr val="000000"/>
                </a:solidFill>
                <a:latin typeface="+mn-ea"/>
              </a:rPr>
              <a:t>6 </a:t>
            </a:r>
            <a:r>
              <a:rPr lang="zh-CN" altLang="en-US" sz="2000" b="1" dirty="0">
                <a:solidFill>
                  <a:srgbClr val="000000"/>
                </a:solidFill>
                <a:latin typeface="+mn-ea"/>
              </a:rPr>
              <a:t>种 </a:t>
            </a:r>
            <a:r>
              <a:rPr lang="en-US" altLang="zh-CN" sz="2000" b="1" dirty="0">
                <a:solidFill>
                  <a:srgbClr val="000000"/>
                </a:solidFill>
                <a:latin typeface="+mn-ea"/>
              </a:rPr>
              <a:t>RFC</a:t>
            </a:r>
          </a:p>
        </p:txBody>
      </p:sp>
      <p:sp>
        <p:nvSpPr>
          <p:cNvPr id="36" name="Text Box 34"/>
          <p:cNvSpPr txBox="1"/>
          <p:nvPr/>
        </p:nvSpPr>
        <p:spPr>
          <a:xfrm>
            <a:off x="-114618" y="6051551"/>
            <a:ext cx="11738610"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400" dirty="0">
                <a:latin typeface="+mn-ea"/>
                <a:cs typeface="微软雅黑" panose="020B0503020204020204" pitchFamily="34" charset="-122"/>
              </a:rPr>
              <a:t>                  注</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sym typeface="+mn-ea"/>
              </a:rPr>
              <a:t>详细的介绍请阅读</a:t>
            </a:r>
            <a:r>
              <a:rPr lang="en-US" altLang="zh-CN" sz="2400" dirty="0">
                <a:latin typeface="+mn-ea"/>
                <a:cs typeface="微软雅黑" panose="020B0503020204020204" pitchFamily="34" charset="-122"/>
              </a:rPr>
              <a:t>http://www.rfceditor.org/RFCoverview.html</a:t>
            </a:r>
          </a:p>
        </p:txBody>
      </p:sp>
      <p:sp>
        <p:nvSpPr>
          <p:cNvPr id="3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网络边缘部分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p:cNvSpPr txBox="1"/>
          <p:nvPr/>
        </p:nvSpPr>
        <p:spPr>
          <a:xfrm>
            <a:off x="3530210" y="75642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近距离观察网络结构</a:t>
            </a:r>
            <a:endParaRPr lang="en-US" altLang="zh-CN" sz="3600" b="1" dirty="0">
              <a:solidFill>
                <a:srgbClr val="5B9BD5"/>
              </a:solidFill>
              <a:latin typeface="+mn-ea"/>
              <a:ea typeface="+mn-ea"/>
            </a:endParaRPr>
          </a:p>
        </p:txBody>
      </p:sp>
      <p:sp>
        <p:nvSpPr>
          <p:cNvPr id="5" name="Rectangle 3"/>
          <p:cNvSpPr txBox="1"/>
          <p:nvPr/>
        </p:nvSpPr>
        <p:spPr>
          <a:xfrm>
            <a:off x="12668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endParaRPr lang="en-US" altLang="zh-CN" dirty="0">
              <a:latin typeface="+mn-ea"/>
              <a:cs typeface="微软雅黑" panose="020B0503020204020204" pitchFamily="34" charset="-122"/>
            </a:endParaRPr>
          </a:p>
        </p:txBody>
      </p:sp>
      <p:grpSp>
        <p:nvGrpSpPr>
          <p:cNvPr id="231" name="Group 733"/>
          <p:cNvGrpSpPr/>
          <p:nvPr/>
        </p:nvGrpSpPr>
        <p:grpSpPr bwMode="auto">
          <a:xfrm>
            <a:off x="6920191" y="1428824"/>
            <a:ext cx="3762729" cy="4983406"/>
            <a:chOff x="5202238" y="1384300"/>
            <a:chExt cx="3551237" cy="4743450"/>
          </a:xfrm>
        </p:grpSpPr>
        <p:sp>
          <p:nvSpPr>
            <p:cNvPr id="232" name="Freeform 415"/>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 name="Freeform 416"/>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4" name="Freeform 417"/>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5" name="Group 418"/>
            <p:cNvGrpSpPr/>
            <p:nvPr/>
          </p:nvGrpSpPr>
          <p:grpSpPr bwMode="auto">
            <a:xfrm>
              <a:off x="5278438" y="2974975"/>
              <a:ext cx="1458912" cy="933450"/>
              <a:chOff x="2889" y="1631"/>
              <a:chExt cx="980" cy="743"/>
            </a:xfrm>
          </p:grpSpPr>
          <p:sp>
            <p:nvSpPr>
              <p:cNvPr id="585"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6"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236"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7"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0"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1"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Freeform 427"/>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3" name="Line 428"/>
            <p:cNvSpPr>
              <a:spLocks noChangeShapeType="1"/>
            </p:cNvSpPr>
            <p:nvPr/>
          </p:nvSpPr>
          <p:spPr bwMode="auto">
            <a:xfrm rot="-5400000">
              <a:off x="7845425" y="5159376"/>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9"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0"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1"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2"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3"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4"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590"/>
            <p:cNvGrpSpPr/>
            <p:nvPr/>
          </p:nvGrpSpPr>
          <p:grpSpPr bwMode="auto">
            <a:xfrm flipH="1">
              <a:off x="5775325" y="4533900"/>
              <a:ext cx="414337" cy="373063"/>
              <a:chOff x="2839" y="3501"/>
              <a:chExt cx="755" cy="803"/>
            </a:xfrm>
          </p:grpSpPr>
          <p:pic>
            <p:nvPicPr>
              <p:cNvPr id="583"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66" name="Group 593"/>
            <p:cNvGrpSpPr/>
            <p:nvPr/>
          </p:nvGrpSpPr>
          <p:grpSpPr bwMode="auto">
            <a:xfrm flipH="1">
              <a:off x="5457825" y="4954588"/>
              <a:ext cx="482600" cy="406400"/>
              <a:chOff x="2839" y="3501"/>
              <a:chExt cx="755" cy="803"/>
            </a:xfrm>
          </p:grpSpPr>
          <p:pic>
            <p:nvPicPr>
              <p:cNvPr id="581"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 name="Freeform 59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67" name="Group 596"/>
            <p:cNvGrpSpPr/>
            <p:nvPr/>
          </p:nvGrpSpPr>
          <p:grpSpPr bwMode="auto">
            <a:xfrm flipH="1">
              <a:off x="5935663" y="5256213"/>
              <a:ext cx="427037" cy="349250"/>
              <a:chOff x="2839" y="3501"/>
              <a:chExt cx="755" cy="803"/>
            </a:xfrm>
          </p:grpSpPr>
          <p:pic>
            <p:nvPicPr>
              <p:cNvPr id="579"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 name="Freeform 59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68" name="Group 599"/>
            <p:cNvGrpSpPr/>
            <p:nvPr/>
          </p:nvGrpSpPr>
          <p:grpSpPr bwMode="auto">
            <a:xfrm>
              <a:off x="6550025" y="5238750"/>
              <a:ext cx="427037" cy="350838"/>
              <a:chOff x="2839" y="3501"/>
              <a:chExt cx="755" cy="803"/>
            </a:xfrm>
          </p:grpSpPr>
          <p:pic>
            <p:nvPicPr>
              <p:cNvPr id="577"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 name="Freeform 6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269"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0" name="Group 652"/>
            <p:cNvGrpSpPr/>
            <p:nvPr/>
          </p:nvGrpSpPr>
          <p:grpSpPr bwMode="auto">
            <a:xfrm>
              <a:off x="5613400" y="1546225"/>
              <a:ext cx="415925" cy="385763"/>
              <a:chOff x="2751" y="1851"/>
              <a:chExt cx="462" cy="478"/>
            </a:xfrm>
          </p:grpSpPr>
          <p:pic>
            <p:nvPicPr>
              <p:cNvPr id="575"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6"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1" name="Group 665"/>
            <p:cNvGrpSpPr/>
            <p:nvPr/>
          </p:nvGrpSpPr>
          <p:grpSpPr bwMode="auto">
            <a:xfrm>
              <a:off x="7689850" y="2395538"/>
              <a:ext cx="390525" cy="169863"/>
              <a:chOff x="4650" y="1129"/>
              <a:chExt cx="246" cy="95"/>
            </a:xfrm>
          </p:grpSpPr>
          <p:sp>
            <p:nvSpPr>
              <p:cNvPr id="5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0" name="Group 659"/>
              <p:cNvGrpSpPr/>
              <p:nvPr/>
            </p:nvGrpSpPr>
            <p:grpSpPr bwMode="auto">
              <a:xfrm>
                <a:off x="4699" y="1145"/>
                <a:ext cx="138" cy="29"/>
                <a:chOff x="2468" y="1332"/>
                <a:chExt cx="310" cy="60"/>
              </a:xfrm>
            </p:grpSpPr>
            <p:sp>
              <p:nvSpPr>
                <p:cNvPr id="573" name="Freeform 6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6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1"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2"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666"/>
            <p:cNvGrpSpPr/>
            <p:nvPr/>
          </p:nvGrpSpPr>
          <p:grpSpPr bwMode="auto">
            <a:xfrm>
              <a:off x="7762875" y="2757488"/>
              <a:ext cx="390525" cy="176213"/>
              <a:chOff x="4650" y="1129"/>
              <a:chExt cx="246" cy="95"/>
            </a:xfrm>
          </p:grpSpPr>
          <p:sp>
            <p:nvSpPr>
              <p:cNvPr id="5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2" name="Group 670"/>
              <p:cNvGrpSpPr/>
              <p:nvPr/>
            </p:nvGrpSpPr>
            <p:grpSpPr bwMode="auto">
              <a:xfrm>
                <a:off x="4699" y="1145"/>
                <a:ext cx="138" cy="29"/>
                <a:chOff x="2468" y="1332"/>
                <a:chExt cx="310" cy="60"/>
              </a:xfrm>
            </p:grpSpPr>
            <p:sp>
              <p:nvSpPr>
                <p:cNvPr id="565" name="Freeform 67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67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4"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3" name="Group 675"/>
            <p:cNvGrpSpPr/>
            <p:nvPr/>
          </p:nvGrpSpPr>
          <p:grpSpPr bwMode="auto">
            <a:xfrm>
              <a:off x="7204075" y="2493963"/>
              <a:ext cx="390525" cy="169863"/>
              <a:chOff x="4650" y="1129"/>
              <a:chExt cx="246" cy="95"/>
            </a:xfrm>
          </p:grpSpPr>
          <p:sp>
            <p:nvSpPr>
              <p:cNvPr id="5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54" name="Group 679"/>
              <p:cNvGrpSpPr/>
              <p:nvPr/>
            </p:nvGrpSpPr>
            <p:grpSpPr bwMode="auto">
              <a:xfrm>
                <a:off x="4699" y="1145"/>
                <a:ext cx="138" cy="29"/>
                <a:chOff x="2468" y="1332"/>
                <a:chExt cx="310" cy="60"/>
              </a:xfrm>
            </p:grpSpPr>
            <p:sp>
              <p:nvSpPr>
                <p:cNvPr id="557" name="Freeform 68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68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5"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6"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4" name="Group 684"/>
            <p:cNvGrpSpPr/>
            <p:nvPr/>
          </p:nvGrpSpPr>
          <p:grpSpPr bwMode="auto">
            <a:xfrm>
              <a:off x="7215188" y="2757488"/>
              <a:ext cx="390525" cy="169863"/>
              <a:chOff x="4650" y="1129"/>
              <a:chExt cx="246" cy="95"/>
            </a:xfrm>
          </p:grpSpPr>
          <p:sp>
            <p:nvSpPr>
              <p:cNvPr id="5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46" name="Group 688"/>
              <p:cNvGrpSpPr/>
              <p:nvPr/>
            </p:nvGrpSpPr>
            <p:grpSpPr bwMode="auto">
              <a:xfrm>
                <a:off x="4699" y="1145"/>
                <a:ext cx="138" cy="29"/>
                <a:chOff x="2468" y="1332"/>
                <a:chExt cx="310" cy="60"/>
              </a:xfrm>
            </p:grpSpPr>
            <p:sp>
              <p:nvSpPr>
                <p:cNvPr id="549" name="Freeform 68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69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8"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75"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694"/>
            <p:cNvGrpSpPr/>
            <p:nvPr/>
          </p:nvGrpSpPr>
          <p:grpSpPr bwMode="auto">
            <a:xfrm>
              <a:off x="7400925" y="3911600"/>
              <a:ext cx="485775" cy="203200"/>
              <a:chOff x="4650" y="1129"/>
              <a:chExt cx="246" cy="95"/>
            </a:xfrm>
          </p:grpSpPr>
          <p:sp>
            <p:nvSpPr>
              <p:cNvPr id="5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38" name="Group 698"/>
              <p:cNvGrpSpPr/>
              <p:nvPr/>
            </p:nvGrpSpPr>
            <p:grpSpPr bwMode="auto">
              <a:xfrm>
                <a:off x="4699" y="1145"/>
                <a:ext cx="138" cy="29"/>
                <a:chOff x="2468" y="1332"/>
                <a:chExt cx="310" cy="60"/>
              </a:xfrm>
            </p:grpSpPr>
            <p:sp>
              <p:nvSpPr>
                <p:cNvPr id="541" name="Freeform 69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70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9"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0"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12"/>
            <p:cNvGrpSpPr/>
            <p:nvPr/>
          </p:nvGrpSpPr>
          <p:grpSpPr bwMode="auto">
            <a:xfrm>
              <a:off x="7081838" y="3630613"/>
              <a:ext cx="485775" cy="203200"/>
              <a:chOff x="4650" y="1129"/>
              <a:chExt cx="246" cy="95"/>
            </a:xfrm>
          </p:grpSpPr>
          <p:sp>
            <p:nvSpPr>
              <p:cNvPr id="5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30" name="Group 716"/>
              <p:cNvGrpSpPr/>
              <p:nvPr/>
            </p:nvGrpSpPr>
            <p:grpSpPr bwMode="auto">
              <a:xfrm>
                <a:off x="4699" y="1145"/>
                <a:ext cx="138" cy="29"/>
                <a:chOff x="2468" y="1332"/>
                <a:chExt cx="310" cy="60"/>
              </a:xfrm>
            </p:grpSpPr>
            <p:sp>
              <p:nvSpPr>
                <p:cNvPr id="533" name="Freeform 7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7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1"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21"/>
            <p:cNvGrpSpPr/>
            <p:nvPr/>
          </p:nvGrpSpPr>
          <p:grpSpPr bwMode="auto">
            <a:xfrm>
              <a:off x="7743825" y="3643313"/>
              <a:ext cx="485775" cy="203200"/>
              <a:chOff x="4650" y="1129"/>
              <a:chExt cx="246" cy="95"/>
            </a:xfrm>
          </p:grpSpPr>
          <p:sp>
            <p:nvSpPr>
              <p:cNvPr id="5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22" name="Group 725"/>
              <p:cNvGrpSpPr/>
              <p:nvPr/>
            </p:nvGrpSpPr>
            <p:grpSpPr bwMode="auto">
              <a:xfrm>
                <a:off x="4699" y="1145"/>
                <a:ext cx="138" cy="29"/>
                <a:chOff x="2468" y="1332"/>
                <a:chExt cx="310" cy="60"/>
              </a:xfrm>
            </p:grpSpPr>
            <p:sp>
              <p:nvSpPr>
                <p:cNvPr id="525" name="Freeform 7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6" name="Freeform 7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3"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4"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30"/>
            <p:cNvGrpSpPr/>
            <p:nvPr/>
          </p:nvGrpSpPr>
          <p:grpSpPr bwMode="auto">
            <a:xfrm>
              <a:off x="6962775" y="4505325"/>
              <a:ext cx="619125" cy="242888"/>
              <a:chOff x="4650" y="1129"/>
              <a:chExt cx="246" cy="95"/>
            </a:xfrm>
          </p:grpSpPr>
          <p:sp>
            <p:nvSpPr>
              <p:cNvPr id="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14" name="Group 734"/>
              <p:cNvGrpSpPr/>
              <p:nvPr/>
            </p:nvGrpSpPr>
            <p:grpSpPr bwMode="auto">
              <a:xfrm>
                <a:off x="4699" y="1145"/>
                <a:ext cx="138" cy="29"/>
                <a:chOff x="2468" y="1332"/>
                <a:chExt cx="310" cy="60"/>
              </a:xfrm>
            </p:grpSpPr>
            <p:sp>
              <p:nvSpPr>
                <p:cNvPr id="517" name="Freeform 7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8" name="Freeform 7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5"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6"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739"/>
            <p:cNvGrpSpPr/>
            <p:nvPr/>
          </p:nvGrpSpPr>
          <p:grpSpPr bwMode="auto">
            <a:xfrm>
              <a:off x="7596188" y="4803775"/>
              <a:ext cx="619125" cy="242888"/>
              <a:chOff x="4650" y="1129"/>
              <a:chExt cx="246" cy="95"/>
            </a:xfrm>
          </p:grpSpPr>
          <p:sp>
            <p:nvSpPr>
              <p:cNvPr id="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06" name="Group 743"/>
              <p:cNvGrpSpPr/>
              <p:nvPr/>
            </p:nvGrpSpPr>
            <p:grpSpPr bwMode="auto">
              <a:xfrm>
                <a:off x="4699" y="1145"/>
                <a:ext cx="138" cy="29"/>
                <a:chOff x="2468" y="1332"/>
                <a:chExt cx="310" cy="60"/>
              </a:xfrm>
            </p:grpSpPr>
            <p:sp>
              <p:nvSpPr>
                <p:cNvPr id="509" name="Freeform 7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0" name="Freeform 7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7"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8"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748"/>
            <p:cNvGrpSpPr/>
            <p:nvPr/>
          </p:nvGrpSpPr>
          <p:grpSpPr bwMode="auto">
            <a:xfrm>
              <a:off x="6246813" y="4848225"/>
              <a:ext cx="619125" cy="242888"/>
              <a:chOff x="4650" y="1129"/>
              <a:chExt cx="246" cy="95"/>
            </a:xfrm>
          </p:grpSpPr>
          <p:sp>
            <p:nvSpPr>
              <p:cNvPr id="4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98" name="Group 752"/>
              <p:cNvGrpSpPr/>
              <p:nvPr/>
            </p:nvGrpSpPr>
            <p:grpSpPr bwMode="auto">
              <a:xfrm>
                <a:off x="4699" y="1145"/>
                <a:ext cx="138" cy="29"/>
                <a:chOff x="2468" y="1332"/>
                <a:chExt cx="310" cy="60"/>
              </a:xfrm>
            </p:grpSpPr>
            <p:sp>
              <p:nvSpPr>
                <p:cNvPr id="501" name="Freeform 75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Freeform 75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9"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0"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57"/>
            <p:cNvGrpSpPr/>
            <p:nvPr/>
          </p:nvGrpSpPr>
          <p:grpSpPr bwMode="auto">
            <a:xfrm>
              <a:off x="6053138" y="3640138"/>
              <a:ext cx="390525" cy="169863"/>
              <a:chOff x="4650" y="1129"/>
              <a:chExt cx="246" cy="95"/>
            </a:xfrm>
          </p:grpSpPr>
          <p:sp>
            <p:nvSpPr>
              <p:cNvPr id="4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90" name="Group 761"/>
              <p:cNvGrpSpPr/>
              <p:nvPr/>
            </p:nvGrpSpPr>
            <p:grpSpPr bwMode="auto">
              <a:xfrm>
                <a:off x="4699" y="1145"/>
                <a:ext cx="138" cy="29"/>
                <a:chOff x="2468" y="1332"/>
                <a:chExt cx="310" cy="60"/>
              </a:xfrm>
            </p:grpSpPr>
            <p:sp>
              <p:nvSpPr>
                <p:cNvPr id="493" name="Freeform 76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76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767"/>
            <p:cNvGrpSpPr/>
            <p:nvPr/>
          </p:nvGrpSpPr>
          <p:grpSpPr bwMode="auto">
            <a:xfrm>
              <a:off x="6353175" y="2487613"/>
              <a:ext cx="390525" cy="169863"/>
              <a:chOff x="4650" y="1129"/>
              <a:chExt cx="246" cy="95"/>
            </a:xfrm>
          </p:grpSpPr>
          <p:sp>
            <p:nvSpPr>
              <p:cNvPr id="4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82" name="Group 771"/>
              <p:cNvGrpSpPr/>
              <p:nvPr/>
            </p:nvGrpSpPr>
            <p:grpSpPr bwMode="auto">
              <a:xfrm>
                <a:off x="4699" y="1145"/>
                <a:ext cx="138" cy="29"/>
                <a:chOff x="2468" y="1332"/>
                <a:chExt cx="310" cy="60"/>
              </a:xfrm>
            </p:grpSpPr>
            <p:sp>
              <p:nvSpPr>
                <p:cNvPr id="485" name="Freeform 77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 name="Freeform 77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3"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4"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76"/>
            <p:cNvGrpSpPr/>
            <p:nvPr/>
          </p:nvGrpSpPr>
          <p:grpSpPr bwMode="auto">
            <a:xfrm>
              <a:off x="5611813" y="3500438"/>
              <a:ext cx="506412" cy="352425"/>
              <a:chOff x="2967" y="478"/>
              <a:chExt cx="788" cy="625"/>
            </a:xfrm>
          </p:grpSpPr>
          <p:pic>
            <p:nvPicPr>
              <p:cNvPr id="477"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5" name="Group 779"/>
            <p:cNvGrpSpPr/>
            <p:nvPr/>
          </p:nvGrpSpPr>
          <p:grpSpPr bwMode="auto">
            <a:xfrm>
              <a:off x="7132638" y="5003800"/>
              <a:ext cx="563562" cy="420688"/>
              <a:chOff x="2967" y="478"/>
              <a:chExt cx="788" cy="625"/>
            </a:xfrm>
          </p:grpSpPr>
          <p:pic>
            <p:nvPicPr>
              <p:cNvPr id="475"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6"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Group 782"/>
            <p:cNvGrpSpPr/>
            <p:nvPr/>
          </p:nvGrpSpPr>
          <p:grpSpPr bwMode="auto">
            <a:xfrm>
              <a:off x="6061075" y="1844675"/>
              <a:ext cx="457200" cy="631825"/>
              <a:chOff x="742" y="2409"/>
              <a:chExt cx="576" cy="881"/>
            </a:xfrm>
          </p:grpSpPr>
          <p:grpSp>
            <p:nvGrpSpPr>
              <p:cNvPr id="457" name="Group 783"/>
              <p:cNvGrpSpPr/>
              <p:nvPr/>
            </p:nvGrpSpPr>
            <p:grpSpPr bwMode="auto">
              <a:xfrm>
                <a:off x="832" y="2643"/>
                <a:ext cx="376" cy="647"/>
                <a:chOff x="3130" y="3288"/>
                <a:chExt cx="410" cy="742"/>
              </a:xfrm>
            </p:grpSpPr>
            <p:sp>
              <p:nvSpPr>
                <p:cNvPr id="460"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1"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2"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3"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4"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5"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6"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7"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8"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9"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0"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1"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2"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3"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4"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58"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87"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288"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289"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regional ISP</a:t>
              </a:r>
            </a:p>
          </p:txBody>
        </p:sp>
        <p:sp>
          <p:nvSpPr>
            <p:cNvPr id="290"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291"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grpSp>
          <p:nvGrpSpPr>
            <p:cNvPr id="292" name="Group 950"/>
            <p:cNvGrpSpPr/>
            <p:nvPr/>
          </p:nvGrpSpPr>
          <p:grpSpPr bwMode="auto">
            <a:xfrm>
              <a:off x="8240713" y="5002213"/>
              <a:ext cx="227012" cy="481013"/>
              <a:chOff x="4140" y="429"/>
              <a:chExt cx="1425" cy="2396"/>
            </a:xfrm>
          </p:grpSpPr>
          <p:sp>
            <p:nvSpPr>
              <p:cNvPr id="425" name="Freeform 95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7" name="Freeform 95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8" name="Freeform 95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0" name="Group 956"/>
              <p:cNvGrpSpPr/>
              <p:nvPr/>
            </p:nvGrpSpPr>
            <p:grpSpPr bwMode="auto">
              <a:xfrm>
                <a:off x="4749" y="668"/>
                <a:ext cx="581" cy="145"/>
                <a:chOff x="614" y="2568"/>
                <a:chExt cx="725" cy="139"/>
              </a:xfrm>
            </p:grpSpPr>
            <p:sp>
              <p:nvSpPr>
                <p:cNvPr id="45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2" name="Group 960"/>
              <p:cNvGrpSpPr/>
              <p:nvPr/>
            </p:nvGrpSpPr>
            <p:grpSpPr bwMode="auto">
              <a:xfrm>
                <a:off x="4747" y="994"/>
                <a:ext cx="581" cy="134"/>
                <a:chOff x="614" y="2568"/>
                <a:chExt cx="725" cy="139"/>
              </a:xfrm>
            </p:grpSpPr>
            <p:sp>
              <p:nvSpPr>
                <p:cNvPr id="45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35" name="Group 965"/>
              <p:cNvGrpSpPr/>
              <p:nvPr/>
            </p:nvGrpSpPr>
            <p:grpSpPr bwMode="auto">
              <a:xfrm>
                <a:off x="4735" y="1627"/>
                <a:ext cx="582" cy="151"/>
                <a:chOff x="614" y="2568"/>
                <a:chExt cx="725" cy="139"/>
              </a:xfrm>
            </p:grpSpPr>
            <p:sp>
              <p:nvSpPr>
                <p:cNvPr id="45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6" name="Freeform 96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37" name="Group 969"/>
              <p:cNvGrpSpPr/>
              <p:nvPr/>
            </p:nvGrpSpPr>
            <p:grpSpPr bwMode="auto">
              <a:xfrm>
                <a:off x="4739" y="1327"/>
                <a:ext cx="582" cy="139"/>
                <a:chOff x="614" y="2568"/>
                <a:chExt cx="725" cy="139"/>
              </a:xfrm>
            </p:grpSpPr>
            <p:sp>
              <p:nvSpPr>
                <p:cNvPr id="44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3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9" name="Freeform 97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 name="Freeform 97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2" name="Freeform 97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4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4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93" name="Group 983"/>
            <p:cNvGrpSpPr/>
            <p:nvPr/>
          </p:nvGrpSpPr>
          <p:grpSpPr bwMode="auto">
            <a:xfrm>
              <a:off x="7924800" y="5303838"/>
              <a:ext cx="227012" cy="481013"/>
              <a:chOff x="4140" y="429"/>
              <a:chExt cx="1425" cy="2396"/>
            </a:xfrm>
          </p:grpSpPr>
          <p:sp>
            <p:nvSpPr>
              <p:cNvPr id="393" name="Freeform 98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95" name="Freeform 98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6" name="Freeform 98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7"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98" name="Group 989"/>
              <p:cNvGrpSpPr/>
              <p:nvPr/>
            </p:nvGrpSpPr>
            <p:grpSpPr bwMode="auto">
              <a:xfrm>
                <a:off x="4749" y="668"/>
                <a:ext cx="581" cy="145"/>
                <a:chOff x="614" y="2568"/>
                <a:chExt cx="725" cy="139"/>
              </a:xfrm>
            </p:grpSpPr>
            <p:sp>
              <p:nvSpPr>
                <p:cNvPr id="423"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4"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99"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00" name="Group 993"/>
              <p:cNvGrpSpPr/>
              <p:nvPr/>
            </p:nvGrpSpPr>
            <p:grpSpPr bwMode="auto">
              <a:xfrm>
                <a:off x="4747" y="994"/>
                <a:ext cx="581" cy="134"/>
                <a:chOff x="614" y="2568"/>
                <a:chExt cx="725" cy="139"/>
              </a:xfrm>
            </p:grpSpPr>
            <p:sp>
              <p:nvSpPr>
                <p:cNvPr id="421"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2"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1"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02"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03" name="Group 998"/>
              <p:cNvGrpSpPr/>
              <p:nvPr/>
            </p:nvGrpSpPr>
            <p:grpSpPr bwMode="auto">
              <a:xfrm>
                <a:off x="4735" y="1627"/>
                <a:ext cx="582" cy="151"/>
                <a:chOff x="614" y="2568"/>
                <a:chExt cx="725" cy="139"/>
              </a:xfrm>
            </p:grpSpPr>
            <p:sp>
              <p:nvSpPr>
                <p:cNvPr id="41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4" name="Freeform 100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05" name="Group 1002"/>
              <p:cNvGrpSpPr/>
              <p:nvPr/>
            </p:nvGrpSpPr>
            <p:grpSpPr bwMode="auto">
              <a:xfrm>
                <a:off x="4739" y="1327"/>
                <a:ext cx="582" cy="139"/>
                <a:chOff x="614" y="2568"/>
                <a:chExt cx="725" cy="139"/>
              </a:xfrm>
            </p:grpSpPr>
            <p:sp>
              <p:nvSpPr>
                <p:cNvPr id="417"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8"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6"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07" name="Freeform 100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8" name="Freeform 1007"/>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9"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0" name="Freeform 100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2"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3"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4"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15"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6"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94" name="Group 1016"/>
            <p:cNvGrpSpPr/>
            <p:nvPr/>
          </p:nvGrpSpPr>
          <p:grpSpPr bwMode="auto">
            <a:xfrm>
              <a:off x="5302250" y="2043113"/>
              <a:ext cx="534987" cy="407988"/>
              <a:chOff x="877" y="1008"/>
              <a:chExt cx="2747" cy="2591"/>
            </a:xfrm>
          </p:grpSpPr>
          <p:pic>
            <p:nvPicPr>
              <p:cNvPr id="370"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1019"/>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73"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 name="Freeform 1021"/>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5" name="Freeform 1022"/>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6" name="Freeform 1023"/>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7" name="Freeform 1024"/>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8" name="Freeform 1025"/>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 name="Freeform 1026"/>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80" name="Group 1027"/>
              <p:cNvGrpSpPr/>
              <p:nvPr/>
            </p:nvGrpSpPr>
            <p:grpSpPr bwMode="auto">
              <a:xfrm>
                <a:off x="1709" y="3008"/>
                <a:ext cx="507" cy="234"/>
                <a:chOff x="1740" y="2642"/>
                <a:chExt cx="752" cy="327"/>
              </a:xfrm>
            </p:grpSpPr>
            <p:sp>
              <p:nvSpPr>
                <p:cNvPr id="387"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8"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2"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81" name="Freeform 1034"/>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035"/>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3" name="Freeform 1036"/>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4" name="Freeform 1037"/>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5" name="Freeform 1038"/>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6" name="Freeform 1039"/>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5" name="Group 1064"/>
            <p:cNvGrpSpPr/>
            <p:nvPr/>
          </p:nvGrpSpPr>
          <p:grpSpPr bwMode="auto">
            <a:xfrm>
              <a:off x="6872288" y="5486400"/>
              <a:ext cx="474662" cy="407988"/>
              <a:chOff x="877" y="1008"/>
              <a:chExt cx="2747" cy="2591"/>
            </a:xfrm>
          </p:grpSpPr>
          <p:pic>
            <p:nvPicPr>
              <p:cNvPr id="347"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 name="Freeform 106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50"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106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2" name="Freeform 107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3" name="Freeform 107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4" name="Freeform 107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07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07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57" name="Group 1075"/>
              <p:cNvGrpSpPr/>
              <p:nvPr/>
            </p:nvGrpSpPr>
            <p:grpSpPr bwMode="auto">
              <a:xfrm>
                <a:off x="1709" y="3008"/>
                <a:ext cx="507" cy="234"/>
                <a:chOff x="1740" y="2642"/>
                <a:chExt cx="752" cy="327"/>
              </a:xfrm>
            </p:grpSpPr>
            <p:sp>
              <p:nvSpPr>
                <p:cNvPr id="364"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5"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6"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7"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58" name="Freeform 108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9" name="Freeform 108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0" name="Freeform 108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1" name="Freeform 108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2" name="Freeform 108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3" name="Freeform 108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6" name="Group 1114"/>
            <p:cNvGrpSpPr/>
            <p:nvPr/>
          </p:nvGrpSpPr>
          <p:grpSpPr bwMode="auto">
            <a:xfrm>
              <a:off x="5561013" y="3041650"/>
              <a:ext cx="444500" cy="407988"/>
              <a:chOff x="877" y="1008"/>
              <a:chExt cx="2747" cy="2591"/>
            </a:xfrm>
          </p:grpSpPr>
          <p:pic>
            <p:nvPicPr>
              <p:cNvPr id="324"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27"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 name="Freeform 112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 name="Freeform 112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1" name="Freeform 112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2" name="Freeform 112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3" name="Freeform 112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34" name="Group 1125"/>
              <p:cNvGrpSpPr/>
              <p:nvPr/>
            </p:nvGrpSpPr>
            <p:grpSpPr bwMode="auto">
              <a:xfrm>
                <a:off x="1709" y="3008"/>
                <a:ext cx="507" cy="234"/>
                <a:chOff x="1740" y="2642"/>
                <a:chExt cx="752" cy="327"/>
              </a:xfrm>
            </p:grpSpPr>
            <p:sp>
              <p:nvSpPr>
                <p:cNvPr id="341"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2"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3"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4"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5"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5" name="Freeform 113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113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113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113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 name="Freeform 113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13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7" name="Group 1139"/>
            <p:cNvGrpSpPr/>
            <p:nvPr/>
          </p:nvGrpSpPr>
          <p:grpSpPr bwMode="auto">
            <a:xfrm flipH="1">
              <a:off x="5940425" y="3222625"/>
              <a:ext cx="414337" cy="373063"/>
              <a:chOff x="2839" y="3501"/>
              <a:chExt cx="755" cy="803"/>
            </a:xfrm>
          </p:grpSpPr>
          <p:pic>
            <p:nvPicPr>
              <p:cNvPr id="322"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298" name="Group 1142"/>
            <p:cNvGrpSpPr/>
            <p:nvPr/>
          </p:nvGrpSpPr>
          <p:grpSpPr bwMode="auto">
            <a:xfrm>
              <a:off x="7307263" y="5422900"/>
              <a:ext cx="474662" cy="407988"/>
              <a:chOff x="877" y="1008"/>
              <a:chExt cx="2747" cy="2591"/>
            </a:xfrm>
          </p:grpSpPr>
          <p:pic>
            <p:nvPicPr>
              <p:cNvPr id="299"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 name="Freeform 1145"/>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02"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Freeform 1147"/>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4" name="Freeform 1148"/>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5" name="Freeform 1149"/>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6" name="Freeform 1150"/>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 name="Freeform 1151"/>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 name="Freeform 1152"/>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09" name="Group 1153"/>
              <p:cNvGrpSpPr/>
              <p:nvPr/>
            </p:nvGrpSpPr>
            <p:grpSpPr bwMode="auto">
              <a:xfrm>
                <a:off x="1709" y="3008"/>
                <a:ext cx="507" cy="234"/>
                <a:chOff x="1740" y="2642"/>
                <a:chExt cx="752" cy="327"/>
              </a:xfrm>
            </p:grpSpPr>
            <p:sp>
              <p:nvSpPr>
                <p:cNvPr id="316" name="Freeform 11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 name="Freeform 11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8" name="Freeform 11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9" name="Freeform 11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0" name="Freeform 11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1" name="Freeform 11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0" name="Freeform 1160"/>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 name="Freeform 1161"/>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 name="Freeform 1162"/>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 name="Freeform 1163"/>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4" name="Freeform 1164"/>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5" name="Freeform 1165"/>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587" name="任意多边形 586"/>
          <p:cNvSpPr/>
          <p:nvPr/>
        </p:nvSpPr>
        <p:spPr>
          <a:xfrm>
            <a:off x="950594" y="1578219"/>
            <a:ext cx="4603873" cy="1554871"/>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rtl="0">
              <a:lnSpc>
                <a:spcPct val="90000"/>
              </a:lnSpc>
              <a:spcBef>
                <a:spcPct val="0"/>
              </a:spcBef>
              <a:spcAft>
                <a:spcPct val="35000"/>
              </a:spcAft>
            </a:pPr>
            <a:r>
              <a:rPr lang="zh-CN" altLang="en-US" sz="2400" b="1" kern="1200" dirty="0">
                <a:solidFill>
                  <a:srgbClr val="575757"/>
                </a:solidFill>
                <a:latin typeface="+mn-ea"/>
                <a:cs typeface="+mn-ea"/>
                <a:sym typeface="+mn-lt"/>
              </a:rPr>
              <a:t>网络边缘：</a:t>
            </a:r>
            <a:endParaRPr lang="en-US" altLang="zh-CN" sz="2400" b="1" kern="12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主机：客户机和服务器</a:t>
            </a:r>
            <a:endParaRPr lang="en-US" altLang="zh-CN" sz="24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kern="1200" dirty="0">
                <a:solidFill>
                  <a:srgbClr val="575757"/>
                </a:solidFill>
                <a:latin typeface="+mn-ea"/>
                <a:cs typeface="+mn-ea"/>
                <a:sym typeface="+mn-lt"/>
              </a:rPr>
              <a:t>服务器一般位于数据中心内</a:t>
            </a:r>
            <a:endParaRPr lang="zh-CN" sz="2400" kern="1200" dirty="0">
              <a:solidFill>
                <a:srgbClr val="575757"/>
              </a:solidFill>
              <a:latin typeface="+mn-ea"/>
              <a:cs typeface="+mn-ea"/>
              <a:sym typeface="+mn-lt"/>
            </a:endParaRPr>
          </a:p>
        </p:txBody>
      </p:sp>
      <p:sp>
        <p:nvSpPr>
          <p:cNvPr id="588" name="任意多边形 587"/>
          <p:cNvSpPr/>
          <p:nvPr/>
        </p:nvSpPr>
        <p:spPr>
          <a:xfrm>
            <a:off x="945987" y="3243276"/>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接入网络，物理介质：</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有线通信链路</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无线通信链路</a:t>
            </a:r>
            <a:endParaRPr lang="en-US" altLang="zh-CN" sz="2400" dirty="0">
              <a:solidFill>
                <a:srgbClr val="575757"/>
              </a:solidFill>
              <a:latin typeface="+mn-ea"/>
              <a:cs typeface="+mn-ea"/>
              <a:sym typeface="+mn-lt"/>
            </a:endParaRPr>
          </a:p>
        </p:txBody>
      </p:sp>
      <p:sp>
        <p:nvSpPr>
          <p:cNvPr id="590" name="任意多边形 589"/>
          <p:cNvSpPr/>
          <p:nvPr/>
        </p:nvSpPr>
        <p:spPr>
          <a:xfrm>
            <a:off x="975222" y="4891335"/>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网络核心：</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互联的路由器</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网络组成的网络</a:t>
            </a:r>
            <a:endParaRPr lang="zh-CN" altLang="zh-CN" sz="2400" dirty="0">
              <a:solidFill>
                <a:srgbClr val="575757"/>
              </a:solidFill>
              <a:latin typeface="+mn-ea"/>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p:cNvSpPr txBox="1"/>
          <p:nvPr/>
        </p:nvSpPr>
        <p:spPr>
          <a:xfrm>
            <a:off x="2640078" y="766205"/>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端系统、客户和服务器</a:t>
            </a:r>
            <a:endParaRPr lang="en-US" altLang="zh-CN" sz="3600" b="1" dirty="0">
              <a:solidFill>
                <a:srgbClr val="5B9BD5"/>
              </a:solidFill>
              <a:latin typeface="+mn-ea"/>
              <a:ea typeface="+mn-ea"/>
            </a:endParaRPr>
          </a:p>
        </p:txBody>
      </p:sp>
      <p:sp>
        <p:nvSpPr>
          <p:cNvPr id="5" name="Rectangle 3"/>
          <p:cNvSpPr txBox="1"/>
          <p:nvPr/>
        </p:nvSpPr>
        <p:spPr>
          <a:xfrm>
            <a:off x="9620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端系统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p>
          <a:p>
            <a:pPr lvl="1">
              <a:lnSpc>
                <a:spcPct val="120000"/>
              </a:lnSpc>
              <a:spcBef>
                <a:spcPts val="0"/>
              </a:spcBef>
              <a:buSzPct val="70000"/>
            </a:pPr>
            <a:r>
              <a:rPr lang="zh-CN" altLang="en-US" dirty="0">
                <a:latin typeface="+mn-ea"/>
                <a:cs typeface="微软雅黑" panose="020B0503020204020204" pitchFamily="34" charset="-122"/>
              </a:rPr>
              <a:t>运行网络应用程序</a:t>
            </a:r>
          </a:p>
          <a:p>
            <a:pPr lvl="1">
              <a:lnSpc>
                <a:spcPct val="120000"/>
              </a:lnSpc>
              <a:spcBef>
                <a:spcPts val="0"/>
              </a:spcBef>
              <a:buSzPct val="70000"/>
            </a:pPr>
            <a:r>
              <a:rPr lang="zh-CN" altLang="en-US" dirty="0">
                <a:latin typeface="+mn-ea"/>
                <a:cs typeface="微软雅黑" panose="020B0503020204020204" pitchFamily="34" charset="-122"/>
              </a:rPr>
              <a:t>处在网络的边缘</a:t>
            </a:r>
          </a:p>
          <a:p>
            <a:pPr lvl="1">
              <a:lnSpc>
                <a:spcPct val="120000"/>
              </a:lnSpc>
              <a:spcBef>
                <a:spcPts val="0"/>
              </a:spcBef>
              <a:buSzPct val="70000"/>
            </a:pPr>
            <a:r>
              <a:rPr lang="zh-CN" altLang="en-US" dirty="0">
                <a:latin typeface="+mn-ea"/>
                <a:cs typeface="微软雅黑" panose="020B0503020204020204" pitchFamily="34" charset="-122"/>
              </a:rPr>
              <a:t>传统主机</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网络计算机和瘦客户</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客户</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服务器</a:t>
            </a:r>
            <a:r>
              <a:rPr lang="en-US" altLang="zh-CN" sz="2400" dirty="0">
                <a:latin typeface="+mn-ea"/>
                <a:cs typeface="微软雅黑" panose="020B0503020204020204" pitchFamily="34" charset="-122"/>
              </a:rPr>
              <a:t>C/S</a:t>
            </a:r>
            <a:r>
              <a:rPr lang="zh-CN" altLang="en-US" sz="2400" dirty="0">
                <a:latin typeface="+mn-ea"/>
                <a:cs typeface="微软雅黑" panose="020B0503020204020204" pitchFamily="34" charset="-122"/>
              </a:rPr>
              <a:t>模型</a:t>
            </a:r>
          </a:p>
          <a:p>
            <a:pPr lvl="1">
              <a:lnSpc>
                <a:spcPct val="120000"/>
              </a:lnSpc>
              <a:spcBef>
                <a:spcPts val="0"/>
              </a:spcBef>
              <a:buSzPct val="70000"/>
            </a:pPr>
            <a:r>
              <a:rPr lang="zh-CN" altLang="en-US" dirty="0">
                <a:latin typeface="+mn-ea"/>
                <a:cs typeface="微软雅黑" panose="020B0503020204020204" pitchFamily="34" charset="-122"/>
              </a:rPr>
              <a:t>客户请求，并接收服务器提供的服务</a:t>
            </a:r>
          </a:p>
          <a:p>
            <a:pPr lvl="1">
              <a:lnSpc>
                <a:spcPct val="120000"/>
              </a:lnSpc>
              <a:spcBef>
                <a:spcPts val="0"/>
              </a:spcBef>
              <a:buSzPct val="70000"/>
            </a:pPr>
            <a:r>
              <a:rPr lang="en-US" altLang="zh-CN" dirty="0">
                <a:latin typeface="+mn-ea"/>
                <a:cs typeface="微软雅黑" panose="020B0503020204020204" pitchFamily="34" charset="-122"/>
              </a:rPr>
              <a:t>e.g. Web browser/server; email client/server</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端对端模型</a:t>
            </a:r>
            <a:r>
              <a:rPr lang="en-US" altLang="zh-CN" sz="2400" dirty="0">
                <a:latin typeface="+mn-ea"/>
                <a:cs typeface="微软雅黑" panose="020B0503020204020204" pitchFamily="34" charset="-122"/>
              </a:rPr>
              <a:t>peer-peer model:</a:t>
            </a:r>
          </a:p>
          <a:p>
            <a:pPr lvl="1">
              <a:lnSpc>
                <a:spcPct val="120000"/>
              </a:lnSpc>
              <a:spcBef>
                <a:spcPts val="0"/>
              </a:spcBef>
              <a:buSzPct val="70000"/>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极少或不采用专门服务器</a:t>
            </a:r>
          </a:p>
          <a:p>
            <a:pPr lvl="1">
              <a:lnSpc>
                <a:spcPct val="120000"/>
              </a:lnSpc>
              <a:spcBef>
                <a:spcPts val="0"/>
              </a:spcBef>
              <a:buSzPct val="70000"/>
            </a:pPr>
            <a:r>
              <a:rPr lang="en-US" altLang="zh-CN" dirty="0">
                <a:latin typeface="+mn-ea"/>
                <a:cs typeface="微软雅黑" panose="020B0503020204020204" pitchFamily="34" charset="-122"/>
              </a:rPr>
              <a:t>e.g. Gnutella, </a:t>
            </a:r>
            <a:r>
              <a:rPr lang="en-US" altLang="zh-CN" dirty="0" err="1">
                <a:latin typeface="+mn-ea"/>
                <a:cs typeface="微软雅黑" panose="020B0503020204020204" pitchFamily="34" charset="-122"/>
              </a:rPr>
              <a:t>KaZaA</a:t>
            </a:r>
            <a:endParaRPr lang="en-US" altLang="zh-CN" dirty="0">
              <a:latin typeface="+mn-ea"/>
              <a:cs typeface="微软雅黑" panose="020B0503020204020204" pitchFamily="34" charset="-122"/>
            </a:endParaRPr>
          </a:p>
        </p:txBody>
      </p:sp>
      <p:grpSp>
        <p:nvGrpSpPr>
          <p:cNvPr id="231" name="组合 230"/>
          <p:cNvGrpSpPr/>
          <p:nvPr/>
        </p:nvGrpSpPr>
        <p:grpSpPr>
          <a:xfrm>
            <a:off x="7201533" y="1636713"/>
            <a:ext cx="3923667" cy="5038407"/>
            <a:chOff x="5202238" y="1539875"/>
            <a:chExt cx="3551237" cy="4551363"/>
          </a:xfrm>
        </p:grpSpPr>
        <p:sp>
          <p:nvSpPr>
            <p:cNvPr id="232" name="Freeform 665"/>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3" name="Group 666"/>
            <p:cNvGrpSpPr/>
            <p:nvPr/>
          </p:nvGrpSpPr>
          <p:grpSpPr bwMode="auto">
            <a:xfrm>
              <a:off x="5370513" y="3048000"/>
              <a:ext cx="1458912" cy="933450"/>
              <a:chOff x="2889" y="1631"/>
              <a:chExt cx="980" cy="743"/>
            </a:xfrm>
          </p:grpSpPr>
          <p:sp>
            <p:nvSpPr>
              <p:cNvPr id="67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7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234" name="Freeform 669"/>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 name="Line 670"/>
            <p:cNvSpPr>
              <a:spLocks noChangeShapeType="1"/>
            </p:cNvSpPr>
            <p:nvPr/>
          </p:nvSpPr>
          <p:spPr bwMode="auto">
            <a:xfrm rot="16200000">
              <a:off x="7845425" y="5162551"/>
              <a:ext cx="523875" cy="1397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1"/>
            <p:cNvSpPr>
              <a:spLocks noChangeShapeType="1"/>
            </p:cNvSpPr>
            <p:nvPr/>
          </p:nvSpPr>
          <p:spPr bwMode="auto">
            <a:xfrm rot="5400000" flipV="1">
              <a:off x="7991475" y="5443538"/>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672"/>
            <p:cNvSpPr>
              <a:spLocks noChangeShapeType="1"/>
            </p:cNvSpPr>
            <p:nvPr/>
          </p:nvSpPr>
          <p:spPr bwMode="auto">
            <a:xfrm rot="16200000">
              <a:off x="8177213" y="5116513"/>
              <a:ext cx="0" cy="1143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674"/>
            <p:cNvSpPr>
              <a:spLocks noChangeShapeType="1"/>
            </p:cNvSpPr>
            <p:nvPr/>
          </p:nvSpPr>
          <p:spPr bwMode="auto">
            <a:xfrm>
              <a:off x="6100763" y="4776788"/>
              <a:ext cx="217487" cy="10001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Line 675"/>
            <p:cNvSpPr>
              <a:spLocks noChangeShapeType="1"/>
            </p:cNvSpPr>
            <p:nvPr/>
          </p:nvSpPr>
          <p:spPr bwMode="auto">
            <a:xfrm flipV="1">
              <a:off x="5842000" y="5038725"/>
              <a:ext cx="407988" cy="7461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0" name="Line 678"/>
            <p:cNvSpPr>
              <a:spLocks noChangeShapeType="1"/>
            </p:cNvSpPr>
            <p:nvPr/>
          </p:nvSpPr>
          <p:spPr bwMode="auto">
            <a:xfrm flipH="1">
              <a:off x="6267450" y="5102225"/>
              <a:ext cx="144463" cy="16986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1" name="Line 679"/>
            <p:cNvSpPr>
              <a:spLocks noChangeShapeType="1"/>
            </p:cNvSpPr>
            <p:nvPr/>
          </p:nvSpPr>
          <p:spPr bwMode="auto">
            <a:xfrm flipH="1" flipV="1">
              <a:off x="6586538" y="5110163"/>
              <a:ext cx="76200" cy="16351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Line 680"/>
            <p:cNvSpPr>
              <a:spLocks noChangeShapeType="1"/>
            </p:cNvSpPr>
            <p:nvPr/>
          </p:nvSpPr>
          <p:spPr bwMode="auto">
            <a:xfrm>
              <a:off x="6743700" y="5056188"/>
              <a:ext cx="503238" cy="2698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Line 682"/>
            <p:cNvSpPr>
              <a:spLocks noChangeShapeType="1"/>
            </p:cNvSpPr>
            <p:nvPr/>
          </p:nvSpPr>
          <p:spPr bwMode="auto">
            <a:xfrm>
              <a:off x="6284913" y="3551238"/>
              <a:ext cx="0" cy="10636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683"/>
            <p:cNvSpPr>
              <a:spLocks noChangeShapeType="1"/>
            </p:cNvSpPr>
            <p:nvPr/>
          </p:nvSpPr>
          <p:spPr bwMode="auto">
            <a:xfrm flipV="1">
              <a:off x="5891213" y="3736975"/>
              <a:ext cx="168275" cy="31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4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Line 685"/>
            <p:cNvSpPr>
              <a:spLocks noChangeShapeType="1"/>
            </p:cNvSpPr>
            <p:nvPr/>
          </p:nvSpPr>
          <p:spPr bwMode="auto">
            <a:xfrm rot="5400000" flipV="1">
              <a:off x="7994650"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86"/>
            <p:cNvSpPr>
              <a:spLocks noChangeShapeType="1"/>
            </p:cNvSpPr>
            <p:nvPr/>
          </p:nvSpPr>
          <p:spPr bwMode="auto">
            <a:xfrm flipV="1">
              <a:off x="5894388" y="3733800"/>
              <a:ext cx="168275" cy="31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4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709"/>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0" name="Freeform 710"/>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1" name="Line 711"/>
            <p:cNvSpPr>
              <a:spLocks noChangeShapeType="1"/>
            </p:cNvSpPr>
            <p:nvPr/>
          </p:nvSpPr>
          <p:spPr bwMode="auto">
            <a:xfrm>
              <a:off x="7396163" y="3816350"/>
              <a:ext cx="163512" cy="1206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712"/>
            <p:cNvSpPr>
              <a:spLocks noChangeShapeType="1"/>
            </p:cNvSpPr>
            <p:nvPr/>
          </p:nvSpPr>
          <p:spPr bwMode="auto">
            <a:xfrm>
              <a:off x="7493000" y="3736975"/>
              <a:ext cx="27940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713"/>
            <p:cNvSpPr>
              <a:spLocks noChangeShapeType="1"/>
            </p:cNvSpPr>
            <p:nvPr/>
          </p:nvSpPr>
          <p:spPr bwMode="auto">
            <a:xfrm flipV="1">
              <a:off x="7729538" y="3822700"/>
              <a:ext cx="134937" cy="1047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714"/>
            <p:cNvSpPr>
              <a:spLocks noChangeShapeType="1"/>
            </p:cNvSpPr>
            <p:nvPr/>
          </p:nvSpPr>
          <p:spPr bwMode="auto">
            <a:xfrm>
              <a:off x="6723063" y="2590800"/>
              <a:ext cx="509587" cy="3175"/>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715"/>
            <p:cNvSpPr>
              <a:spLocks noChangeShapeType="1"/>
            </p:cNvSpPr>
            <p:nvPr/>
          </p:nvSpPr>
          <p:spPr bwMode="auto">
            <a:xfrm>
              <a:off x="7358063" y="4700588"/>
              <a:ext cx="390525" cy="18415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716"/>
            <p:cNvSpPr>
              <a:spLocks noChangeShapeType="1"/>
            </p:cNvSpPr>
            <p:nvPr/>
          </p:nvSpPr>
          <p:spPr bwMode="auto">
            <a:xfrm flipV="1">
              <a:off x="6737350" y="4687888"/>
              <a:ext cx="322263" cy="19843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Line 717"/>
            <p:cNvSpPr>
              <a:spLocks noChangeShapeType="1"/>
            </p:cNvSpPr>
            <p:nvPr/>
          </p:nvSpPr>
          <p:spPr bwMode="auto">
            <a:xfrm flipV="1">
              <a:off x="6780213" y="4979988"/>
              <a:ext cx="971550"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Line 718"/>
            <p:cNvSpPr>
              <a:spLocks noChangeShapeType="1"/>
            </p:cNvSpPr>
            <p:nvPr/>
          </p:nvSpPr>
          <p:spPr bwMode="auto">
            <a:xfrm flipV="1">
              <a:off x="7577138" y="2495550"/>
              <a:ext cx="123825" cy="87313"/>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9" name="Line 719"/>
            <p:cNvSpPr>
              <a:spLocks noChangeShapeType="1"/>
            </p:cNvSpPr>
            <p:nvPr/>
          </p:nvSpPr>
          <p:spPr bwMode="auto">
            <a:xfrm>
              <a:off x="7405688" y="2668588"/>
              <a:ext cx="0" cy="8255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0" name="Line 720"/>
            <p:cNvSpPr>
              <a:spLocks noChangeShapeType="1"/>
            </p:cNvSpPr>
            <p:nvPr/>
          </p:nvSpPr>
          <p:spPr bwMode="auto">
            <a:xfrm flipV="1">
              <a:off x="7577138" y="2565400"/>
              <a:ext cx="263525" cy="2889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1" name="Line 721"/>
            <p:cNvSpPr>
              <a:spLocks noChangeShapeType="1"/>
            </p:cNvSpPr>
            <p:nvPr/>
          </p:nvSpPr>
          <p:spPr bwMode="auto">
            <a:xfrm>
              <a:off x="7942263" y="2563813"/>
              <a:ext cx="0" cy="1968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2" name="Line 722"/>
            <p:cNvSpPr>
              <a:spLocks noChangeShapeType="1"/>
            </p:cNvSpPr>
            <p:nvPr/>
          </p:nvSpPr>
          <p:spPr bwMode="auto">
            <a:xfrm>
              <a:off x="7596188" y="2870200"/>
              <a:ext cx="188912"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3" name="Line 723"/>
            <p:cNvSpPr>
              <a:spLocks noChangeShapeType="1"/>
            </p:cNvSpPr>
            <p:nvPr/>
          </p:nvSpPr>
          <p:spPr bwMode="auto">
            <a:xfrm>
              <a:off x="8150225" y="2860675"/>
              <a:ext cx="17780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4" name="Line 724"/>
            <p:cNvSpPr>
              <a:spLocks noChangeShapeType="1"/>
            </p:cNvSpPr>
            <p:nvPr/>
          </p:nvSpPr>
          <p:spPr bwMode="auto">
            <a:xfrm flipH="1">
              <a:off x="7296150" y="2936875"/>
              <a:ext cx="98425" cy="70485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5" name="Line 725"/>
            <p:cNvSpPr>
              <a:spLocks noChangeShapeType="1"/>
            </p:cNvSpPr>
            <p:nvPr/>
          </p:nvSpPr>
          <p:spPr bwMode="auto">
            <a:xfrm flipH="1">
              <a:off x="7888288" y="2936875"/>
              <a:ext cx="111125" cy="7270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 name="Line 726"/>
            <p:cNvSpPr>
              <a:spLocks noChangeShapeType="1"/>
            </p:cNvSpPr>
            <p:nvPr/>
          </p:nvSpPr>
          <p:spPr bwMode="auto">
            <a:xfrm flipV="1">
              <a:off x="7272338" y="4078288"/>
              <a:ext cx="227012" cy="436562"/>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 name="Line 727"/>
            <p:cNvSpPr>
              <a:spLocks noChangeShapeType="1"/>
            </p:cNvSpPr>
            <p:nvPr/>
          </p:nvSpPr>
          <p:spPr bwMode="auto">
            <a:xfrm>
              <a:off x="8345488" y="2859088"/>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728"/>
            <p:cNvSpPr>
              <a:spLocks noChangeShapeType="1"/>
            </p:cNvSpPr>
            <p:nvPr/>
          </p:nvSpPr>
          <p:spPr bwMode="auto">
            <a:xfrm>
              <a:off x="6289675" y="2406650"/>
              <a:ext cx="152400" cy="9525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7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7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72" name="Group 732"/>
            <p:cNvGrpSpPr/>
            <p:nvPr/>
          </p:nvGrpSpPr>
          <p:grpSpPr bwMode="auto">
            <a:xfrm>
              <a:off x="6430963" y="2519363"/>
              <a:ext cx="219075" cy="52387"/>
              <a:chOff x="2468" y="1332"/>
              <a:chExt cx="310" cy="60"/>
            </a:xfrm>
          </p:grpSpPr>
          <p:sp>
            <p:nvSpPr>
              <p:cNvPr id="675" name="Freeform 73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76" name="Freeform 73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273" name="Line 735"/>
            <p:cNvSpPr>
              <a:spLocks noChangeShapeType="1"/>
            </p:cNvSpPr>
            <p:nvPr/>
          </p:nvSpPr>
          <p:spPr bwMode="auto">
            <a:xfrm>
              <a:off x="6354763" y="2543175"/>
              <a:ext cx="0" cy="74613"/>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4" name="Line 736"/>
            <p:cNvSpPr>
              <a:spLocks noChangeShapeType="1"/>
            </p:cNvSpPr>
            <p:nvPr/>
          </p:nvSpPr>
          <p:spPr bwMode="auto">
            <a:xfrm>
              <a:off x="6740525" y="2546350"/>
              <a:ext cx="0" cy="730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75" name="Group 737"/>
            <p:cNvGrpSpPr/>
            <p:nvPr/>
          </p:nvGrpSpPr>
          <p:grpSpPr bwMode="auto">
            <a:xfrm>
              <a:off x="7202488" y="2493963"/>
              <a:ext cx="390525" cy="174625"/>
              <a:chOff x="4334" y="1470"/>
              <a:chExt cx="246" cy="107"/>
            </a:xfrm>
          </p:grpSpPr>
          <p:sp>
            <p:nvSpPr>
              <p:cNvPr id="6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70" name="Group 741"/>
              <p:cNvGrpSpPr/>
              <p:nvPr/>
            </p:nvGrpSpPr>
            <p:grpSpPr bwMode="auto">
              <a:xfrm>
                <a:off x="4383" y="1488"/>
                <a:ext cx="138" cy="33"/>
                <a:chOff x="2468" y="1332"/>
                <a:chExt cx="310" cy="60"/>
              </a:xfrm>
            </p:grpSpPr>
            <p:sp>
              <p:nvSpPr>
                <p:cNvPr id="673" name="Freeform 74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74" name="Freeform 74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71" name="Line 744"/>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2" name="Line 745"/>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6" name="Group 746"/>
            <p:cNvGrpSpPr/>
            <p:nvPr/>
          </p:nvGrpSpPr>
          <p:grpSpPr bwMode="auto">
            <a:xfrm>
              <a:off x="7213600" y="2757488"/>
              <a:ext cx="390525" cy="174625"/>
              <a:chOff x="4334" y="1470"/>
              <a:chExt cx="246" cy="107"/>
            </a:xfrm>
          </p:grpSpPr>
          <p:sp>
            <p:nvSpPr>
              <p:cNvPr id="6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62" name="Group 750"/>
              <p:cNvGrpSpPr/>
              <p:nvPr/>
            </p:nvGrpSpPr>
            <p:grpSpPr bwMode="auto">
              <a:xfrm>
                <a:off x="4383" y="1488"/>
                <a:ext cx="138" cy="33"/>
                <a:chOff x="2468" y="1332"/>
                <a:chExt cx="310" cy="60"/>
              </a:xfrm>
            </p:grpSpPr>
            <p:sp>
              <p:nvSpPr>
                <p:cNvPr id="665" name="Freeform 75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66" name="Freeform 75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63" name="Line 753"/>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4" name="Line 754"/>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55"/>
            <p:cNvGrpSpPr/>
            <p:nvPr/>
          </p:nvGrpSpPr>
          <p:grpSpPr bwMode="auto">
            <a:xfrm>
              <a:off x="7762875" y="2759075"/>
              <a:ext cx="390525" cy="174625"/>
              <a:chOff x="4334" y="1470"/>
              <a:chExt cx="246" cy="107"/>
            </a:xfrm>
          </p:grpSpPr>
          <p:sp>
            <p:nvSpPr>
              <p:cNvPr id="6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54" name="Group 759"/>
              <p:cNvGrpSpPr/>
              <p:nvPr/>
            </p:nvGrpSpPr>
            <p:grpSpPr bwMode="auto">
              <a:xfrm>
                <a:off x="4383" y="1488"/>
                <a:ext cx="138" cy="33"/>
                <a:chOff x="2468" y="1332"/>
                <a:chExt cx="310" cy="60"/>
              </a:xfrm>
            </p:grpSpPr>
            <p:sp>
              <p:nvSpPr>
                <p:cNvPr id="657" name="Freeform 7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58" name="Freeform 7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55" name="Line 762"/>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 name="Line 763"/>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64"/>
            <p:cNvGrpSpPr/>
            <p:nvPr/>
          </p:nvGrpSpPr>
          <p:grpSpPr bwMode="auto">
            <a:xfrm>
              <a:off x="7689850" y="2393950"/>
              <a:ext cx="390525" cy="174625"/>
              <a:chOff x="4334" y="1470"/>
              <a:chExt cx="246" cy="107"/>
            </a:xfrm>
          </p:grpSpPr>
          <p:sp>
            <p:nvSpPr>
              <p:cNvPr id="6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6" name="Group 768"/>
              <p:cNvGrpSpPr/>
              <p:nvPr/>
            </p:nvGrpSpPr>
            <p:grpSpPr bwMode="auto">
              <a:xfrm>
                <a:off x="4383" y="1488"/>
                <a:ext cx="138" cy="33"/>
                <a:chOff x="2468" y="1332"/>
                <a:chExt cx="310" cy="60"/>
              </a:xfrm>
            </p:grpSpPr>
            <p:sp>
              <p:nvSpPr>
                <p:cNvPr id="649" name="Freeform 76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50" name="Freeform 77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47" name="Line 771"/>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8" name="Line 772"/>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73"/>
            <p:cNvGrpSpPr/>
            <p:nvPr/>
          </p:nvGrpSpPr>
          <p:grpSpPr bwMode="auto">
            <a:xfrm>
              <a:off x="7737475" y="3644900"/>
              <a:ext cx="492125" cy="206375"/>
              <a:chOff x="4334" y="1470"/>
              <a:chExt cx="246" cy="107"/>
            </a:xfrm>
          </p:grpSpPr>
          <p:sp>
            <p:nvSpPr>
              <p:cNvPr id="6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38" name="Group 777"/>
              <p:cNvGrpSpPr/>
              <p:nvPr/>
            </p:nvGrpSpPr>
            <p:grpSpPr bwMode="auto">
              <a:xfrm>
                <a:off x="4383" y="1488"/>
                <a:ext cx="138" cy="33"/>
                <a:chOff x="2468" y="1332"/>
                <a:chExt cx="310" cy="60"/>
              </a:xfrm>
            </p:grpSpPr>
            <p:sp>
              <p:nvSpPr>
                <p:cNvPr id="641" name="Freeform 77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42" name="Freeform 77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39" name="Line 78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0" name="Line 781"/>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80" name="Line 782"/>
            <p:cNvSpPr>
              <a:spLocks noChangeShapeType="1"/>
            </p:cNvSpPr>
            <p:nvPr/>
          </p:nvSpPr>
          <p:spPr bwMode="auto">
            <a:xfrm>
              <a:off x="6427788" y="3743325"/>
              <a:ext cx="67945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81" name="Group 783"/>
            <p:cNvGrpSpPr/>
            <p:nvPr/>
          </p:nvGrpSpPr>
          <p:grpSpPr bwMode="auto">
            <a:xfrm>
              <a:off x="7086600" y="3632200"/>
              <a:ext cx="492125" cy="206375"/>
              <a:chOff x="4334" y="1470"/>
              <a:chExt cx="246" cy="107"/>
            </a:xfrm>
          </p:grpSpPr>
          <p:sp>
            <p:nvSpPr>
              <p:cNvPr id="6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30" name="Group 787"/>
              <p:cNvGrpSpPr/>
              <p:nvPr/>
            </p:nvGrpSpPr>
            <p:grpSpPr bwMode="auto">
              <a:xfrm>
                <a:off x="4383" y="1488"/>
                <a:ext cx="138" cy="33"/>
                <a:chOff x="2468" y="1332"/>
                <a:chExt cx="310" cy="60"/>
              </a:xfrm>
            </p:grpSpPr>
            <p:sp>
              <p:nvSpPr>
                <p:cNvPr id="633" name="Freeform 78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34" name="Freeform 78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31" name="Line 79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2" name="Line 791"/>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92"/>
            <p:cNvGrpSpPr/>
            <p:nvPr/>
          </p:nvGrpSpPr>
          <p:grpSpPr bwMode="auto">
            <a:xfrm>
              <a:off x="7397750" y="3911600"/>
              <a:ext cx="492125" cy="206375"/>
              <a:chOff x="4334" y="1470"/>
              <a:chExt cx="246" cy="107"/>
            </a:xfrm>
          </p:grpSpPr>
          <p:sp>
            <p:nvSpPr>
              <p:cNvPr id="6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22" name="Group 796"/>
              <p:cNvGrpSpPr/>
              <p:nvPr/>
            </p:nvGrpSpPr>
            <p:grpSpPr bwMode="auto">
              <a:xfrm>
                <a:off x="4383" y="1488"/>
                <a:ext cx="138" cy="33"/>
                <a:chOff x="2468" y="1332"/>
                <a:chExt cx="310" cy="60"/>
              </a:xfrm>
            </p:grpSpPr>
            <p:sp>
              <p:nvSpPr>
                <p:cNvPr id="625" name="Freeform 79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26" name="Freeform 79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23" name="Line 799"/>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4" name="Line 800"/>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801"/>
            <p:cNvGrpSpPr/>
            <p:nvPr/>
          </p:nvGrpSpPr>
          <p:grpSpPr bwMode="auto">
            <a:xfrm>
              <a:off x="7591425" y="4806950"/>
              <a:ext cx="622300" cy="244475"/>
              <a:chOff x="4334" y="1470"/>
              <a:chExt cx="246" cy="107"/>
            </a:xfrm>
          </p:grpSpPr>
          <p:sp>
            <p:nvSpPr>
              <p:cNvPr id="6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14" name="Group 805"/>
              <p:cNvGrpSpPr/>
              <p:nvPr/>
            </p:nvGrpSpPr>
            <p:grpSpPr bwMode="auto">
              <a:xfrm>
                <a:off x="4383" y="1488"/>
                <a:ext cx="138" cy="33"/>
                <a:chOff x="2468" y="1332"/>
                <a:chExt cx="310" cy="60"/>
              </a:xfrm>
            </p:grpSpPr>
            <p:sp>
              <p:nvSpPr>
                <p:cNvPr id="617" name="Freeform 80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18" name="Freeform 80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15" name="Line 808"/>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6" name="Line 809"/>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810"/>
            <p:cNvGrpSpPr/>
            <p:nvPr/>
          </p:nvGrpSpPr>
          <p:grpSpPr bwMode="auto">
            <a:xfrm>
              <a:off x="6965950" y="4508500"/>
              <a:ext cx="622300" cy="244475"/>
              <a:chOff x="4334" y="1470"/>
              <a:chExt cx="246" cy="107"/>
            </a:xfrm>
          </p:grpSpPr>
          <p:sp>
            <p:nvSpPr>
              <p:cNvPr id="6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6" name="Group 814"/>
              <p:cNvGrpSpPr/>
              <p:nvPr/>
            </p:nvGrpSpPr>
            <p:grpSpPr bwMode="auto">
              <a:xfrm>
                <a:off x="4383" y="1488"/>
                <a:ext cx="138" cy="33"/>
                <a:chOff x="2468" y="1332"/>
                <a:chExt cx="310" cy="60"/>
              </a:xfrm>
            </p:grpSpPr>
            <p:sp>
              <p:nvSpPr>
                <p:cNvPr id="609" name="Freeform 81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10" name="Freeform 81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07" name="Line 817"/>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8" name="Line 818"/>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819"/>
            <p:cNvGrpSpPr/>
            <p:nvPr/>
          </p:nvGrpSpPr>
          <p:grpSpPr bwMode="auto">
            <a:xfrm>
              <a:off x="6242050" y="4851400"/>
              <a:ext cx="622300" cy="244475"/>
              <a:chOff x="4334" y="1470"/>
              <a:chExt cx="246" cy="107"/>
            </a:xfrm>
          </p:grpSpPr>
          <p:sp>
            <p:nvSpPr>
              <p:cNvPr id="5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8" name="Group 823"/>
              <p:cNvGrpSpPr/>
              <p:nvPr/>
            </p:nvGrpSpPr>
            <p:grpSpPr bwMode="auto">
              <a:xfrm>
                <a:off x="4383" y="1488"/>
                <a:ext cx="138" cy="33"/>
                <a:chOff x="2468" y="1332"/>
                <a:chExt cx="310" cy="60"/>
              </a:xfrm>
            </p:grpSpPr>
            <p:sp>
              <p:nvSpPr>
                <p:cNvPr id="601" name="Freeform 82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02" name="Freeform 82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599" name="Line 826"/>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 name="Line 827"/>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6" name="Group 828"/>
            <p:cNvGrpSpPr/>
            <p:nvPr/>
          </p:nvGrpSpPr>
          <p:grpSpPr bwMode="auto">
            <a:xfrm>
              <a:off x="6051550" y="3644900"/>
              <a:ext cx="390525" cy="171450"/>
              <a:chOff x="4334" y="1470"/>
              <a:chExt cx="246" cy="107"/>
            </a:xfrm>
          </p:grpSpPr>
          <p:sp>
            <p:nvSpPr>
              <p:cNvPr id="58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8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8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90" name="Group 832"/>
              <p:cNvGrpSpPr/>
              <p:nvPr/>
            </p:nvGrpSpPr>
            <p:grpSpPr bwMode="auto">
              <a:xfrm>
                <a:off x="4383" y="1488"/>
                <a:ext cx="138" cy="33"/>
                <a:chOff x="2468" y="1332"/>
                <a:chExt cx="310" cy="60"/>
              </a:xfrm>
            </p:grpSpPr>
            <p:sp>
              <p:nvSpPr>
                <p:cNvPr id="593" name="Freeform 83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594" name="Freeform 83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591" name="Line 835"/>
              <p:cNvSpPr>
                <a:spLocks noChangeShapeType="1"/>
              </p:cNvSpPr>
              <p:nvPr/>
            </p:nvSpPr>
            <p:spPr bwMode="auto">
              <a:xfrm>
                <a:off x="4335" y="1503"/>
                <a:ext cx="0" cy="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2" name="Line 836"/>
              <p:cNvSpPr>
                <a:spLocks noChangeShapeType="1"/>
              </p:cNvSpPr>
              <p:nvPr/>
            </p:nvSpPr>
            <p:spPr bwMode="auto">
              <a:xfrm>
                <a:off x="4578" y="1505"/>
                <a:ext cx="0" cy="49"/>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7" name="Group 837"/>
            <p:cNvGrpSpPr/>
            <p:nvPr/>
          </p:nvGrpSpPr>
          <p:grpSpPr bwMode="auto">
            <a:xfrm>
              <a:off x="6024563" y="1744663"/>
              <a:ext cx="517525" cy="508000"/>
              <a:chOff x="2922" y="1424"/>
              <a:chExt cx="326" cy="320"/>
            </a:xfrm>
          </p:grpSpPr>
          <p:sp>
            <p:nvSpPr>
              <p:cNvPr id="579" name="Oval 838"/>
              <p:cNvSpPr>
                <a:spLocks noChangeArrowheads="1"/>
              </p:cNvSpPr>
              <p:nvPr/>
            </p:nvSpPr>
            <p:spPr bwMode="auto">
              <a:xfrm>
                <a:off x="2922" y="1445"/>
                <a:ext cx="326" cy="289"/>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80" name="Group 839"/>
              <p:cNvGrpSpPr/>
              <p:nvPr/>
            </p:nvGrpSpPr>
            <p:grpSpPr bwMode="auto">
              <a:xfrm>
                <a:off x="2949" y="1424"/>
                <a:ext cx="265" cy="280"/>
                <a:chOff x="2949" y="1424"/>
                <a:chExt cx="265" cy="280"/>
              </a:xfrm>
            </p:grpSpPr>
            <p:sp>
              <p:nvSpPr>
                <p:cNvPr id="582" name="Oval 840"/>
                <p:cNvSpPr>
                  <a:spLocks noChangeArrowheads="1"/>
                </p:cNvSpPr>
                <p:nvPr/>
              </p:nvSpPr>
              <p:spPr bwMode="auto">
                <a:xfrm>
                  <a:off x="3030" y="1545"/>
                  <a:ext cx="107" cy="9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3" name="Oval 841"/>
                <p:cNvSpPr>
                  <a:spLocks noChangeArrowheads="1"/>
                </p:cNvSpPr>
                <p:nvPr/>
              </p:nvSpPr>
              <p:spPr bwMode="auto">
                <a:xfrm>
                  <a:off x="3006" y="1525"/>
                  <a:ext cx="154" cy="131"/>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4" name="Oval 842"/>
                <p:cNvSpPr>
                  <a:spLocks noChangeArrowheads="1"/>
                </p:cNvSpPr>
                <p:nvPr/>
              </p:nvSpPr>
              <p:spPr bwMode="auto">
                <a:xfrm>
                  <a:off x="2983" y="1501"/>
                  <a:ext cx="203" cy="179"/>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5" name="Oval 843"/>
                <p:cNvSpPr>
                  <a:spLocks noChangeArrowheads="1"/>
                </p:cNvSpPr>
                <p:nvPr/>
              </p:nvSpPr>
              <p:spPr bwMode="auto">
                <a:xfrm>
                  <a:off x="2949" y="1476"/>
                  <a:ext cx="265" cy="228"/>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86" name="Freeform 844"/>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14:hiddenLine>
                  </a:ext>
                </a:extLst>
              </p:spPr>
              <p:txBody>
                <a:bodyPr/>
                <a:lstStyle/>
                <a:p>
                  <a:endParaRPr lang="zh-CN" altLang="en-US"/>
                </a:p>
              </p:txBody>
            </p:sp>
          </p:grpSp>
          <p:sp>
            <p:nvSpPr>
              <p:cNvPr id="581" name="Freeform 845"/>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14:hiddenLine>
                </a:ext>
              </a:extLst>
            </p:spPr>
            <p:txBody>
              <a:bodyPr/>
              <a:lstStyle/>
              <a:p>
                <a:endParaRPr lang="zh-CN" altLang="en-US"/>
              </a:p>
            </p:txBody>
          </p:sp>
        </p:grpSp>
        <p:grpSp>
          <p:nvGrpSpPr>
            <p:cNvPr id="288" name="Group 846"/>
            <p:cNvGrpSpPr/>
            <p:nvPr/>
          </p:nvGrpSpPr>
          <p:grpSpPr bwMode="auto">
            <a:xfrm>
              <a:off x="6138863" y="1989138"/>
              <a:ext cx="282575" cy="477837"/>
              <a:chOff x="3748" y="1253"/>
              <a:chExt cx="178" cy="301"/>
            </a:xfrm>
          </p:grpSpPr>
          <p:sp>
            <p:nvSpPr>
              <p:cNvPr id="563" name="Line 270"/>
              <p:cNvSpPr>
                <a:spLocks noChangeShapeType="1"/>
              </p:cNvSpPr>
              <p:nvPr/>
            </p:nvSpPr>
            <p:spPr bwMode="auto">
              <a:xfrm flipH="1">
                <a:off x="3748" y="1276"/>
                <a:ext cx="89" cy="25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4" name="Line 271"/>
              <p:cNvSpPr>
                <a:spLocks noChangeShapeType="1"/>
              </p:cNvSpPr>
              <p:nvPr/>
            </p:nvSpPr>
            <p:spPr bwMode="auto">
              <a:xfrm>
                <a:off x="3837" y="1276"/>
                <a:ext cx="89" cy="2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5" name="Line 272"/>
              <p:cNvSpPr>
                <a:spLocks noChangeShapeType="1"/>
              </p:cNvSpPr>
              <p:nvPr/>
            </p:nvSpPr>
            <p:spPr bwMode="auto">
              <a:xfrm>
                <a:off x="3748"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6" name="Line 273"/>
              <p:cNvSpPr>
                <a:spLocks noChangeShapeType="1"/>
              </p:cNvSpPr>
              <p:nvPr/>
            </p:nvSpPr>
            <p:spPr bwMode="auto">
              <a:xfrm flipH="1">
                <a:off x="3837"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7" name="Line 274"/>
              <p:cNvSpPr>
                <a:spLocks noChangeShapeType="1"/>
              </p:cNvSpPr>
              <p:nvPr/>
            </p:nvSpPr>
            <p:spPr bwMode="auto">
              <a:xfrm>
                <a:off x="3837" y="1282"/>
                <a:ext cx="0" cy="2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8" name="Line 275"/>
              <p:cNvSpPr>
                <a:spLocks noChangeShapeType="1"/>
              </p:cNvSpPr>
              <p:nvPr/>
            </p:nvSpPr>
            <p:spPr bwMode="auto">
              <a:xfrm flipV="1">
                <a:off x="3748" y="1501"/>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9" name="Line 276"/>
              <p:cNvSpPr>
                <a:spLocks noChangeShapeType="1"/>
              </p:cNvSpPr>
              <p:nvPr/>
            </p:nvSpPr>
            <p:spPr bwMode="auto">
              <a:xfrm flipH="1" flipV="1">
                <a:off x="3837" y="1501"/>
                <a:ext cx="89" cy="2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0" name="Line 277"/>
              <p:cNvSpPr>
                <a:spLocks noChangeShapeType="1"/>
              </p:cNvSpPr>
              <p:nvPr/>
            </p:nvSpPr>
            <p:spPr bwMode="auto">
              <a:xfrm>
                <a:off x="3786" y="1418"/>
                <a:ext cx="51"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1" name="Line 278"/>
              <p:cNvSpPr>
                <a:spLocks noChangeShapeType="1"/>
              </p:cNvSpPr>
              <p:nvPr/>
            </p:nvSpPr>
            <p:spPr bwMode="auto">
              <a:xfrm flipV="1">
                <a:off x="3837" y="1418"/>
                <a:ext cx="54"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2" name="Line 279"/>
              <p:cNvSpPr>
                <a:spLocks noChangeShapeType="1"/>
              </p:cNvSpPr>
              <p:nvPr/>
            </p:nvSpPr>
            <p:spPr bwMode="auto">
              <a:xfrm>
                <a:off x="3768" y="1455"/>
                <a:ext cx="66" cy="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3" name="Line 280"/>
              <p:cNvSpPr>
                <a:spLocks noChangeShapeType="1"/>
              </p:cNvSpPr>
              <p:nvPr/>
            </p:nvSpPr>
            <p:spPr bwMode="auto">
              <a:xfrm flipV="1">
                <a:off x="3837" y="1461"/>
                <a:ext cx="66" cy="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4" name="Line 281"/>
              <p:cNvSpPr>
                <a:spLocks noChangeShapeType="1"/>
              </p:cNvSpPr>
              <p:nvPr/>
            </p:nvSpPr>
            <p:spPr bwMode="auto">
              <a:xfrm flipV="1">
                <a:off x="3837" y="1381"/>
                <a:ext cx="34" cy="1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5" name="Line 282"/>
              <p:cNvSpPr>
                <a:spLocks noChangeShapeType="1"/>
              </p:cNvSpPr>
              <p:nvPr/>
            </p:nvSpPr>
            <p:spPr bwMode="auto">
              <a:xfrm flipV="1">
                <a:off x="3837" y="1329"/>
                <a:ext cx="21" cy="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6" name="Line 283"/>
              <p:cNvSpPr>
                <a:spLocks noChangeShapeType="1"/>
              </p:cNvSpPr>
              <p:nvPr/>
            </p:nvSpPr>
            <p:spPr bwMode="auto">
              <a:xfrm>
                <a:off x="3798" y="1377"/>
                <a:ext cx="42" cy="1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7" name="Line 284"/>
              <p:cNvSpPr>
                <a:spLocks noChangeShapeType="1"/>
              </p:cNvSpPr>
              <p:nvPr/>
            </p:nvSpPr>
            <p:spPr bwMode="auto">
              <a:xfrm>
                <a:off x="3817" y="1327"/>
                <a:ext cx="24" cy="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8" name="Oval 862"/>
              <p:cNvSpPr>
                <a:spLocks noChangeArrowheads="1"/>
              </p:cNvSpPr>
              <p:nvPr/>
            </p:nvSpPr>
            <p:spPr bwMode="auto">
              <a:xfrm>
                <a:off x="3821" y="1253"/>
                <a:ext cx="30" cy="2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89" name="Group 863"/>
            <p:cNvGrpSpPr/>
            <p:nvPr/>
          </p:nvGrpSpPr>
          <p:grpSpPr bwMode="auto">
            <a:xfrm>
              <a:off x="5318125" y="1997075"/>
              <a:ext cx="519113" cy="128588"/>
              <a:chOff x="2199" y="955"/>
              <a:chExt cx="2547" cy="506"/>
            </a:xfrm>
          </p:grpSpPr>
          <p:sp>
            <p:nvSpPr>
              <p:cNvPr id="557" name="Freeform 86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6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9" name="Freeform 86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6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6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6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0" name="Group 870"/>
            <p:cNvGrpSpPr/>
            <p:nvPr/>
          </p:nvGrpSpPr>
          <p:grpSpPr bwMode="auto">
            <a:xfrm>
              <a:off x="5541963" y="1539875"/>
              <a:ext cx="519112" cy="128588"/>
              <a:chOff x="2199" y="955"/>
              <a:chExt cx="2547" cy="506"/>
            </a:xfrm>
          </p:grpSpPr>
          <p:sp>
            <p:nvSpPr>
              <p:cNvPr id="551" name="Freeform 87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87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87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7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7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7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1" name="Line 877"/>
            <p:cNvSpPr>
              <a:spLocks noChangeShapeType="1"/>
            </p:cNvSpPr>
            <p:nvPr/>
          </p:nvSpPr>
          <p:spPr bwMode="auto">
            <a:xfrm flipH="1" flipV="1">
              <a:off x="5626100" y="2027238"/>
              <a:ext cx="39688" cy="635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2" name="Group 885"/>
            <p:cNvGrpSpPr/>
            <p:nvPr/>
          </p:nvGrpSpPr>
          <p:grpSpPr bwMode="auto">
            <a:xfrm>
              <a:off x="5392738" y="3527425"/>
              <a:ext cx="519112" cy="128588"/>
              <a:chOff x="2199" y="955"/>
              <a:chExt cx="2547" cy="506"/>
            </a:xfrm>
          </p:grpSpPr>
          <p:sp>
            <p:nvSpPr>
              <p:cNvPr id="545" name="Freeform 886"/>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887"/>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Freeform 888"/>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889"/>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890"/>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891"/>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3" name="Line 892"/>
            <p:cNvSpPr>
              <a:spLocks noChangeShapeType="1"/>
            </p:cNvSpPr>
            <p:nvPr/>
          </p:nvSpPr>
          <p:spPr bwMode="auto">
            <a:xfrm>
              <a:off x="5778500" y="3119438"/>
              <a:ext cx="20638" cy="55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4" name="Group 893"/>
            <p:cNvGrpSpPr/>
            <p:nvPr/>
          </p:nvGrpSpPr>
          <p:grpSpPr bwMode="auto">
            <a:xfrm>
              <a:off x="7007225" y="5005388"/>
              <a:ext cx="519113" cy="128587"/>
              <a:chOff x="2199" y="955"/>
              <a:chExt cx="2547" cy="506"/>
            </a:xfrm>
          </p:grpSpPr>
          <p:sp>
            <p:nvSpPr>
              <p:cNvPr id="539" name="Freeform 89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Freeform 89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89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89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89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89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5" name="Group 900"/>
            <p:cNvGrpSpPr/>
            <p:nvPr/>
          </p:nvGrpSpPr>
          <p:grpSpPr bwMode="auto">
            <a:xfrm>
              <a:off x="7245350" y="5429250"/>
              <a:ext cx="519113" cy="128588"/>
              <a:chOff x="2199" y="955"/>
              <a:chExt cx="2547" cy="506"/>
            </a:xfrm>
          </p:grpSpPr>
          <p:sp>
            <p:nvSpPr>
              <p:cNvPr id="533" name="Freeform 90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90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5" name="Freeform 90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Freeform 90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Freeform 90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8" name="Freeform 90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6" name="Group 907"/>
            <p:cNvGrpSpPr/>
            <p:nvPr/>
          </p:nvGrpSpPr>
          <p:grpSpPr bwMode="auto">
            <a:xfrm>
              <a:off x="6821488" y="5408613"/>
              <a:ext cx="519112" cy="128587"/>
              <a:chOff x="2199" y="955"/>
              <a:chExt cx="2547" cy="506"/>
            </a:xfrm>
          </p:grpSpPr>
          <p:sp>
            <p:nvSpPr>
              <p:cNvPr id="527" name="Freeform 908"/>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8" name="Freeform 909"/>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9" name="Freeform 910"/>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Freeform 911"/>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Freeform 912"/>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 name="Freeform 913"/>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9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Line 918"/>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9" name="Group 919"/>
            <p:cNvGrpSpPr/>
            <p:nvPr/>
          </p:nvGrpSpPr>
          <p:grpSpPr bwMode="auto">
            <a:xfrm flipH="1">
              <a:off x="5775325" y="4533900"/>
              <a:ext cx="414338" cy="373063"/>
              <a:chOff x="2839" y="3501"/>
              <a:chExt cx="755" cy="803"/>
            </a:xfrm>
          </p:grpSpPr>
          <p:pic>
            <p:nvPicPr>
              <p:cNvPr id="525"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 name="Freeform 92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00" name="Group 922"/>
            <p:cNvGrpSpPr/>
            <p:nvPr/>
          </p:nvGrpSpPr>
          <p:grpSpPr bwMode="auto">
            <a:xfrm flipH="1">
              <a:off x="5457825" y="4954588"/>
              <a:ext cx="482600" cy="406400"/>
              <a:chOff x="2839" y="3501"/>
              <a:chExt cx="755" cy="803"/>
            </a:xfrm>
          </p:grpSpPr>
          <p:pic>
            <p:nvPicPr>
              <p:cNvPr id="523"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92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01" name="Group 925"/>
            <p:cNvGrpSpPr/>
            <p:nvPr/>
          </p:nvGrpSpPr>
          <p:grpSpPr bwMode="auto">
            <a:xfrm flipH="1">
              <a:off x="5935663" y="5256213"/>
              <a:ext cx="427037" cy="349250"/>
              <a:chOff x="2839" y="3501"/>
              <a:chExt cx="755" cy="803"/>
            </a:xfrm>
          </p:grpSpPr>
          <p:pic>
            <p:nvPicPr>
              <p:cNvPr id="521"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92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02" name="Group 928"/>
            <p:cNvGrpSpPr/>
            <p:nvPr/>
          </p:nvGrpSpPr>
          <p:grpSpPr bwMode="auto">
            <a:xfrm>
              <a:off x="6550025" y="5238750"/>
              <a:ext cx="427038" cy="350838"/>
              <a:chOff x="2839" y="3501"/>
              <a:chExt cx="755" cy="803"/>
            </a:xfrm>
          </p:grpSpPr>
          <p:pic>
            <p:nvPicPr>
              <p:cNvPr id="519"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93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03"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4" name="Group 932"/>
            <p:cNvGrpSpPr/>
            <p:nvPr/>
          </p:nvGrpSpPr>
          <p:grpSpPr bwMode="auto">
            <a:xfrm>
              <a:off x="5618163" y="1558925"/>
              <a:ext cx="415925" cy="373063"/>
              <a:chOff x="2756" y="1866"/>
              <a:chExt cx="462" cy="463"/>
            </a:xfrm>
          </p:grpSpPr>
          <p:pic>
            <p:nvPicPr>
              <p:cNvPr id="51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6" name="Group 938"/>
            <p:cNvGrpSpPr/>
            <p:nvPr/>
          </p:nvGrpSpPr>
          <p:grpSpPr bwMode="auto">
            <a:xfrm>
              <a:off x="8240713" y="5002213"/>
              <a:ext cx="227012" cy="481012"/>
              <a:chOff x="4140" y="429"/>
              <a:chExt cx="1425" cy="2396"/>
            </a:xfrm>
          </p:grpSpPr>
          <p:sp>
            <p:nvSpPr>
              <p:cNvPr id="485" name="Freeform 939"/>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Freeform 941"/>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8" name="Freeform 942"/>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90" name="Group 944"/>
              <p:cNvGrpSpPr/>
              <p:nvPr/>
            </p:nvGrpSpPr>
            <p:grpSpPr bwMode="auto">
              <a:xfrm>
                <a:off x="4749" y="668"/>
                <a:ext cx="581" cy="145"/>
                <a:chOff x="614" y="2568"/>
                <a:chExt cx="725" cy="139"/>
              </a:xfrm>
            </p:grpSpPr>
            <p:sp>
              <p:nvSpPr>
                <p:cNvPr id="51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92" name="Group 948"/>
              <p:cNvGrpSpPr/>
              <p:nvPr/>
            </p:nvGrpSpPr>
            <p:grpSpPr bwMode="auto">
              <a:xfrm>
                <a:off x="4747" y="994"/>
                <a:ext cx="581" cy="134"/>
                <a:chOff x="614" y="2568"/>
                <a:chExt cx="725" cy="139"/>
              </a:xfrm>
            </p:grpSpPr>
            <p:sp>
              <p:nvSpPr>
                <p:cNvPr id="51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95" name="Group 953"/>
              <p:cNvGrpSpPr/>
              <p:nvPr/>
            </p:nvGrpSpPr>
            <p:grpSpPr bwMode="auto">
              <a:xfrm>
                <a:off x="4735" y="1627"/>
                <a:ext cx="582" cy="151"/>
                <a:chOff x="614" y="2568"/>
                <a:chExt cx="725" cy="139"/>
              </a:xfrm>
            </p:grpSpPr>
            <p:sp>
              <p:nvSpPr>
                <p:cNvPr id="51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6" name="Freeform 956"/>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97" name="Group 957"/>
              <p:cNvGrpSpPr/>
              <p:nvPr/>
            </p:nvGrpSpPr>
            <p:grpSpPr bwMode="auto">
              <a:xfrm>
                <a:off x="4739" y="1327"/>
                <a:ext cx="582" cy="139"/>
                <a:chOff x="614" y="2568"/>
                <a:chExt cx="725" cy="139"/>
              </a:xfrm>
            </p:grpSpPr>
            <p:sp>
              <p:nvSpPr>
                <p:cNvPr id="50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9" name="Freeform 961"/>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0" name="Freeform 962"/>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2" name="Freeform 964"/>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0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07" name="Group 971"/>
            <p:cNvGrpSpPr/>
            <p:nvPr/>
          </p:nvGrpSpPr>
          <p:grpSpPr bwMode="auto">
            <a:xfrm>
              <a:off x="7924800" y="5303838"/>
              <a:ext cx="227013" cy="481012"/>
              <a:chOff x="4140" y="429"/>
              <a:chExt cx="1425" cy="2396"/>
            </a:xfrm>
          </p:grpSpPr>
          <p:sp>
            <p:nvSpPr>
              <p:cNvPr id="453" name="Freeform 97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5" name="Freeform 97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6" name="Freeform 97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58" name="Group 977"/>
              <p:cNvGrpSpPr/>
              <p:nvPr/>
            </p:nvGrpSpPr>
            <p:grpSpPr bwMode="auto">
              <a:xfrm>
                <a:off x="4749" y="668"/>
                <a:ext cx="581" cy="145"/>
                <a:chOff x="614" y="2568"/>
                <a:chExt cx="725" cy="139"/>
              </a:xfrm>
            </p:grpSpPr>
            <p:sp>
              <p:nvSpPr>
                <p:cNvPr id="48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5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0" name="Group 981"/>
              <p:cNvGrpSpPr/>
              <p:nvPr/>
            </p:nvGrpSpPr>
            <p:grpSpPr bwMode="auto">
              <a:xfrm>
                <a:off x="4747" y="994"/>
                <a:ext cx="581" cy="134"/>
                <a:chOff x="614" y="2568"/>
                <a:chExt cx="725" cy="139"/>
              </a:xfrm>
            </p:grpSpPr>
            <p:sp>
              <p:nvSpPr>
                <p:cNvPr id="48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3" name="Group 986"/>
              <p:cNvGrpSpPr/>
              <p:nvPr/>
            </p:nvGrpSpPr>
            <p:grpSpPr bwMode="auto">
              <a:xfrm>
                <a:off x="4735" y="1627"/>
                <a:ext cx="582" cy="151"/>
                <a:chOff x="614" y="2568"/>
                <a:chExt cx="725" cy="139"/>
              </a:xfrm>
            </p:grpSpPr>
            <p:sp>
              <p:nvSpPr>
                <p:cNvPr id="47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4" name="Freeform 98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65" name="Group 990"/>
              <p:cNvGrpSpPr/>
              <p:nvPr/>
            </p:nvGrpSpPr>
            <p:grpSpPr bwMode="auto">
              <a:xfrm>
                <a:off x="4739" y="1327"/>
                <a:ext cx="582" cy="139"/>
                <a:chOff x="614" y="2568"/>
                <a:chExt cx="725" cy="139"/>
              </a:xfrm>
            </p:grpSpPr>
            <p:sp>
              <p:nvSpPr>
                <p:cNvPr id="47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7" name="Freeform 99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8" name="Freeform 995"/>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0" name="Freeform 99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7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08" name="Group 1004"/>
            <p:cNvGrpSpPr/>
            <p:nvPr/>
          </p:nvGrpSpPr>
          <p:grpSpPr bwMode="auto">
            <a:xfrm>
              <a:off x="5302250" y="2043113"/>
              <a:ext cx="534988" cy="407987"/>
              <a:chOff x="877" y="1008"/>
              <a:chExt cx="2747" cy="2591"/>
            </a:xfrm>
          </p:grpSpPr>
          <p:pic>
            <p:nvPicPr>
              <p:cNvPr id="43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 name="Freeform 100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3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 name="Freeform 100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5" name="Freeform 101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6" name="Freeform 101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7" name="Freeform 101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8" name="Freeform 101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9" name="Freeform 101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40" name="Group 1015"/>
              <p:cNvGrpSpPr/>
              <p:nvPr/>
            </p:nvGrpSpPr>
            <p:grpSpPr bwMode="auto">
              <a:xfrm>
                <a:off x="1709" y="3008"/>
                <a:ext cx="507" cy="234"/>
                <a:chOff x="1740" y="2642"/>
                <a:chExt cx="752" cy="327"/>
              </a:xfrm>
            </p:grpSpPr>
            <p:sp>
              <p:nvSpPr>
                <p:cNvPr id="447" name="Freeform 101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8" name="Freeform 101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9" name="Freeform 101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0" name="Freeform 101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1" name="Freeform 102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2" name="Freeform 102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1" name="Freeform 102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2" name="Freeform 102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3" name="Freeform 102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4" name="Freeform 102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5" name="Freeform 102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6" name="Freeform 102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0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Freeform 1031"/>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1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Freeform 1033"/>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 name="Freeform 1034"/>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4" name="Freeform 1035"/>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5" name="Freeform 1036"/>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6" name="Freeform 1037"/>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 name="Freeform 1038"/>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18" name="Group 1039"/>
            <p:cNvGrpSpPr/>
            <p:nvPr/>
          </p:nvGrpSpPr>
          <p:grpSpPr bwMode="auto">
            <a:xfrm>
              <a:off x="7019925" y="5800725"/>
              <a:ext cx="87313" cy="38100"/>
              <a:chOff x="1740" y="2642"/>
              <a:chExt cx="752" cy="327"/>
            </a:xfrm>
          </p:grpSpPr>
          <p:sp>
            <p:nvSpPr>
              <p:cNvPr id="424" name="Freeform 1040"/>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5" name="Freeform 104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6" name="Freeform 1042"/>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7" name="Freeform 1043"/>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8" name="Freeform 1044"/>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9" name="Freeform 1045"/>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9" name="Freeform 1046"/>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0" name="Freeform 1047"/>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1" name="Freeform 1048"/>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2" name="Freeform 1049"/>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3" name="Freeform 1050"/>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4" name="Freeform 1051"/>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25"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55"/>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27"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57"/>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 name="Freeform 1058"/>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 name="Freeform 1059"/>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1" name="Freeform 1060"/>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2" name="Freeform 1061"/>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3" name="Freeform 1062"/>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34" name="Group 1063"/>
            <p:cNvGrpSpPr/>
            <p:nvPr/>
          </p:nvGrpSpPr>
          <p:grpSpPr bwMode="auto">
            <a:xfrm>
              <a:off x="5695950" y="3355975"/>
              <a:ext cx="80963" cy="38100"/>
              <a:chOff x="1740" y="2642"/>
              <a:chExt cx="752" cy="327"/>
            </a:xfrm>
          </p:grpSpPr>
          <p:sp>
            <p:nvSpPr>
              <p:cNvPr id="418" name="Freeform 106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9" name="Freeform 106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 name="Freeform 106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1" name="Freeform 106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2" name="Freeform 106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3" name="Freeform 106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5" name="Freeform 1070"/>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1071"/>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1072"/>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1073"/>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 name="Freeform 1074"/>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075"/>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41" name="Group 1076"/>
            <p:cNvGrpSpPr/>
            <p:nvPr/>
          </p:nvGrpSpPr>
          <p:grpSpPr bwMode="auto">
            <a:xfrm flipH="1">
              <a:off x="5940425" y="3222625"/>
              <a:ext cx="414338" cy="373063"/>
              <a:chOff x="2839" y="3501"/>
              <a:chExt cx="755" cy="803"/>
            </a:xfrm>
          </p:grpSpPr>
          <p:pic>
            <p:nvPicPr>
              <p:cNvPr id="416"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Freeform 107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42"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82"/>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44"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84"/>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1085"/>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7" name="Freeform 1086"/>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 name="Freeform 1087"/>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9" name="Freeform 1088"/>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0" name="Freeform 1089"/>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51" name="Group 1090"/>
            <p:cNvGrpSpPr/>
            <p:nvPr/>
          </p:nvGrpSpPr>
          <p:grpSpPr bwMode="auto">
            <a:xfrm>
              <a:off x="7451725" y="5737225"/>
              <a:ext cx="87313" cy="38100"/>
              <a:chOff x="1740" y="2642"/>
              <a:chExt cx="752" cy="327"/>
            </a:xfrm>
          </p:grpSpPr>
          <p:sp>
            <p:nvSpPr>
              <p:cNvPr id="410" name="Freeform 109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 name="Freeform 109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2" name="Freeform 109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3" name="Freeform 109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4" name="Freeform 109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5" name="Freeform 109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52" name="Freeform 1097"/>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3" name="Freeform 1098"/>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4" name="Freeform 1099"/>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100"/>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101"/>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7" name="Freeform 1102"/>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58" name="Group 1103"/>
            <p:cNvGrpSpPr/>
            <p:nvPr/>
          </p:nvGrpSpPr>
          <p:grpSpPr bwMode="auto">
            <a:xfrm>
              <a:off x="6351588" y="2493963"/>
              <a:ext cx="390525" cy="169862"/>
              <a:chOff x="4650" y="1129"/>
              <a:chExt cx="246" cy="95"/>
            </a:xfrm>
          </p:grpSpPr>
          <p:sp>
            <p:nvSpPr>
              <p:cNvPr id="4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5" name="Group 1107"/>
              <p:cNvGrpSpPr/>
              <p:nvPr/>
            </p:nvGrpSpPr>
            <p:grpSpPr bwMode="auto">
              <a:xfrm>
                <a:off x="4699" y="1145"/>
                <a:ext cx="138" cy="29"/>
                <a:chOff x="2468" y="1332"/>
                <a:chExt cx="310" cy="60"/>
              </a:xfrm>
            </p:grpSpPr>
            <p:sp>
              <p:nvSpPr>
                <p:cNvPr id="408" name="Freeform 110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 name="Freeform 110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6" name="Line 1110"/>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7" name="Line 1111"/>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59" name="Group 1112"/>
            <p:cNvGrpSpPr/>
            <p:nvPr/>
          </p:nvGrpSpPr>
          <p:grpSpPr bwMode="auto">
            <a:xfrm>
              <a:off x="6051550" y="3641725"/>
              <a:ext cx="390525" cy="169863"/>
              <a:chOff x="4650" y="1129"/>
              <a:chExt cx="246" cy="95"/>
            </a:xfrm>
          </p:grpSpPr>
          <p:sp>
            <p:nvSpPr>
              <p:cNvPr id="3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97" name="Group 1116"/>
              <p:cNvGrpSpPr/>
              <p:nvPr/>
            </p:nvGrpSpPr>
            <p:grpSpPr bwMode="auto">
              <a:xfrm>
                <a:off x="4699" y="1145"/>
                <a:ext cx="138" cy="29"/>
                <a:chOff x="2468" y="1332"/>
                <a:chExt cx="310" cy="60"/>
              </a:xfrm>
            </p:grpSpPr>
            <p:sp>
              <p:nvSpPr>
                <p:cNvPr id="400" name="Freeform 11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 name="Line 11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878"/>
            <p:cNvGrpSpPr/>
            <p:nvPr/>
          </p:nvGrpSpPr>
          <p:grpSpPr bwMode="auto">
            <a:xfrm>
              <a:off x="5529263" y="3016250"/>
              <a:ext cx="519112" cy="128588"/>
              <a:chOff x="2199" y="955"/>
              <a:chExt cx="2547" cy="506"/>
            </a:xfrm>
          </p:grpSpPr>
          <p:sp>
            <p:nvSpPr>
              <p:cNvPr id="388" name="Freeform 879"/>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Freeform 880"/>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0" name="Freeform 881"/>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1" name="Freeform 882"/>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883"/>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884"/>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1" name="Group 1121"/>
            <p:cNvGrpSpPr/>
            <p:nvPr/>
          </p:nvGrpSpPr>
          <p:grpSpPr bwMode="auto">
            <a:xfrm>
              <a:off x="6248400" y="4852988"/>
              <a:ext cx="617538" cy="247650"/>
              <a:chOff x="2356" y="1300"/>
              <a:chExt cx="555" cy="194"/>
            </a:xfrm>
          </p:grpSpPr>
          <p:sp>
            <p:nvSpPr>
              <p:cNvPr id="3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 name="Group 1125"/>
              <p:cNvGrpSpPr/>
              <p:nvPr/>
            </p:nvGrpSpPr>
            <p:grpSpPr bwMode="auto">
              <a:xfrm>
                <a:off x="2468" y="1332"/>
                <a:ext cx="310" cy="60"/>
                <a:chOff x="2468" y="1332"/>
                <a:chExt cx="310" cy="60"/>
              </a:xfrm>
            </p:grpSpPr>
            <p:sp>
              <p:nvSpPr>
                <p:cNvPr id="386" name="Freeform 11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7" name="Freeform 11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4" name="Line 1128"/>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5" name="Line 1129"/>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2" name="Group 1130"/>
            <p:cNvGrpSpPr/>
            <p:nvPr/>
          </p:nvGrpSpPr>
          <p:grpSpPr bwMode="auto">
            <a:xfrm>
              <a:off x="6969125" y="4510088"/>
              <a:ext cx="617538" cy="247650"/>
              <a:chOff x="2356" y="1300"/>
              <a:chExt cx="555" cy="194"/>
            </a:xfrm>
          </p:grpSpPr>
          <p:sp>
            <p:nvSpPr>
              <p:cNvPr id="3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5" name="Group 1134"/>
              <p:cNvGrpSpPr/>
              <p:nvPr/>
            </p:nvGrpSpPr>
            <p:grpSpPr bwMode="auto">
              <a:xfrm>
                <a:off x="2468" y="1332"/>
                <a:ext cx="310" cy="60"/>
                <a:chOff x="2468" y="1332"/>
                <a:chExt cx="310" cy="60"/>
              </a:xfrm>
            </p:grpSpPr>
            <p:sp>
              <p:nvSpPr>
                <p:cNvPr id="378" name="Freeform 11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 name="Freeform 11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6" name="Line 1137"/>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Line 1138"/>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3" name="Group 1139"/>
            <p:cNvGrpSpPr/>
            <p:nvPr/>
          </p:nvGrpSpPr>
          <p:grpSpPr bwMode="auto">
            <a:xfrm>
              <a:off x="7585075" y="4811713"/>
              <a:ext cx="617538" cy="247650"/>
              <a:chOff x="2356" y="1300"/>
              <a:chExt cx="555" cy="194"/>
            </a:xfrm>
          </p:grpSpPr>
          <p:sp>
            <p:nvSpPr>
              <p:cNvPr id="3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67" name="Group 1143"/>
              <p:cNvGrpSpPr/>
              <p:nvPr/>
            </p:nvGrpSpPr>
            <p:grpSpPr bwMode="auto">
              <a:xfrm>
                <a:off x="2468" y="1332"/>
                <a:ext cx="310" cy="60"/>
                <a:chOff x="2468" y="1332"/>
                <a:chExt cx="310" cy="60"/>
              </a:xfrm>
            </p:grpSpPr>
            <p:sp>
              <p:nvSpPr>
                <p:cNvPr id="370" name="Freeform 11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1" name="Freeform 11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8" name="Line 1146"/>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 name="Line 1147"/>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椭圆 1"/>
          <p:cNvSpPr/>
          <p:nvPr/>
        </p:nvSpPr>
        <p:spPr>
          <a:xfrm>
            <a:off x="7162800" y="2142838"/>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椭圆 678"/>
          <p:cNvSpPr/>
          <p:nvPr/>
        </p:nvSpPr>
        <p:spPr>
          <a:xfrm>
            <a:off x="10411072" y="5362133"/>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679"/>
          <p:cNvSpPr/>
          <p:nvPr/>
        </p:nvSpPr>
        <p:spPr>
          <a:xfrm>
            <a:off x="8046720" y="2372536"/>
            <a:ext cx="2468880" cy="3113903"/>
          </a:xfrm>
          <a:custGeom>
            <a:avLst/>
            <a:gdLst>
              <a:gd name="connsiteX0" fmla="*/ 0 w 2468880"/>
              <a:gd name="connsiteY0" fmla="*/ 55704 h 3113903"/>
              <a:gd name="connsiteX1" fmla="*/ 81280 w 2468880"/>
              <a:gd name="connsiteY1" fmla="*/ 25224 h 3113903"/>
              <a:gd name="connsiteX2" fmla="*/ 142240 w 2468880"/>
              <a:gd name="connsiteY2" fmla="*/ 4904 h 3113903"/>
              <a:gd name="connsiteX3" fmla="*/ 365760 w 2468880"/>
              <a:gd name="connsiteY3" fmla="*/ 35384 h 3113903"/>
              <a:gd name="connsiteX4" fmla="*/ 406400 w 2468880"/>
              <a:gd name="connsiteY4" fmla="*/ 96344 h 3113903"/>
              <a:gd name="connsiteX5" fmla="*/ 426720 w 2468880"/>
              <a:gd name="connsiteY5" fmla="*/ 126824 h 3113903"/>
              <a:gd name="connsiteX6" fmla="*/ 447040 w 2468880"/>
              <a:gd name="connsiteY6" fmla="*/ 157304 h 3113903"/>
              <a:gd name="connsiteX7" fmla="*/ 508000 w 2468880"/>
              <a:gd name="connsiteY7" fmla="*/ 197944 h 3113903"/>
              <a:gd name="connsiteX8" fmla="*/ 518160 w 2468880"/>
              <a:gd name="connsiteY8" fmla="*/ 228424 h 3113903"/>
              <a:gd name="connsiteX9" fmla="*/ 579120 w 2468880"/>
              <a:gd name="connsiteY9" fmla="*/ 269064 h 3113903"/>
              <a:gd name="connsiteX10" fmla="*/ 629920 w 2468880"/>
              <a:gd name="connsiteY10" fmla="*/ 309704 h 3113903"/>
              <a:gd name="connsiteX11" fmla="*/ 650240 w 2468880"/>
              <a:gd name="connsiteY11" fmla="*/ 340184 h 3113903"/>
              <a:gd name="connsiteX12" fmla="*/ 711200 w 2468880"/>
              <a:gd name="connsiteY12" fmla="*/ 360504 h 3113903"/>
              <a:gd name="connsiteX13" fmla="*/ 1066800 w 2468880"/>
              <a:gd name="connsiteY13" fmla="*/ 350344 h 3113903"/>
              <a:gd name="connsiteX14" fmla="*/ 1097280 w 2468880"/>
              <a:gd name="connsiteY14" fmla="*/ 340184 h 3113903"/>
              <a:gd name="connsiteX15" fmla="*/ 1249680 w 2468880"/>
              <a:gd name="connsiteY15" fmla="*/ 330024 h 3113903"/>
              <a:gd name="connsiteX16" fmla="*/ 1676400 w 2468880"/>
              <a:gd name="connsiteY16" fmla="*/ 330024 h 3113903"/>
              <a:gd name="connsiteX17" fmla="*/ 1737360 w 2468880"/>
              <a:gd name="connsiteY17" fmla="*/ 309704 h 3113903"/>
              <a:gd name="connsiteX18" fmla="*/ 1798320 w 2468880"/>
              <a:gd name="connsiteY18" fmla="*/ 289384 h 3113903"/>
              <a:gd name="connsiteX19" fmla="*/ 1828800 w 2468880"/>
              <a:gd name="connsiteY19" fmla="*/ 279224 h 3113903"/>
              <a:gd name="connsiteX20" fmla="*/ 1889760 w 2468880"/>
              <a:gd name="connsiteY20" fmla="*/ 248744 h 3113903"/>
              <a:gd name="connsiteX21" fmla="*/ 1930400 w 2468880"/>
              <a:gd name="connsiteY21" fmla="*/ 238584 h 3113903"/>
              <a:gd name="connsiteX22" fmla="*/ 1960880 w 2468880"/>
              <a:gd name="connsiteY22" fmla="*/ 228424 h 3113903"/>
              <a:gd name="connsiteX23" fmla="*/ 2153920 w 2468880"/>
              <a:gd name="connsiteY23" fmla="*/ 218264 h 3113903"/>
              <a:gd name="connsiteX24" fmla="*/ 2184400 w 2468880"/>
              <a:gd name="connsiteY24" fmla="*/ 208104 h 3113903"/>
              <a:gd name="connsiteX25" fmla="*/ 2296160 w 2468880"/>
              <a:gd name="connsiteY25" fmla="*/ 228424 h 3113903"/>
              <a:gd name="connsiteX26" fmla="*/ 2346960 w 2468880"/>
              <a:gd name="connsiteY26" fmla="*/ 279224 h 3113903"/>
              <a:gd name="connsiteX27" fmla="*/ 2377440 w 2468880"/>
              <a:gd name="connsiteY27" fmla="*/ 299544 h 3113903"/>
              <a:gd name="connsiteX28" fmla="*/ 2397760 w 2468880"/>
              <a:gd name="connsiteY28" fmla="*/ 330024 h 3113903"/>
              <a:gd name="connsiteX29" fmla="*/ 2418080 w 2468880"/>
              <a:gd name="connsiteY29" fmla="*/ 390984 h 3113903"/>
              <a:gd name="connsiteX30" fmla="*/ 2397760 w 2468880"/>
              <a:gd name="connsiteY30" fmla="*/ 858344 h 3113903"/>
              <a:gd name="connsiteX31" fmla="*/ 2377440 w 2468880"/>
              <a:gd name="connsiteY31" fmla="*/ 1000584 h 3113903"/>
              <a:gd name="connsiteX32" fmla="*/ 2367280 w 2468880"/>
              <a:gd name="connsiteY32" fmla="*/ 1071704 h 3113903"/>
              <a:gd name="connsiteX33" fmla="*/ 2346960 w 2468880"/>
              <a:gd name="connsiteY33" fmla="*/ 1142824 h 3113903"/>
              <a:gd name="connsiteX34" fmla="*/ 2336800 w 2468880"/>
              <a:gd name="connsiteY34" fmla="*/ 1224104 h 3113903"/>
              <a:gd name="connsiteX35" fmla="*/ 2316480 w 2468880"/>
              <a:gd name="connsiteY35" fmla="*/ 1295224 h 3113903"/>
              <a:gd name="connsiteX36" fmla="*/ 2296160 w 2468880"/>
              <a:gd name="connsiteY36" fmla="*/ 1457784 h 3113903"/>
              <a:gd name="connsiteX37" fmla="*/ 2275840 w 2468880"/>
              <a:gd name="connsiteY37" fmla="*/ 1549224 h 3113903"/>
              <a:gd name="connsiteX38" fmla="*/ 2255520 w 2468880"/>
              <a:gd name="connsiteY38" fmla="*/ 1742264 h 3113903"/>
              <a:gd name="connsiteX39" fmla="*/ 2235200 w 2468880"/>
              <a:gd name="connsiteY39" fmla="*/ 1772744 h 3113903"/>
              <a:gd name="connsiteX40" fmla="*/ 2225040 w 2468880"/>
              <a:gd name="connsiteY40" fmla="*/ 1803224 h 3113903"/>
              <a:gd name="connsiteX41" fmla="*/ 2184400 w 2468880"/>
              <a:gd name="connsiteY41" fmla="*/ 1864184 h 3113903"/>
              <a:gd name="connsiteX42" fmla="*/ 2123440 w 2468880"/>
              <a:gd name="connsiteY42" fmla="*/ 1904824 h 3113903"/>
              <a:gd name="connsiteX43" fmla="*/ 2072640 w 2468880"/>
              <a:gd name="connsiteY43" fmla="*/ 1955624 h 3113903"/>
              <a:gd name="connsiteX44" fmla="*/ 2011680 w 2468880"/>
              <a:gd name="connsiteY44" fmla="*/ 2006424 h 3113903"/>
              <a:gd name="connsiteX45" fmla="*/ 1971040 w 2468880"/>
              <a:gd name="connsiteY45" fmla="*/ 2047064 h 3113903"/>
              <a:gd name="connsiteX46" fmla="*/ 1910080 w 2468880"/>
              <a:gd name="connsiteY46" fmla="*/ 2087704 h 3113903"/>
              <a:gd name="connsiteX47" fmla="*/ 1818640 w 2468880"/>
              <a:gd name="connsiteY47" fmla="*/ 2148664 h 3113903"/>
              <a:gd name="connsiteX48" fmla="*/ 1757680 w 2468880"/>
              <a:gd name="connsiteY48" fmla="*/ 2189304 h 3113903"/>
              <a:gd name="connsiteX49" fmla="*/ 1727200 w 2468880"/>
              <a:gd name="connsiteY49" fmla="*/ 2209624 h 3113903"/>
              <a:gd name="connsiteX50" fmla="*/ 1706880 w 2468880"/>
              <a:gd name="connsiteY50" fmla="*/ 2240104 h 3113903"/>
              <a:gd name="connsiteX51" fmla="*/ 1676400 w 2468880"/>
              <a:gd name="connsiteY51" fmla="*/ 2260424 h 3113903"/>
              <a:gd name="connsiteX52" fmla="*/ 1615440 w 2468880"/>
              <a:gd name="connsiteY52" fmla="*/ 2382344 h 3113903"/>
              <a:gd name="connsiteX53" fmla="*/ 1615440 w 2468880"/>
              <a:gd name="connsiteY53" fmla="*/ 2382344 h 3113903"/>
              <a:gd name="connsiteX54" fmla="*/ 1595120 w 2468880"/>
              <a:gd name="connsiteY54" fmla="*/ 2412824 h 3113903"/>
              <a:gd name="connsiteX55" fmla="*/ 1574800 w 2468880"/>
              <a:gd name="connsiteY55" fmla="*/ 2473784 h 3113903"/>
              <a:gd name="connsiteX56" fmla="*/ 1564640 w 2468880"/>
              <a:gd name="connsiteY56" fmla="*/ 2504264 h 3113903"/>
              <a:gd name="connsiteX57" fmla="*/ 1574800 w 2468880"/>
              <a:gd name="connsiteY57" fmla="*/ 2585544 h 3113903"/>
              <a:gd name="connsiteX58" fmla="*/ 1584960 w 2468880"/>
              <a:gd name="connsiteY58" fmla="*/ 2616024 h 3113903"/>
              <a:gd name="connsiteX59" fmla="*/ 1615440 w 2468880"/>
              <a:gd name="connsiteY59" fmla="*/ 2636344 h 3113903"/>
              <a:gd name="connsiteX60" fmla="*/ 1666240 w 2468880"/>
              <a:gd name="connsiteY60" fmla="*/ 2727784 h 3113903"/>
              <a:gd name="connsiteX61" fmla="*/ 1686560 w 2468880"/>
              <a:gd name="connsiteY61" fmla="*/ 2758264 h 3113903"/>
              <a:gd name="connsiteX62" fmla="*/ 1706880 w 2468880"/>
              <a:gd name="connsiteY62" fmla="*/ 2788744 h 3113903"/>
              <a:gd name="connsiteX63" fmla="*/ 1737360 w 2468880"/>
              <a:gd name="connsiteY63" fmla="*/ 2809064 h 3113903"/>
              <a:gd name="connsiteX64" fmla="*/ 1757680 w 2468880"/>
              <a:gd name="connsiteY64" fmla="*/ 2839544 h 3113903"/>
              <a:gd name="connsiteX65" fmla="*/ 1788160 w 2468880"/>
              <a:gd name="connsiteY65" fmla="*/ 2849704 h 3113903"/>
              <a:gd name="connsiteX66" fmla="*/ 1818640 w 2468880"/>
              <a:gd name="connsiteY66" fmla="*/ 2870024 h 3113903"/>
              <a:gd name="connsiteX67" fmla="*/ 1849120 w 2468880"/>
              <a:gd name="connsiteY67" fmla="*/ 2900504 h 3113903"/>
              <a:gd name="connsiteX68" fmla="*/ 1910080 w 2468880"/>
              <a:gd name="connsiteY68" fmla="*/ 2920824 h 3113903"/>
              <a:gd name="connsiteX69" fmla="*/ 1991360 w 2468880"/>
              <a:gd name="connsiteY69" fmla="*/ 2941144 h 3113903"/>
              <a:gd name="connsiteX70" fmla="*/ 2052320 w 2468880"/>
              <a:gd name="connsiteY70" fmla="*/ 2951304 h 3113903"/>
              <a:gd name="connsiteX71" fmla="*/ 2113280 w 2468880"/>
              <a:gd name="connsiteY71" fmla="*/ 2971624 h 3113903"/>
              <a:gd name="connsiteX72" fmla="*/ 2214880 w 2468880"/>
              <a:gd name="connsiteY72" fmla="*/ 3002104 h 3113903"/>
              <a:gd name="connsiteX73" fmla="*/ 2245360 w 2468880"/>
              <a:gd name="connsiteY73" fmla="*/ 3012264 h 3113903"/>
              <a:gd name="connsiteX74" fmla="*/ 2306320 w 2468880"/>
              <a:gd name="connsiteY74" fmla="*/ 3042744 h 3113903"/>
              <a:gd name="connsiteX75" fmla="*/ 2336800 w 2468880"/>
              <a:gd name="connsiteY75" fmla="*/ 3063064 h 3113903"/>
              <a:gd name="connsiteX76" fmla="*/ 2397760 w 2468880"/>
              <a:gd name="connsiteY76" fmla="*/ 3083384 h 3113903"/>
              <a:gd name="connsiteX77" fmla="*/ 2428240 w 2468880"/>
              <a:gd name="connsiteY77" fmla="*/ 3093544 h 3113903"/>
              <a:gd name="connsiteX78" fmla="*/ 2468880 w 2468880"/>
              <a:gd name="connsiteY78" fmla="*/ 3113864 h 31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468880" h="3113903">
                <a:moveTo>
                  <a:pt x="0" y="55704"/>
                </a:moveTo>
                <a:cubicBezTo>
                  <a:pt x="120433" y="31617"/>
                  <a:pt x="-4340" y="63277"/>
                  <a:pt x="81280" y="25224"/>
                </a:cubicBezTo>
                <a:cubicBezTo>
                  <a:pt x="100853" y="16525"/>
                  <a:pt x="142240" y="4904"/>
                  <a:pt x="142240" y="4904"/>
                </a:cubicBezTo>
                <a:cubicBezTo>
                  <a:pt x="153648" y="5504"/>
                  <a:pt x="318397" y="-18745"/>
                  <a:pt x="365760" y="35384"/>
                </a:cubicBezTo>
                <a:cubicBezTo>
                  <a:pt x="381842" y="53763"/>
                  <a:pt x="392853" y="76024"/>
                  <a:pt x="406400" y="96344"/>
                </a:cubicBezTo>
                <a:lnTo>
                  <a:pt x="426720" y="126824"/>
                </a:lnTo>
                <a:cubicBezTo>
                  <a:pt x="433493" y="136984"/>
                  <a:pt x="436880" y="150531"/>
                  <a:pt x="447040" y="157304"/>
                </a:cubicBezTo>
                <a:lnTo>
                  <a:pt x="508000" y="197944"/>
                </a:lnTo>
                <a:cubicBezTo>
                  <a:pt x="511387" y="208104"/>
                  <a:pt x="510587" y="220851"/>
                  <a:pt x="518160" y="228424"/>
                </a:cubicBezTo>
                <a:cubicBezTo>
                  <a:pt x="535429" y="245693"/>
                  <a:pt x="579120" y="269064"/>
                  <a:pt x="579120" y="269064"/>
                </a:cubicBezTo>
                <a:cubicBezTo>
                  <a:pt x="637354" y="356415"/>
                  <a:pt x="559813" y="253618"/>
                  <a:pt x="629920" y="309704"/>
                </a:cubicBezTo>
                <a:cubicBezTo>
                  <a:pt x="639455" y="317332"/>
                  <a:pt x="639885" y="333712"/>
                  <a:pt x="650240" y="340184"/>
                </a:cubicBezTo>
                <a:cubicBezTo>
                  <a:pt x="668403" y="351536"/>
                  <a:pt x="711200" y="360504"/>
                  <a:pt x="711200" y="360504"/>
                </a:cubicBezTo>
                <a:cubicBezTo>
                  <a:pt x="829733" y="357117"/>
                  <a:pt x="948382" y="356577"/>
                  <a:pt x="1066800" y="350344"/>
                </a:cubicBezTo>
                <a:cubicBezTo>
                  <a:pt x="1077495" y="349781"/>
                  <a:pt x="1086636" y="341367"/>
                  <a:pt x="1097280" y="340184"/>
                </a:cubicBezTo>
                <a:cubicBezTo>
                  <a:pt x="1147881" y="334562"/>
                  <a:pt x="1198880" y="333411"/>
                  <a:pt x="1249680" y="330024"/>
                </a:cubicBezTo>
                <a:cubicBezTo>
                  <a:pt x="1429596" y="340607"/>
                  <a:pt x="1478479" y="349178"/>
                  <a:pt x="1676400" y="330024"/>
                </a:cubicBezTo>
                <a:cubicBezTo>
                  <a:pt x="1697720" y="327961"/>
                  <a:pt x="1717040" y="316477"/>
                  <a:pt x="1737360" y="309704"/>
                </a:cubicBezTo>
                <a:lnTo>
                  <a:pt x="1798320" y="289384"/>
                </a:lnTo>
                <a:cubicBezTo>
                  <a:pt x="1808480" y="285997"/>
                  <a:pt x="1819889" y="285165"/>
                  <a:pt x="1828800" y="279224"/>
                </a:cubicBezTo>
                <a:cubicBezTo>
                  <a:pt x="1862196" y="256960"/>
                  <a:pt x="1852954" y="259260"/>
                  <a:pt x="1889760" y="248744"/>
                </a:cubicBezTo>
                <a:cubicBezTo>
                  <a:pt x="1903186" y="244908"/>
                  <a:pt x="1916974" y="242420"/>
                  <a:pt x="1930400" y="238584"/>
                </a:cubicBezTo>
                <a:cubicBezTo>
                  <a:pt x="1940698" y="235642"/>
                  <a:pt x="1950214" y="229394"/>
                  <a:pt x="1960880" y="228424"/>
                </a:cubicBezTo>
                <a:cubicBezTo>
                  <a:pt x="2025051" y="222590"/>
                  <a:pt x="2089573" y="221651"/>
                  <a:pt x="2153920" y="218264"/>
                </a:cubicBezTo>
                <a:cubicBezTo>
                  <a:pt x="2164080" y="214877"/>
                  <a:pt x="2173690" y="208104"/>
                  <a:pt x="2184400" y="208104"/>
                </a:cubicBezTo>
                <a:cubicBezTo>
                  <a:pt x="2220804" y="208104"/>
                  <a:pt x="2260591" y="219532"/>
                  <a:pt x="2296160" y="228424"/>
                </a:cubicBezTo>
                <a:cubicBezTo>
                  <a:pt x="2377440" y="282611"/>
                  <a:pt x="2279227" y="211491"/>
                  <a:pt x="2346960" y="279224"/>
                </a:cubicBezTo>
                <a:cubicBezTo>
                  <a:pt x="2355594" y="287858"/>
                  <a:pt x="2367280" y="292771"/>
                  <a:pt x="2377440" y="299544"/>
                </a:cubicBezTo>
                <a:cubicBezTo>
                  <a:pt x="2384213" y="309704"/>
                  <a:pt x="2392801" y="318866"/>
                  <a:pt x="2397760" y="330024"/>
                </a:cubicBezTo>
                <a:cubicBezTo>
                  <a:pt x="2406459" y="349597"/>
                  <a:pt x="2418080" y="390984"/>
                  <a:pt x="2418080" y="390984"/>
                </a:cubicBezTo>
                <a:cubicBezTo>
                  <a:pt x="2393334" y="663189"/>
                  <a:pt x="2421193" y="331100"/>
                  <a:pt x="2397760" y="858344"/>
                </a:cubicBezTo>
                <a:cubicBezTo>
                  <a:pt x="2390742" y="1016242"/>
                  <a:pt x="2393996" y="909528"/>
                  <a:pt x="2377440" y="1000584"/>
                </a:cubicBezTo>
                <a:cubicBezTo>
                  <a:pt x="2373156" y="1024145"/>
                  <a:pt x="2371976" y="1048222"/>
                  <a:pt x="2367280" y="1071704"/>
                </a:cubicBezTo>
                <a:cubicBezTo>
                  <a:pt x="2343122" y="1192494"/>
                  <a:pt x="2372211" y="991316"/>
                  <a:pt x="2346960" y="1142824"/>
                </a:cubicBezTo>
                <a:cubicBezTo>
                  <a:pt x="2342471" y="1169757"/>
                  <a:pt x="2341289" y="1197171"/>
                  <a:pt x="2336800" y="1224104"/>
                </a:cubicBezTo>
                <a:cubicBezTo>
                  <a:pt x="2332548" y="1249619"/>
                  <a:pt x="2324533" y="1271066"/>
                  <a:pt x="2316480" y="1295224"/>
                </a:cubicBezTo>
                <a:cubicBezTo>
                  <a:pt x="2309707" y="1349411"/>
                  <a:pt x="2313429" y="1405978"/>
                  <a:pt x="2296160" y="1457784"/>
                </a:cubicBezTo>
                <a:cubicBezTo>
                  <a:pt x="2279486" y="1507807"/>
                  <a:pt x="2287761" y="1477700"/>
                  <a:pt x="2275840" y="1549224"/>
                </a:cubicBezTo>
                <a:cubicBezTo>
                  <a:pt x="2274908" y="1564137"/>
                  <a:pt x="2280897" y="1691511"/>
                  <a:pt x="2255520" y="1742264"/>
                </a:cubicBezTo>
                <a:cubicBezTo>
                  <a:pt x="2250059" y="1753186"/>
                  <a:pt x="2240661" y="1761822"/>
                  <a:pt x="2235200" y="1772744"/>
                </a:cubicBezTo>
                <a:cubicBezTo>
                  <a:pt x="2230411" y="1782323"/>
                  <a:pt x="2230241" y="1793862"/>
                  <a:pt x="2225040" y="1803224"/>
                </a:cubicBezTo>
                <a:cubicBezTo>
                  <a:pt x="2213180" y="1824572"/>
                  <a:pt x="2204720" y="1850637"/>
                  <a:pt x="2184400" y="1864184"/>
                </a:cubicBezTo>
                <a:lnTo>
                  <a:pt x="2123440" y="1904824"/>
                </a:lnTo>
                <a:cubicBezTo>
                  <a:pt x="2086187" y="1960704"/>
                  <a:pt x="2123440" y="1913291"/>
                  <a:pt x="2072640" y="1955624"/>
                </a:cubicBezTo>
                <a:cubicBezTo>
                  <a:pt x="1994411" y="2020815"/>
                  <a:pt x="2087356" y="1955973"/>
                  <a:pt x="2011680" y="2006424"/>
                </a:cubicBezTo>
                <a:cubicBezTo>
                  <a:pt x="1994439" y="2058148"/>
                  <a:pt x="2015375" y="2022434"/>
                  <a:pt x="1971040" y="2047064"/>
                </a:cubicBezTo>
                <a:cubicBezTo>
                  <a:pt x="1949692" y="2058924"/>
                  <a:pt x="1930400" y="2074157"/>
                  <a:pt x="1910080" y="2087704"/>
                </a:cubicBezTo>
                <a:lnTo>
                  <a:pt x="1818640" y="2148664"/>
                </a:lnTo>
                <a:lnTo>
                  <a:pt x="1757680" y="2189304"/>
                </a:lnTo>
                <a:lnTo>
                  <a:pt x="1727200" y="2209624"/>
                </a:lnTo>
                <a:cubicBezTo>
                  <a:pt x="1720427" y="2219784"/>
                  <a:pt x="1715514" y="2231470"/>
                  <a:pt x="1706880" y="2240104"/>
                </a:cubicBezTo>
                <a:cubicBezTo>
                  <a:pt x="1698246" y="2248738"/>
                  <a:pt x="1684441" y="2251234"/>
                  <a:pt x="1676400" y="2260424"/>
                </a:cubicBezTo>
                <a:cubicBezTo>
                  <a:pt x="1633979" y="2308905"/>
                  <a:pt x="1634624" y="2324791"/>
                  <a:pt x="1615440" y="2382344"/>
                </a:cubicBezTo>
                <a:lnTo>
                  <a:pt x="1615440" y="2382344"/>
                </a:lnTo>
                <a:cubicBezTo>
                  <a:pt x="1608667" y="2392504"/>
                  <a:pt x="1600079" y="2401666"/>
                  <a:pt x="1595120" y="2412824"/>
                </a:cubicBezTo>
                <a:cubicBezTo>
                  <a:pt x="1586421" y="2432397"/>
                  <a:pt x="1581573" y="2453464"/>
                  <a:pt x="1574800" y="2473784"/>
                </a:cubicBezTo>
                <a:lnTo>
                  <a:pt x="1564640" y="2504264"/>
                </a:lnTo>
                <a:cubicBezTo>
                  <a:pt x="1568027" y="2531357"/>
                  <a:pt x="1569916" y="2558680"/>
                  <a:pt x="1574800" y="2585544"/>
                </a:cubicBezTo>
                <a:cubicBezTo>
                  <a:pt x="1576716" y="2596081"/>
                  <a:pt x="1578270" y="2607661"/>
                  <a:pt x="1584960" y="2616024"/>
                </a:cubicBezTo>
                <a:cubicBezTo>
                  <a:pt x="1592588" y="2625559"/>
                  <a:pt x="1605280" y="2629571"/>
                  <a:pt x="1615440" y="2636344"/>
                </a:cubicBezTo>
                <a:cubicBezTo>
                  <a:pt x="1633323" y="2689992"/>
                  <a:pt x="1619659" y="2657913"/>
                  <a:pt x="1666240" y="2727784"/>
                </a:cubicBezTo>
                <a:lnTo>
                  <a:pt x="1686560" y="2758264"/>
                </a:lnTo>
                <a:cubicBezTo>
                  <a:pt x="1693333" y="2768424"/>
                  <a:pt x="1696720" y="2781971"/>
                  <a:pt x="1706880" y="2788744"/>
                </a:cubicBezTo>
                <a:lnTo>
                  <a:pt x="1737360" y="2809064"/>
                </a:lnTo>
                <a:cubicBezTo>
                  <a:pt x="1744133" y="2819224"/>
                  <a:pt x="1748145" y="2831916"/>
                  <a:pt x="1757680" y="2839544"/>
                </a:cubicBezTo>
                <a:cubicBezTo>
                  <a:pt x="1766043" y="2846234"/>
                  <a:pt x="1778581" y="2844915"/>
                  <a:pt x="1788160" y="2849704"/>
                </a:cubicBezTo>
                <a:cubicBezTo>
                  <a:pt x="1799082" y="2855165"/>
                  <a:pt x="1809259" y="2862207"/>
                  <a:pt x="1818640" y="2870024"/>
                </a:cubicBezTo>
                <a:cubicBezTo>
                  <a:pt x="1829678" y="2879222"/>
                  <a:pt x="1836560" y="2893526"/>
                  <a:pt x="1849120" y="2900504"/>
                </a:cubicBezTo>
                <a:cubicBezTo>
                  <a:pt x="1867844" y="2910906"/>
                  <a:pt x="1889760" y="2914051"/>
                  <a:pt x="1910080" y="2920824"/>
                </a:cubicBezTo>
                <a:cubicBezTo>
                  <a:pt x="1952380" y="2934924"/>
                  <a:pt x="1937415" y="2931336"/>
                  <a:pt x="1991360" y="2941144"/>
                </a:cubicBezTo>
                <a:cubicBezTo>
                  <a:pt x="2011628" y="2944829"/>
                  <a:pt x="2032335" y="2946308"/>
                  <a:pt x="2052320" y="2951304"/>
                </a:cubicBezTo>
                <a:cubicBezTo>
                  <a:pt x="2073100" y="2956499"/>
                  <a:pt x="2092500" y="2966429"/>
                  <a:pt x="2113280" y="2971624"/>
                </a:cubicBezTo>
                <a:cubicBezTo>
                  <a:pt x="2174700" y="2986979"/>
                  <a:pt x="2140673" y="2977368"/>
                  <a:pt x="2214880" y="3002104"/>
                </a:cubicBezTo>
                <a:cubicBezTo>
                  <a:pt x="2225040" y="3005491"/>
                  <a:pt x="2236449" y="3006323"/>
                  <a:pt x="2245360" y="3012264"/>
                </a:cubicBezTo>
                <a:cubicBezTo>
                  <a:pt x="2332711" y="3070498"/>
                  <a:pt x="2222192" y="3000680"/>
                  <a:pt x="2306320" y="3042744"/>
                </a:cubicBezTo>
                <a:cubicBezTo>
                  <a:pt x="2317242" y="3048205"/>
                  <a:pt x="2325642" y="3058105"/>
                  <a:pt x="2336800" y="3063064"/>
                </a:cubicBezTo>
                <a:cubicBezTo>
                  <a:pt x="2356373" y="3071763"/>
                  <a:pt x="2377440" y="3076611"/>
                  <a:pt x="2397760" y="3083384"/>
                </a:cubicBezTo>
                <a:cubicBezTo>
                  <a:pt x="2407920" y="3086771"/>
                  <a:pt x="2419329" y="3087603"/>
                  <a:pt x="2428240" y="3093544"/>
                </a:cubicBezTo>
                <a:cubicBezTo>
                  <a:pt x="2461538" y="3115743"/>
                  <a:pt x="2446509" y="3113864"/>
                  <a:pt x="2468880" y="3113864"/>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2016243" y="800591"/>
            <a:ext cx="79835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接入网络</a:t>
            </a:r>
            <a:r>
              <a:rPr lang="en-US" altLang="zh-CN" sz="3600" b="1" dirty="0">
                <a:solidFill>
                  <a:srgbClr val="5B9BD5"/>
                </a:solidFill>
                <a:latin typeface="+mn-ea"/>
                <a:ea typeface="+mn-ea"/>
              </a:rPr>
              <a:t>(access network)</a:t>
            </a:r>
          </a:p>
        </p:txBody>
      </p:sp>
      <p:sp>
        <p:nvSpPr>
          <p:cNvPr id="5" name="Rectangle 3"/>
          <p:cNvSpPr txBox="1"/>
          <p:nvPr/>
        </p:nvSpPr>
        <p:spPr>
          <a:xfrm>
            <a:off x="702468" y="1687650"/>
            <a:ext cx="5529263" cy="442901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buFont typeface="Arial" panose="020B0604020202020204" pitchFamily="34" charset="0"/>
              <a:buNone/>
            </a:pPr>
            <a:r>
              <a:rPr lang="en-US" altLang="zh-CN" sz="2400" dirty="0">
                <a:solidFill>
                  <a:schemeClr val="accent1">
                    <a:lumMod val="50000"/>
                  </a:schemeClr>
                </a:solidFill>
                <a:latin typeface="+mn-ea"/>
                <a:cs typeface="微软雅黑" panose="020B0503020204020204" pitchFamily="34" charset="-122"/>
              </a:rPr>
              <a:t>Q: </a:t>
            </a:r>
            <a:r>
              <a:rPr lang="zh-CN" altLang="en-US" sz="2400" dirty="0">
                <a:solidFill>
                  <a:schemeClr val="accent1">
                    <a:lumMod val="50000"/>
                  </a:schemeClr>
                </a:solidFill>
                <a:latin typeface="+mn-ea"/>
                <a:cs typeface="微软雅黑" panose="020B0503020204020204" pitchFamily="34" charset="-122"/>
              </a:rPr>
              <a:t>如何将终端系统连接到网络边缘的路由器</a:t>
            </a:r>
            <a:r>
              <a:rPr lang="en-US" altLang="zh-CN" sz="2400" dirty="0">
                <a:solidFill>
                  <a:schemeClr val="accent1">
                    <a:lumMod val="50000"/>
                  </a:schemeClr>
                </a:solidFill>
                <a:latin typeface="+mn-ea"/>
                <a:cs typeface="微软雅黑" panose="020B0503020204020204" pitchFamily="34" charset="-122"/>
              </a:rPr>
              <a:t>?</a:t>
            </a:r>
          </a:p>
          <a:p>
            <a:pPr>
              <a:lnSpc>
                <a:spcPct val="130000"/>
              </a:lnSpc>
              <a:buSzPct val="85000"/>
              <a:buFont typeface="Arial" panose="020B0604020202020204" pitchFamily="34" charset="0"/>
              <a:buNone/>
            </a:pPr>
            <a:r>
              <a:rPr lang="zh-CN" altLang="en-US" sz="2400" dirty="0">
                <a:solidFill>
                  <a:schemeClr val="accent1">
                    <a:lumMod val="50000"/>
                  </a:schemeClr>
                </a:solidFill>
                <a:latin typeface="+mn-ea"/>
                <a:cs typeface="微软雅黑" panose="020B0503020204020204" pitchFamily="34" charset="-122"/>
              </a:rPr>
              <a:t>一种粗糙分类：</a:t>
            </a:r>
          </a:p>
          <a:p>
            <a:pPr lvl="1">
              <a:lnSpc>
                <a:spcPct val="130000"/>
              </a:lnSpc>
              <a:buSzPct val="85000"/>
            </a:pPr>
            <a:r>
              <a:rPr lang="zh-CN" altLang="en-US" dirty="0">
                <a:latin typeface="+mn-ea"/>
                <a:cs typeface="微软雅黑" panose="020B0503020204020204" pitchFamily="34" charset="-122"/>
              </a:rPr>
              <a:t>家庭接入网络</a:t>
            </a:r>
          </a:p>
          <a:p>
            <a:pPr lvl="1">
              <a:lnSpc>
                <a:spcPct val="130000"/>
              </a:lnSpc>
              <a:buSzPct val="85000"/>
            </a:pPr>
            <a:r>
              <a:rPr lang="zh-CN" altLang="en-US" dirty="0">
                <a:latin typeface="+mn-ea"/>
                <a:cs typeface="微软雅黑" panose="020B0503020204020204" pitchFamily="34" charset="-122"/>
              </a:rPr>
              <a:t>企业（和家庭）接入网络</a:t>
            </a:r>
            <a:endParaRPr lang="en-US" altLang="zh-CN" dirty="0">
              <a:latin typeface="+mn-ea"/>
              <a:cs typeface="微软雅黑" panose="020B0503020204020204" pitchFamily="34" charset="-122"/>
            </a:endParaRPr>
          </a:p>
          <a:p>
            <a:pPr lvl="1">
              <a:lnSpc>
                <a:spcPct val="130000"/>
              </a:lnSpc>
              <a:buSzPct val="85000"/>
            </a:pPr>
            <a:r>
              <a:rPr lang="zh-CN" altLang="en-US" dirty="0">
                <a:latin typeface="+mn-ea"/>
                <a:cs typeface="微软雅黑" panose="020B0503020204020204" pitchFamily="34" charset="-122"/>
              </a:rPr>
              <a:t>广域无线接入网络</a:t>
            </a:r>
            <a:endParaRPr lang="en-US" altLang="zh-CN" dirty="0">
              <a:latin typeface="+mn-ea"/>
              <a:cs typeface="微软雅黑" panose="020B0503020204020204" pitchFamily="34" charset="-122"/>
            </a:endParaRPr>
          </a:p>
          <a:p>
            <a:pPr lvl="1">
              <a:lnSpc>
                <a:spcPct val="130000"/>
              </a:lnSpc>
              <a:buSzPct val="85000"/>
            </a:pPr>
            <a:r>
              <a:rPr lang="zh-CN" altLang="en-US" dirty="0">
                <a:solidFill>
                  <a:schemeClr val="tx2"/>
                </a:solidFill>
                <a:latin typeface="+mn-ea"/>
                <a:cs typeface="微软雅黑" panose="020B0503020204020204" pitchFamily="34" charset="-122"/>
              </a:rPr>
              <a:t>注意</a:t>
            </a:r>
            <a:r>
              <a:rPr lang="en-US" altLang="zh-CN" dirty="0">
                <a:solidFill>
                  <a:schemeClr val="tx2"/>
                </a:solidFill>
                <a:latin typeface="+mn-ea"/>
                <a:cs typeface="微软雅黑" panose="020B0503020204020204" pitchFamily="34" charset="-122"/>
              </a:rPr>
              <a:t>: </a:t>
            </a:r>
          </a:p>
          <a:p>
            <a:pPr lvl="1">
              <a:lnSpc>
                <a:spcPct val="130000"/>
              </a:lnSpc>
              <a:buSzPct val="85000"/>
            </a:pPr>
            <a:r>
              <a:rPr lang="zh-CN" altLang="en-US" dirty="0">
                <a:latin typeface="+mn-ea"/>
                <a:cs typeface="微软雅黑" panose="020B0503020204020204" pitchFamily="34" charset="-122"/>
              </a:rPr>
              <a:t>接入网络的带宽</a:t>
            </a:r>
            <a:r>
              <a:rPr lang="en-US" altLang="zh-CN" dirty="0">
                <a:latin typeface="+mn-ea"/>
                <a:cs typeface="微软雅黑" panose="020B0503020204020204" pitchFamily="34" charset="-122"/>
              </a:rPr>
              <a:t>(bps)?</a:t>
            </a:r>
          </a:p>
          <a:p>
            <a:pPr lvl="1">
              <a:lnSpc>
                <a:spcPct val="130000"/>
              </a:lnSpc>
              <a:buSzPct val="85000"/>
            </a:pPr>
            <a:r>
              <a:rPr lang="zh-CN" altLang="en-US" dirty="0">
                <a:latin typeface="+mn-ea"/>
                <a:cs typeface="微软雅黑" panose="020B0503020204020204" pitchFamily="34" charset="-122"/>
              </a:rPr>
              <a:t>共享</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独占</a:t>
            </a:r>
            <a:r>
              <a:rPr lang="en-US" altLang="zh-CN" dirty="0">
                <a:latin typeface="+mn-ea"/>
                <a:cs typeface="微软雅黑" panose="020B0503020204020204" pitchFamily="34" charset="-122"/>
              </a:rPr>
              <a:t>?</a:t>
            </a:r>
          </a:p>
        </p:txBody>
      </p:sp>
      <p:sp>
        <p:nvSpPr>
          <p:cNvPr id="24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245" name="组合 244"/>
          <p:cNvGrpSpPr/>
          <p:nvPr/>
        </p:nvGrpSpPr>
        <p:grpSpPr>
          <a:xfrm>
            <a:off x="7183438" y="1636713"/>
            <a:ext cx="3982402" cy="5058727"/>
            <a:chOff x="5202238" y="1539875"/>
            <a:chExt cx="3551237" cy="4551363"/>
          </a:xfrm>
        </p:grpSpPr>
        <p:sp>
          <p:nvSpPr>
            <p:cNvPr id="246" name="Freeform 665"/>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7" name="Group 666"/>
            <p:cNvGrpSpPr/>
            <p:nvPr/>
          </p:nvGrpSpPr>
          <p:grpSpPr bwMode="auto">
            <a:xfrm>
              <a:off x="5370513" y="3048000"/>
              <a:ext cx="1458912" cy="933450"/>
              <a:chOff x="2889" y="1631"/>
              <a:chExt cx="980" cy="743"/>
            </a:xfrm>
          </p:grpSpPr>
          <p:sp>
            <p:nvSpPr>
              <p:cNvPr id="69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9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248" name="Freeform 669"/>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9" name="Line 670"/>
            <p:cNvSpPr>
              <a:spLocks noChangeShapeType="1"/>
            </p:cNvSpPr>
            <p:nvPr/>
          </p:nvSpPr>
          <p:spPr bwMode="auto">
            <a:xfrm rot="16200000">
              <a:off x="7845425" y="5162551"/>
              <a:ext cx="523875" cy="1397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671"/>
            <p:cNvSpPr>
              <a:spLocks noChangeShapeType="1"/>
            </p:cNvSpPr>
            <p:nvPr/>
          </p:nvSpPr>
          <p:spPr bwMode="auto">
            <a:xfrm rot="5400000" flipV="1">
              <a:off x="7991475" y="5443538"/>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672"/>
            <p:cNvSpPr>
              <a:spLocks noChangeShapeType="1"/>
            </p:cNvSpPr>
            <p:nvPr/>
          </p:nvSpPr>
          <p:spPr bwMode="auto">
            <a:xfrm rot="16200000">
              <a:off x="8177213" y="5116513"/>
              <a:ext cx="0" cy="1143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674"/>
            <p:cNvSpPr>
              <a:spLocks noChangeShapeType="1"/>
            </p:cNvSpPr>
            <p:nvPr/>
          </p:nvSpPr>
          <p:spPr bwMode="auto">
            <a:xfrm>
              <a:off x="6100763" y="4776788"/>
              <a:ext cx="217487" cy="10001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675"/>
            <p:cNvSpPr>
              <a:spLocks noChangeShapeType="1"/>
            </p:cNvSpPr>
            <p:nvPr/>
          </p:nvSpPr>
          <p:spPr bwMode="auto">
            <a:xfrm flipV="1">
              <a:off x="5842000" y="5038725"/>
              <a:ext cx="407988" cy="7461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678"/>
            <p:cNvSpPr>
              <a:spLocks noChangeShapeType="1"/>
            </p:cNvSpPr>
            <p:nvPr/>
          </p:nvSpPr>
          <p:spPr bwMode="auto">
            <a:xfrm flipH="1">
              <a:off x="6267450" y="5102225"/>
              <a:ext cx="144463" cy="16986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679"/>
            <p:cNvSpPr>
              <a:spLocks noChangeShapeType="1"/>
            </p:cNvSpPr>
            <p:nvPr/>
          </p:nvSpPr>
          <p:spPr bwMode="auto">
            <a:xfrm flipH="1" flipV="1">
              <a:off x="6586538" y="5110163"/>
              <a:ext cx="76200" cy="16351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680"/>
            <p:cNvSpPr>
              <a:spLocks noChangeShapeType="1"/>
            </p:cNvSpPr>
            <p:nvPr/>
          </p:nvSpPr>
          <p:spPr bwMode="auto">
            <a:xfrm>
              <a:off x="6743700" y="5056188"/>
              <a:ext cx="503238" cy="2698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Line 682"/>
            <p:cNvSpPr>
              <a:spLocks noChangeShapeType="1"/>
            </p:cNvSpPr>
            <p:nvPr/>
          </p:nvSpPr>
          <p:spPr bwMode="auto">
            <a:xfrm>
              <a:off x="6284913" y="3551238"/>
              <a:ext cx="0" cy="10636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Line 683"/>
            <p:cNvSpPr>
              <a:spLocks noChangeShapeType="1"/>
            </p:cNvSpPr>
            <p:nvPr/>
          </p:nvSpPr>
          <p:spPr bwMode="auto">
            <a:xfrm flipV="1">
              <a:off x="5891213" y="3736975"/>
              <a:ext cx="168275" cy="31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59"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Line 685"/>
            <p:cNvSpPr>
              <a:spLocks noChangeShapeType="1"/>
            </p:cNvSpPr>
            <p:nvPr/>
          </p:nvSpPr>
          <p:spPr bwMode="auto">
            <a:xfrm rot="5400000" flipV="1">
              <a:off x="7994650"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686"/>
            <p:cNvSpPr>
              <a:spLocks noChangeShapeType="1"/>
            </p:cNvSpPr>
            <p:nvPr/>
          </p:nvSpPr>
          <p:spPr bwMode="auto">
            <a:xfrm flipV="1">
              <a:off x="5894388" y="3733800"/>
              <a:ext cx="168275" cy="317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62"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Freeform 709"/>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4" name="Freeform 710"/>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5" name="Line 711"/>
            <p:cNvSpPr>
              <a:spLocks noChangeShapeType="1"/>
            </p:cNvSpPr>
            <p:nvPr/>
          </p:nvSpPr>
          <p:spPr bwMode="auto">
            <a:xfrm>
              <a:off x="7396163" y="3816350"/>
              <a:ext cx="163512" cy="1206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 name="Line 712"/>
            <p:cNvSpPr>
              <a:spLocks noChangeShapeType="1"/>
            </p:cNvSpPr>
            <p:nvPr/>
          </p:nvSpPr>
          <p:spPr bwMode="auto">
            <a:xfrm>
              <a:off x="7493000" y="3736975"/>
              <a:ext cx="27940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 name="Line 713"/>
            <p:cNvSpPr>
              <a:spLocks noChangeShapeType="1"/>
            </p:cNvSpPr>
            <p:nvPr/>
          </p:nvSpPr>
          <p:spPr bwMode="auto">
            <a:xfrm flipV="1">
              <a:off x="7729538" y="3822700"/>
              <a:ext cx="134937" cy="1047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714"/>
            <p:cNvSpPr>
              <a:spLocks noChangeShapeType="1"/>
            </p:cNvSpPr>
            <p:nvPr/>
          </p:nvSpPr>
          <p:spPr bwMode="auto">
            <a:xfrm>
              <a:off x="6723063" y="2590800"/>
              <a:ext cx="509587" cy="3175"/>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Line 715"/>
            <p:cNvSpPr>
              <a:spLocks noChangeShapeType="1"/>
            </p:cNvSpPr>
            <p:nvPr/>
          </p:nvSpPr>
          <p:spPr bwMode="auto">
            <a:xfrm>
              <a:off x="7358063" y="4700588"/>
              <a:ext cx="390525" cy="18415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Line 716"/>
            <p:cNvSpPr>
              <a:spLocks noChangeShapeType="1"/>
            </p:cNvSpPr>
            <p:nvPr/>
          </p:nvSpPr>
          <p:spPr bwMode="auto">
            <a:xfrm flipV="1">
              <a:off x="6737350" y="4687888"/>
              <a:ext cx="322263" cy="19843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1" name="Line 717"/>
            <p:cNvSpPr>
              <a:spLocks noChangeShapeType="1"/>
            </p:cNvSpPr>
            <p:nvPr/>
          </p:nvSpPr>
          <p:spPr bwMode="auto">
            <a:xfrm flipV="1">
              <a:off x="6780213" y="4979988"/>
              <a:ext cx="971550"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Line 718"/>
            <p:cNvSpPr>
              <a:spLocks noChangeShapeType="1"/>
            </p:cNvSpPr>
            <p:nvPr/>
          </p:nvSpPr>
          <p:spPr bwMode="auto">
            <a:xfrm flipV="1">
              <a:off x="7577138" y="2495550"/>
              <a:ext cx="123825" cy="87313"/>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3" name="Line 719"/>
            <p:cNvSpPr>
              <a:spLocks noChangeShapeType="1"/>
            </p:cNvSpPr>
            <p:nvPr/>
          </p:nvSpPr>
          <p:spPr bwMode="auto">
            <a:xfrm>
              <a:off x="7405688" y="2668588"/>
              <a:ext cx="0" cy="8255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4" name="Line 720"/>
            <p:cNvSpPr>
              <a:spLocks noChangeShapeType="1"/>
            </p:cNvSpPr>
            <p:nvPr/>
          </p:nvSpPr>
          <p:spPr bwMode="auto">
            <a:xfrm flipV="1">
              <a:off x="7577138" y="2565400"/>
              <a:ext cx="263525" cy="2889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5" name="Line 721"/>
            <p:cNvSpPr>
              <a:spLocks noChangeShapeType="1"/>
            </p:cNvSpPr>
            <p:nvPr/>
          </p:nvSpPr>
          <p:spPr bwMode="auto">
            <a:xfrm>
              <a:off x="7942263" y="2563813"/>
              <a:ext cx="0" cy="1968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Line 722"/>
            <p:cNvSpPr>
              <a:spLocks noChangeShapeType="1"/>
            </p:cNvSpPr>
            <p:nvPr/>
          </p:nvSpPr>
          <p:spPr bwMode="auto">
            <a:xfrm>
              <a:off x="7596188" y="2870200"/>
              <a:ext cx="188912"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 name="Line 723"/>
            <p:cNvSpPr>
              <a:spLocks noChangeShapeType="1"/>
            </p:cNvSpPr>
            <p:nvPr/>
          </p:nvSpPr>
          <p:spPr bwMode="auto">
            <a:xfrm>
              <a:off x="8150225" y="2860675"/>
              <a:ext cx="17780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Line 724"/>
            <p:cNvSpPr>
              <a:spLocks noChangeShapeType="1"/>
            </p:cNvSpPr>
            <p:nvPr/>
          </p:nvSpPr>
          <p:spPr bwMode="auto">
            <a:xfrm flipH="1">
              <a:off x="7296150" y="2936875"/>
              <a:ext cx="98425" cy="70485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Line 725"/>
            <p:cNvSpPr>
              <a:spLocks noChangeShapeType="1"/>
            </p:cNvSpPr>
            <p:nvPr/>
          </p:nvSpPr>
          <p:spPr bwMode="auto">
            <a:xfrm flipH="1">
              <a:off x="7888288" y="2936875"/>
              <a:ext cx="111125" cy="7270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Line 726"/>
            <p:cNvSpPr>
              <a:spLocks noChangeShapeType="1"/>
            </p:cNvSpPr>
            <p:nvPr/>
          </p:nvSpPr>
          <p:spPr bwMode="auto">
            <a:xfrm flipV="1">
              <a:off x="7272338" y="4078288"/>
              <a:ext cx="227012" cy="436562"/>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727"/>
            <p:cNvSpPr>
              <a:spLocks noChangeShapeType="1"/>
            </p:cNvSpPr>
            <p:nvPr/>
          </p:nvSpPr>
          <p:spPr bwMode="auto">
            <a:xfrm>
              <a:off x="8345488" y="2859088"/>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728"/>
            <p:cNvSpPr>
              <a:spLocks noChangeShapeType="1"/>
            </p:cNvSpPr>
            <p:nvPr/>
          </p:nvSpPr>
          <p:spPr bwMode="auto">
            <a:xfrm>
              <a:off x="6289675" y="2406650"/>
              <a:ext cx="152400" cy="9525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28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28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286" name="Group 732"/>
            <p:cNvGrpSpPr/>
            <p:nvPr/>
          </p:nvGrpSpPr>
          <p:grpSpPr bwMode="auto">
            <a:xfrm>
              <a:off x="6430963" y="2519363"/>
              <a:ext cx="219075" cy="52387"/>
              <a:chOff x="2468" y="1332"/>
              <a:chExt cx="310" cy="60"/>
            </a:xfrm>
          </p:grpSpPr>
          <p:sp>
            <p:nvSpPr>
              <p:cNvPr id="689" name="Freeform 73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90" name="Freeform 73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287" name="Line 735"/>
            <p:cNvSpPr>
              <a:spLocks noChangeShapeType="1"/>
            </p:cNvSpPr>
            <p:nvPr/>
          </p:nvSpPr>
          <p:spPr bwMode="auto">
            <a:xfrm>
              <a:off x="6354763" y="2543175"/>
              <a:ext cx="0" cy="74613"/>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 name="Line 736"/>
            <p:cNvSpPr>
              <a:spLocks noChangeShapeType="1"/>
            </p:cNvSpPr>
            <p:nvPr/>
          </p:nvSpPr>
          <p:spPr bwMode="auto">
            <a:xfrm>
              <a:off x="6740525" y="2546350"/>
              <a:ext cx="0" cy="730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89" name="Group 737"/>
            <p:cNvGrpSpPr/>
            <p:nvPr/>
          </p:nvGrpSpPr>
          <p:grpSpPr bwMode="auto">
            <a:xfrm>
              <a:off x="7202488" y="2493963"/>
              <a:ext cx="390525" cy="174625"/>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84" name="Group 741"/>
              <p:cNvGrpSpPr/>
              <p:nvPr/>
            </p:nvGrpSpPr>
            <p:grpSpPr bwMode="auto">
              <a:xfrm>
                <a:off x="4383" y="1488"/>
                <a:ext cx="138" cy="33"/>
                <a:chOff x="2468" y="1332"/>
                <a:chExt cx="310" cy="60"/>
              </a:xfrm>
            </p:grpSpPr>
            <p:sp>
              <p:nvSpPr>
                <p:cNvPr id="687" name="Freeform 74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88" name="Freeform 74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85" name="Line 744"/>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 name="Line 745"/>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746"/>
            <p:cNvGrpSpPr/>
            <p:nvPr/>
          </p:nvGrpSpPr>
          <p:grpSpPr bwMode="auto">
            <a:xfrm>
              <a:off x="7213600" y="2757488"/>
              <a:ext cx="390525" cy="174625"/>
              <a:chOff x="4334" y="1470"/>
              <a:chExt cx="246" cy="107"/>
            </a:xfrm>
          </p:grpSpPr>
          <p:sp>
            <p:nvSpPr>
              <p:cNvPr id="6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76" name="Group 750"/>
              <p:cNvGrpSpPr/>
              <p:nvPr/>
            </p:nvGrpSpPr>
            <p:grpSpPr bwMode="auto">
              <a:xfrm>
                <a:off x="4383" y="1488"/>
                <a:ext cx="138" cy="33"/>
                <a:chOff x="2468" y="1332"/>
                <a:chExt cx="310" cy="60"/>
              </a:xfrm>
            </p:grpSpPr>
            <p:sp>
              <p:nvSpPr>
                <p:cNvPr id="679" name="Freeform 75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80" name="Freeform 75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77" name="Line 753"/>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8" name="Line 754"/>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1" name="Group 755"/>
            <p:cNvGrpSpPr/>
            <p:nvPr/>
          </p:nvGrpSpPr>
          <p:grpSpPr bwMode="auto">
            <a:xfrm>
              <a:off x="7762875" y="2759075"/>
              <a:ext cx="390525" cy="174625"/>
              <a:chOff x="4334" y="1470"/>
              <a:chExt cx="246" cy="107"/>
            </a:xfrm>
          </p:grpSpPr>
          <p:sp>
            <p:nvSpPr>
              <p:cNvPr id="6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68" name="Group 759"/>
              <p:cNvGrpSpPr/>
              <p:nvPr/>
            </p:nvGrpSpPr>
            <p:grpSpPr bwMode="auto">
              <a:xfrm>
                <a:off x="4383" y="1488"/>
                <a:ext cx="138" cy="33"/>
                <a:chOff x="2468" y="1332"/>
                <a:chExt cx="310" cy="60"/>
              </a:xfrm>
            </p:grpSpPr>
            <p:sp>
              <p:nvSpPr>
                <p:cNvPr id="671" name="Freeform 76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72" name="Freeform 76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69" name="Line 762"/>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0" name="Line 763"/>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2" name="Group 764"/>
            <p:cNvGrpSpPr/>
            <p:nvPr/>
          </p:nvGrpSpPr>
          <p:grpSpPr bwMode="auto">
            <a:xfrm>
              <a:off x="7689850" y="2393950"/>
              <a:ext cx="390525" cy="174625"/>
              <a:chOff x="4334" y="1470"/>
              <a:chExt cx="246" cy="107"/>
            </a:xfrm>
          </p:grpSpPr>
          <p:sp>
            <p:nvSpPr>
              <p:cNvPr id="6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60" name="Group 768"/>
              <p:cNvGrpSpPr/>
              <p:nvPr/>
            </p:nvGrpSpPr>
            <p:grpSpPr bwMode="auto">
              <a:xfrm>
                <a:off x="4383" y="1488"/>
                <a:ext cx="138" cy="33"/>
                <a:chOff x="2468" y="1332"/>
                <a:chExt cx="310" cy="60"/>
              </a:xfrm>
            </p:grpSpPr>
            <p:sp>
              <p:nvSpPr>
                <p:cNvPr id="663" name="Freeform 76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64" name="Freeform 77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61" name="Line 771"/>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2" name="Line 772"/>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3" name="Group 773"/>
            <p:cNvGrpSpPr/>
            <p:nvPr/>
          </p:nvGrpSpPr>
          <p:grpSpPr bwMode="auto">
            <a:xfrm>
              <a:off x="7737475" y="3644900"/>
              <a:ext cx="492125" cy="206375"/>
              <a:chOff x="4334" y="1470"/>
              <a:chExt cx="246" cy="107"/>
            </a:xfrm>
          </p:grpSpPr>
          <p:sp>
            <p:nvSpPr>
              <p:cNvPr id="6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52" name="Group 777"/>
              <p:cNvGrpSpPr/>
              <p:nvPr/>
            </p:nvGrpSpPr>
            <p:grpSpPr bwMode="auto">
              <a:xfrm>
                <a:off x="4383" y="1488"/>
                <a:ext cx="138" cy="33"/>
                <a:chOff x="2468" y="1332"/>
                <a:chExt cx="310" cy="60"/>
              </a:xfrm>
            </p:grpSpPr>
            <p:sp>
              <p:nvSpPr>
                <p:cNvPr id="655" name="Freeform 77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56" name="Freeform 77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53" name="Line 78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4" name="Line 781"/>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94" name="Line 782"/>
            <p:cNvSpPr>
              <a:spLocks noChangeShapeType="1"/>
            </p:cNvSpPr>
            <p:nvPr/>
          </p:nvSpPr>
          <p:spPr bwMode="auto">
            <a:xfrm>
              <a:off x="6427788" y="3743325"/>
              <a:ext cx="67945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5" name="Group 783"/>
            <p:cNvGrpSpPr/>
            <p:nvPr/>
          </p:nvGrpSpPr>
          <p:grpSpPr bwMode="auto">
            <a:xfrm>
              <a:off x="7086600" y="3632200"/>
              <a:ext cx="492125" cy="206375"/>
              <a:chOff x="4334" y="1470"/>
              <a:chExt cx="246" cy="107"/>
            </a:xfrm>
          </p:grpSpPr>
          <p:sp>
            <p:nvSpPr>
              <p:cNvPr id="6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4" name="Group 787"/>
              <p:cNvGrpSpPr/>
              <p:nvPr/>
            </p:nvGrpSpPr>
            <p:grpSpPr bwMode="auto">
              <a:xfrm>
                <a:off x="4383" y="1488"/>
                <a:ext cx="138" cy="33"/>
                <a:chOff x="2468" y="1332"/>
                <a:chExt cx="310" cy="60"/>
              </a:xfrm>
            </p:grpSpPr>
            <p:sp>
              <p:nvSpPr>
                <p:cNvPr id="647" name="Freeform 78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48" name="Freeform 78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45" name="Line 79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6" name="Line 791"/>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6" name="Group 792"/>
            <p:cNvGrpSpPr/>
            <p:nvPr/>
          </p:nvGrpSpPr>
          <p:grpSpPr bwMode="auto">
            <a:xfrm>
              <a:off x="7397750" y="3911600"/>
              <a:ext cx="492125" cy="206375"/>
              <a:chOff x="4334" y="1470"/>
              <a:chExt cx="246" cy="107"/>
            </a:xfrm>
          </p:grpSpPr>
          <p:sp>
            <p:nvSpPr>
              <p:cNvPr id="6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36" name="Group 796"/>
              <p:cNvGrpSpPr/>
              <p:nvPr/>
            </p:nvGrpSpPr>
            <p:grpSpPr bwMode="auto">
              <a:xfrm>
                <a:off x="4383" y="1488"/>
                <a:ext cx="138" cy="33"/>
                <a:chOff x="2468" y="1332"/>
                <a:chExt cx="310" cy="60"/>
              </a:xfrm>
            </p:grpSpPr>
            <p:sp>
              <p:nvSpPr>
                <p:cNvPr id="639" name="Freeform 79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40" name="Freeform 79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37" name="Line 799"/>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8" name="Line 800"/>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801"/>
            <p:cNvGrpSpPr/>
            <p:nvPr/>
          </p:nvGrpSpPr>
          <p:grpSpPr bwMode="auto">
            <a:xfrm>
              <a:off x="7591425" y="4806950"/>
              <a:ext cx="622300" cy="244475"/>
              <a:chOff x="4334" y="1470"/>
              <a:chExt cx="246" cy="107"/>
            </a:xfrm>
          </p:grpSpPr>
          <p:sp>
            <p:nvSpPr>
              <p:cNvPr id="6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28" name="Group 805"/>
              <p:cNvGrpSpPr/>
              <p:nvPr/>
            </p:nvGrpSpPr>
            <p:grpSpPr bwMode="auto">
              <a:xfrm>
                <a:off x="4383" y="1488"/>
                <a:ext cx="138" cy="33"/>
                <a:chOff x="2468" y="1332"/>
                <a:chExt cx="310" cy="60"/>
              </a:xfrm>
            </p:grpSpPr>
            <p:sp>
              <p:nvSpPr>
                <p:cNvPr id="631" name="Freeform 80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32" name="Freeform 80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29" name="Line 808"/>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0" name="Line 809"/>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8" name="Group 810"/>
            <p:cNvGrpSpPr/>
            <p:nvPr/>
          </p:nvGrpSpPr>
          <p:grpSpPr bwMode="auto">
            <a:xfrm>
              <a:off x="6965950" y="4508500"/>
              <a:ext cx="622300" cy="244475"/>
              <a:chOff x="4334" y="1470"/>
              <a:chExt cx="246" cy="107"/>
            </a:xfrm>
          </p:grpSpPr>
          <p:sp>
            <p:nvSpPr>
              <p:cNvPr id="6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20" name="Group 814"/>
              <p:cNvGrpSpPr/>
              <p:nvPr/>
            </p:nvGrpSpPr>
            <p:grpSpPr bwMode="auto">
              <a:xfrm>
                <a:off x="4383" y="1488"/>
                <a:ext cx="138" cy="33"/>
                <a:chOff x="2468" y="1332"/>
                <a:chExt cx="310" cy="60"/>
              </a:xfrm>
            </p:grpSpPr>
            <p:sp>
              <p:nvSpPr>
                <p:cNvPr id="623" name="Freeform 81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24" name="Freeform 81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21" name="Line 817"/>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2" name="Line 818"/>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9" name="Group 819"/>
            <p:cNvGrpSpPr/>
            <p:nvPr/>
          </p:nvGrpSpPr>
          <p:grpSpPr bwMode="auto">
            <a:xfrm>
              <a:off x="6242050" y="4851400"/>
              <a:ext cx="622300" cy="244475"/>
              <a:chOff x="4334" y="1470"/>
              <a:chExt cx="246" cy="107"/>
            </a:xfrm>
          </p:grpSpPr>
          <p:sp>
            <p:nvSpPr>
              <p:cNvPr id="6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12" name="Group 823"/>
              <p:cNvGrpSpPr/>
              <p:nvPr/>
            </p:nvGrpSpPr>
            <p:grpSpPr bwMode="auto">
              <a:xfrm>
                <a:off x="4383" y="1488"/>
                <a:ext cx="138" cy="33"/>
                <a:chOff x="2468" y="1332"/>
                <a:chExt cx="310" cy="60"/>
              </a:xfrm>
            </p:grpSpPr>
            <p:sp>
              <p:nvSpPr>
                <p:cNvPr id="615" name="Freeform 82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16" name="Freeform 82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13" name="Line 826"/>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 name="Line 827"/>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0" name="Group 828"/>
            <p:cNvGrpSpPr/>
            <p:nvPr/>
          </p:nvGrpSpPr>
          <p:grpSpPr bwMode="auto">
            <a:xfrm>
              <a:off x="6051550" y="3644900"/>
              <a:ext cx="390525" cy="171450"/>
              <a:chOff x="4334" y="1470"/>
              <a:chExt cx="246" cy="107"/>
            </a:xfrm>
          </p:grpSpPr>
          <p:sp>
            <p:nvSpPr>
              <p:cNvPr id="6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04" name="Group 832"/>
              <p:cNvGrpSpPr/>
              <p:nvPr/>
            </p:nvGrpSpPr>
            <p:grpSpPr bwMode="auto">
              <a:xfrm>
                <a:off x="4383" y="1488"/>
                <a:ext cx="138" cy="33"/>
                <a:chOff x="2468" y="1332"/>
                <a:chExt cx="310" cy="60"/>
              </a:xfrm>
            </p:grpSpPr>
            <p:sp>
              <p:nvSpPr>
                <p:cNvPr id="607" name="Freeform 83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608" name="Freeform 83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605" name="Line 835"/>
              <p:cNvSpPr>
                <a:spLocks noChangeShapeType="1"/>
              </p:cNvSpPr>
              <p:nvPr/>
            </p:nvSpPr>
            <p:spPr bwMode="auto">
              <a:xfrm>
                <a:off x="4335" y="1503"/>
                <a:ext cx="0" cy="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6" name="Line 836"/>
              <p:cNvSpPr>
                <a:spLocks noChangeShapeType="1"/>
              </p:cNvSpPr>
              <p:nvPr/>
            </p:nvSpPr>
            <p:spPr bwMode="auto">
              <a:xfrm>
                <a:off x="4578" y="1505"/>
                <a:ext cx="0" cy="49"/>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01" name="Group 837"/>
            <p:cNvGrpSpPr/>
            <p:nvPr/>
          </p:nvGrpSpPr>
          <p:grpSpPr bwMode="auto">
            <a:xfrm>
              <a:off x="6024563" y="1744663"/>
              <a:ext cx="517525" cy="508000"/>
              <a:chOff x="2922" y="1424"/>
              <a:chExt cx="326" cy="320"/>
            </a:xfrm>
          </p:grpSpPr>
          <p:sp>
            <p:nvSpPr>
              <p:cNvPr id="593" name="Oval 838"/>
              <p:cNvSpPr>
                <a:spLocks noChangeArrowheads="1"/>
              </p:cNvSpPr>
              <p:nvPr/>
            </p:nvSpPr>
            <p:spPr bwMode="auto">
              <a:xfrm>
                <a:off x="2922" y="1445"/>
                <a:ext cx="326" cy="289"/>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94" name="Group 839"/>
              <p:cNvGrpSpPr/>
              <p:nvPr/>
            </p:nvGrpSpPr>
            <p:grpSpPr bwMode="auto">
              <a:xfrm>
                <a:off x="2949" y="1424"/>
                <a:ext cx="265" cy="280"/>
                <a:chOff x="2949" y="1424"/>
                <a:chExt cx="265" cy="280"/>
              </a:xfrm>
            </p:grpSpPr>
            <p:sp>
              <p:nvSpPr>
                <p:cNvPr id="596" name="Oval 840"/>
                <p:cNvSpPr>
                  <a:spLocks noChangeArrowheads="1"/>
                </p:cNvSpPr>
                <p:nvPr/>
              </p:nvSpPr>
              <p:spPr bwMode="auto">
                <a:xfrm>
                  <a:off x="3030" y="1545"/>
                  <a:ext cx="107" cy="9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7" name="Oval 841"/>
                <p:cNvSpPr>
                  <a:spLocks noChangeArrowheads="1"/>
                </p:cNvSpPr>
                <p:nvPr/>
              </p:nvSpPr>
              <p:spPr bwMode="auto">
                <a:xfrm>
                  <a:off x="3006" y="1525"/>
                  <a:ext cx="154" cy="131"/>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8" name="Oval 842"/>
                <p:cNvSpPr>
                  <a:spLocks noChangeArrowheads="1"/>
                </p:cNvSpPr>
                <p:nvPr/>
              </p:nvSpPr>
              <p:spPr bwMode="auto">
                <a:xfrm>
                  <a:off x="2983" y="1501"/>
                  <a:ext cx="203" cy="179"/>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9" name="Oval 843"/>
                <p:cNvSpPr>
                  <a:spLocks noChangeArrowheads="1"/>
                </p:cNvSpPr>
                <p:nvPr/>
              </p:nvSpPr>
              <p:spPr bwMode="auto">
                <a:xfrm>
                  <a:off x="2949" y="1476"/>
                  <a:ext cx="265" cy="228"/>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00" name="Freeform 844"/>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14:hiddenLine>
                  </a:ext>
                </a:extLst>
              </p:spPr>
              <p:txBody>
                <a:bodyPr/>
                <a:lstStyle/>
                <a:p>
                  <a:endParaRPr lang="zh-CN" altLang="en-US"/>
                </a:p>
              </p:txBody>
            </p:sp>
          </p:grpSp>
          <p:sp>
            <p:nvSpPr>
              <p:cNvPr id="595" name="Freeform 845"/>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14:hiddenLine>
                </a:ext>
              </a:extLst>
            </p:spPr>
            <p:txBody>
              <a:bodyPr/>
              <a:lstStyle/>
              <a:p>
                <a:endParaRPr lang="zh-CN" altLang="en-US"/>
              </a:p>
            </p:txBody>
          </p:sp>
        </p:grpSp>
        <p:grpSp>
          <p:nvGrpSpPr>
            <p:cNvPr id="302" name="Group 846"/>
            <p:cNvGrpSpPr/>
            <p:nvPr/>
          </p:nvGrpSpPr>
          <p:grpSpPr bwMode="auto">
            <a:xfrm>
              <a:off x="6138863" y="1989138"/>
              <a:ext cx="282575" cy="477837"/>
              <a:chOff x="3748" y="1253"/>
              <a:chExt cx="178" cy="301"/>
            </a:xfrm>
          </p:grpSpPr>
          <p:sp>
            <p:nvSpPr>
              <p:cNvPr id="577" name="Line 270"/>
              <p:cNvSpPr>
                <a:spLocks noChangeShapeType="1"/>
              </p:cNvSpPr>
              <p:nvPr/>
            </p:nvSpPr>
            <p:spPr bwMode="auto">
              <a:xfrm flipH="1">
                <a:off x="3748" y="1276"/>
                <a:ext cx="89" cy="25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8" name="Line 271"/>
              <p:cNvSpPr>
                <a:spLocks noChangeShapeType="1"/>
              </p:cNvSpPr>
              <p:nvPr/>
            </p:nvSpPr>
            <p:spPr bwMode="auto">
              <a:xfrm>
                <a:off x="3837" y="1276"/>
                <a:ext cx="89" cy="2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9" name="Line 272"/>
              <p:cNvSpPr>
                <a:spLocks noChangeShapeType="1"/>
              </p:cNvSpPr>
              <p:nvPr/>
            </p:nvSpPr>
            <p:spPr bwMode="auto">
              <a:xfrm>
                <a:off x="3748"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0" name="Line 273"/>
              <p:cNvSpPr>
                <a:spLocks noChangeShapeType="1"/>
              </p:cNvSpPr>
              <p:nvPr/>
            </p:nvSpPr>
            <p:spPr bwMode="auto">
              <a:xfrm flipH="1">
                <a:off x="3837"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1" name="Line 274"/>
              <p:cNvSpPr>
                <a:spLocks noChangeShapeType="1"/>
              </p:cNvSpPr>
              <p:nvPr/>
            </p:nvSpPr>
            <p:spPr bwMode="auto">
              <a:xfrm>
                <a:off x="3837" y="1282"/>
                <a:ext cx="0" cy="2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2" name="Line 275"/>
              <p:cNvSpPr>
                <a:spLocks noChangeShapeType="1"/>
              </p:cNvSpPr>
              <p:nvPr/>
            </p:nvSpPr>
            <p:spPr bwMode="auto">
              <a:xfrm flipV="1">
                <a:off x="3748" y="1501"/>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3" name="Line 276"/>
              <p:cNvSpPr>
                <a:spLocks noChangeShapeType="1"/>
              </p:cNvSpPr>
              <p:nvPr/>
            </p:nvSpPr>
            <p:spPr bwMode="auto">
              <a:xfrm flipH="1" flipV="1">
                <a:off x="3837" y="1501"/>
                <a:ext cx="89" cy="2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4" name="Line 277"/>
              <p:cNvSpPr>
                <a:spLocks noChangeShapeType="1"/>
              </p:cNvSpPr>
              <p:nvPr/>
            </p:nvSpPr>
            <p:spPr bwMode="auto">
              <a:xfrm>
                <a:off x="3786" y="1418"/>
                <a:ext cx="51"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5" name="Line 278"/>
              <p:cNvSpPr>
                <a:spLocks noChangeShapeType="1"/>
              </p:cNvSpPr>
              <p:nvPr/>
            </p:nvSpPr>
            <p:spPr bwMode="auto">
              <a:xfrm flipV="1">
                <a:off x="3837" y="1418"/>
                <a:ext cx="54"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6" name="Line 279"/>
              <p:cNvSpPr>
                <a:spLocks noChangeShapeType="1"/>
              </p:cNvSpPr>
              <p:nvPr/>
            </p:nvSpPr>
            <p:spPr bwMode="auto">
              <a:xfrm>
                <a:off x="3768" y="1455"/>
                <a:ext cx="66" cy="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7" name="Line 280"/>
              <p:cNvSpPr>
                <a:spLocks noChangeShapeType="1"/>
              </p:cNvSpPr>
              <p:nvPr/>
            </p:nvSpPr>
            <p:spPr bwMode="auto">
              <a:xfrm flipV="1">
                <a:off x="3837" y="1461"/>
                <a:ext cx="66" cy="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8" name="Line 281"/>
              <p:cNvSpPr>
                <a:spLocks noChangeShapeType="1"/>
              </p:cNvSpPr>
              <p:nvPr/>
            </p:nvSpPr>
            <p:spPr bwMode="auto">
              <a:xfrm flipV="1">
                <a:off x="3837" y="1381"/>
                <a:ext cx="34" cy="1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9" name="Line 282"/>
              <p:cNvSpPr>
                <a:spLocks noChangeShapeType="1"/>
              </p:cNvSpPr>
              <p:nvPr/>
            </p:nvSpPr>
            <p:spPr bwMode="auto">
              <a:xfrm flipV="1">
                <a:off x="3837" y="1329"/>
                <a:ext cx="21" cy="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0" name="Line 283"/>
              <p:cNvSpPr>
                <a:spLocks noChangeShapeType="1"/>
              </p:cNvSpPr>
              <p:nvPr/>
            </p:nvSpPr>
            <p:spPr bwMode="auto">
              <a:xfrm>
                <a:off x="3798" y="1377"/>
                <a:ext cx="42" cy="1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1" name="Line 284"/>
              <p:cNvSpPr>
                <a:spLocks noChangeShapeType="1"/>
              </p:cNvSpPr>
              <p:nvPr/>
            </p:nvSpPr>
            <p:spPr bwMode="auto">
              <a:xfrm>
                <a:off x="3817" y="1327"/>
                <a:ext cx="24" cy="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2" name="Oval 862"/>
              <p:cNvSpPr>
                <a:spLocks noChangeArrowheads="1"/>
              </p:cNvSpPr>
              <p:nvPr/>
            </p:nvSpPr>
            <p:spPr bwMode="auto">
              <a:xfrm>
                <a:off x="3821" y="1253"/>
                <a:ext cx="30" cy="29"/>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03" name="Group 863"/>
            <p:cNvGrpSpPr/>
            <p:nvPr/>
          </p:nvGrpSpPr>
          <p:grpSpPr bwMode="auto">
            <a:xfrm>
              <a:off x="5318125" y="1997075"/>
              <a:ext cx="519113" cy="128588"/>
              <a:chOff x="2199" y="955"/>
              <a:chExt cx="2547" cy="506"/>
            </a:xfrm>
          </p:grpSpPr>
          <p:sp>
            <p:nvSpPr>
              <p:cNvPr id="571" name="Freeform 86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2" name="Freeform 86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86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86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 name="Freeform 86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6" name="Freeform 86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4" name="Group 870"/>
            <p:cNvGrpSpPr/>
            <p:nvPr/>
          </p:nvGrpSpPr>
          <p:grpSpPr bwMode="auto">
            <a:xfrm>
              <a:off x="5541963" y="1539875"/>
              <a:ext cx="519112" cy="128588"/>
              <a:chOff x="2199" y="955"/>
              <a:chExt cx="2547" cy="506"/>
            </a:xfrm>
          </p:grpSpPr>
          <p:sp>
            <p:nvSpPr>
              <p:cNvPr id="565" name="Freeform 87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87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Freeform 87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8" name="Freeform 87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9" name="Freeform 87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0" name="Freeform 87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5" name="Line 877"/>
            <p:cNvSpPr>
              <a:spLocks noChangeShapeType="1"/>
            </p:cNvSpPr>
            <p:nvPr/>
          </p:nvSpPr>
          <p:spPr bwMode="auto">
            <a:xfrm flipH="1" flipV="1">
              <a:off x="5626100" y="2027238"/>
              <a:ext cx="39688" cy="635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06" name="Group 885"/>
            <p:cNvGrpSpPr/>
            <p:nvPr/>
          </p:nvGrpSpPr>
          <p:grpSpPr bwMode="auto">
            <a:xfrm>
              <a:off x="5392738" y="3527425"/>
              <a:ext cx="519112" cy="128588"/>
              <a:chOff x="2199" y="955"/>
              <a:chExt cx="2547" cy="506"/>
            </a:xfrm>
          </p:grpSpPr>
          <p:sp>
            <p:nvSpPr>
              <p:cNvPr id="559" name="Freeform 886"/>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87"/>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88"/>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89"/>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 name="Freeform 890"/>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 name="Freeform 891"/>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7" name="Line 892"/>
            <p:cNvSpPr>
              <a:spLocks noChangeShapeType="1"/>
            </p:cNvSpPr>
            <p:nvPr/>
          </p:nvSpPr>
          <p:spPr bwMode="auto">
            <a:xfrm>
              <a:off x="5778500" y="3119438"/>
              <a:ext cx="20638" cy="55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08" name="Group 893"/>
            <p:cNvGrpSpPr/>
            <p:nvPr/>
          </p:nvGrpSpPr>
          <p:grpSpPr bwMode="auto">
            <a:xfrm>
              <a:off x="7007225" y="5005388"/>
              <a:ext cx="519113" cy="128587"/>
              <a:chOff x="2199" y="955"/>
              <a:chExt cx="2547" cy="506"/>
            </a:xfrm>
          </p:grpSpPr>
          <p:sp>
            <p:nvSpPr>
              <p:cNvPr id="553" name="Freeform 89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9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9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9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89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9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9" name="Group 900"/>
            <p:cNvGrpSpPr/>
            <p:nvPr/>
          </p:nvGrpSpPr>
          <p:grpSpPr bwMode="auto">
            <a:xfrm>
              <a:off x="7245350" y="5429250"/>
              <a:ext cx="519113" cy="128588"/>
              <a:chOff x="2199" y="955"/>
              <a:chExt cx="2547" cy="506"/>
            </a:xfrm>
          </p:grpSpPr>
          <p:sp>
            <p:nvSpPr>
              <p:cNvPr id="547" name="Freeform 90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90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90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90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Freeform 90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90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0" name="Group 907"/>
            <p:cNvGrpSpPr/>
            <p:nvPr/>
          </p:nvGrpSpPr>
          <p:grpSpPr bwMode="auto">
            <a:xfrm>
              <a:off x="6821488" y="5408613"/>
              <a:ext cx="519112" cy="128587"/>
              <a:chOff x="2199" y="955"/>
              <a:chExt cx="2547" cy="506"/>
            </a:xfrm>
          </p:grpSpPr>
          <p:sp>
            <p:nvSpPr>
              <p:cNvPr id="541" name="Freeform 908"/>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909"/>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910"/>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911"/>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Freeform 912"/>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913"/>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11"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Line 918"/>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3" name="Group 919"/>
            <p:cNvGrpSpPr/>
            <p:nvPr/>
          </p:nvGrpSpPr>
          <p:grpSpPr bwMode="auto">
            <a:xfrm flipH="1">
              <a:off x="5775325" y="4533900"/>
              <a:ext cx="414338" cy="373063"/>
              <a:chOff x="2839" y="3501"/>
              <a:chExt cx="755" cy="803"/>
            </a:xfrm>
          </p:grpSpPr>
          <p:pic>
            <p:nvPicPr>
              <p:cNvPr id="539"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 name="Freeform 92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14" name="Group 922"/>
            <p:cNvGrpSpPr/>
            <p:nvPr/>
          </p:nvGrpSpPr>
          <p:grpSpPr bwMode="auto">
            <a:xfrm flipH="1">
              <a:off x="5457825" y="4954588"/>
              <a:ext cx="482600" cy="406400"/>
              <a:chOff x="2839" y="3501"/>
              <a:chExt cx="755" cy="803"/>
            </a:xfrm>
          </p:grpSpPr>
          <p:pic>
            <p:nvPicPr>
              <p:cNvPr id="537"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Freeform 92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15" name="Group 925"/>
            <p:cNvGrpSpPr/>
            <p:nvPr/>
          </p:nvGrpSpPr>
          <p:grpSpPr bwMode="auto">
            <a:xfrm flipH="1">
              <a:off x="5935663" y="5256213"/>
              <a:ext cx="427037" cy="349250"/>
              <a:chOff x="2839" y="3501"/>
              <a:chExt cx="755" cy="803"/>
            </a:xfrm>
          </p:grpSpPr>
          <p:pic>
            <p:nvPicPr>
              <p:cNvPr id="535"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Freeform 92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316" name="Group 928"/>
            <p:cNvGrpSpPr/>
            <p:nvPr/>
          </p:nvGrpSpPr>
          <p:grpSpPr bwMode="auto">
            <a:xfrm>
              <a:off x="6550025" y="5238750"/>
              <a:ext cx="427038" cy="350838"/>
              <a:chOff x="2839" y="3501"/>
              <a:chExt cx="755" cy="803"/>
            </a:xfrm>
          </p:grpSpPr>
          <p:pic>
            <p:nvPicPr>
              <p:cNvPr id="53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 name="Freeform 93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17"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 name="Group 932"/>
            <p:cNvGrpSpPr/>
            <p:nvPr/>
          </p:nvGrpSpPr>
          <p:grpSpPr bwMode="auto">
            <a:xfrm>
              <a:off x="5618163" y="1558925"/>
              <a:ext cx="415925" cy="373063"/>
              <a:chOff x="2756" y="1866"/>
              <a:chExt cx="462" cy="463"/>
            </a:xfrm>
          </p:grpSpPr>
          <p:pic>
            <p:nvPicPr>
              <p:cNvPr id="531"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9"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938"/>
            <p:cNvGrpSpPr/>
            <p:nvPr/>
          </p:nvGrpSpPr>
          <p:grpSpPr bwMode="auto">
            <a:xfrm>
              <a:off x="8240713" y="5002213"/>
              <a:ext cx="227012" cy="481012"/>
              <a:chOff x="4140" y="429"/>
              <a:chExt cx="1425" cy="2396"/>
            </a:xfrm>
          </p:grpSpPr>
          <p:sp>
            <p:nvSpPr>
              <p:cNvPr id="499" name="Freeform 939"/>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1" name="Freeform 941"/>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2" name="Freeform 942"/>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4" name="Group 944"/>
              <p:cNvGrpSpPr/>
              <p:nvPr/>
            </p:nvGrpSpPr>
            <p:grpSpPr bwMode="auto">
              <a:xfrm>
                <a:off x="4749" y="668"/>
                <a:ext cx="581" cy="145"/>
                <a:chOff x="614" y="2568"/>
                <a:chExt cx="725" cy="139"/>
              </a:xfrm>
            </p:grpSpPr>
            <p:sp>
              <p:nvSpPr>
                <p:cNvPr id="52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3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6" name="Group 948"/>
              <p:cNvGrpSpPr/>
              <p:nvPr/>
            </p:nvGrpSpPr>
            <p:grpSpPr bwMode="auto">
              <a:xfrm>
                <a:off x="4747" y="994"/>
                <a:ext cx="581" cy="134"/>
                <a:chOff x="614" y="2568"/>
                <a:chExt cx="725" cy="139"/>
              </a:xfrm>
            </p:grpSpPr>
            <p:sp>
              <p:nvSpPr>
                <p:cNvPr id="52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09" name="Group 953"/>
              <p:cNvGrpSpPr/>
              <p:nvPr/>
            </p:nvGrpSpPr>
            <p:grpSpPr bwMode="auto">
              <a:xfrm>
                <a:off x="4735" y="1627"/>
                <a:ext cx="582" cy="151"/>
                <a:chOff x="614" y="2568"/>
                <a:chExt cx="725" cy="139"/>
              </a:xfrm>
            </p:grpSpPr>
            <p:sp>
              <p:nvSpPr>
                <p:cNvPr id="52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0" name="Freeform 956"/>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511" name="Group 957"/>
              <p:cNvGrpSpPr/>
              <p:nvPr/>
            </p:nvGrpSpPr>
            <p:grpSpPr bwMode="auto">
              <a:xfrm>
                <a:off x="4739" y="1327"/>
                <a:ext cx="582" cy="139"/>
                <a:chOff x="614" y="2568"/>
                <a:chExt cx="725" cy="139"/>
              </a:xfrm>
            </p:grpSpPr>
            <p:sp>
              <p:nvSpPr>
                <p:cNvPr id="52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1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3" name="Freeform 961"/>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4" name="Freeform 962"/>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6" name="Freeform 964"/>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2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2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1" name="Group 971"/>
            <p:cNvGrpSpPr/>
            <p:nvPr/>
          </p:nvGrpSpPr>
          <p:grpSpPr bwMode="auto">
            <a:xfrm>
              <a:off x="7924800" y="5303838"/>
              <a:ext cx="227013" cy="481012"/>
              <a:chOff x="4140" y="429"/>
              <a:chExt cx="1425" cy="2396"/>
            </a:xfrm>
          </p:grpSpPr>
          <p:sp>
            <p:nvSpPr>
              <p:cNvPr id="467" name="Freeform 97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9" name="Freeform 97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0" name="Freeform 97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2" name="Group 977"/>
              <p:cNvGrpSpPr/>
              <p:nvPr/>
            </p:nvGrpSpPr>
            <p:grpSpPr bwMode="auto">
              <a:xfrm>
                <a:off x="4749" y="668"/>
                <a:ext cx="581" cy="145"/>
                <a:chOff x="614" y="2568"/>
                <a:chExt cx="725" cy="139"/>
              </a:xfrm>
            </p:grpSpPr>
            <p:sp>
              <p:nvSpPr>
                <p:cNvPr id="49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4" name="Group 981"/>
              <p:cNvGrpSpPr/>
              <p:nvPr/>
            </p:nvGrpSpPr>
            <p:grpSpPr bwMode="auto">
              <a:xfrm>
                <a:off x="4747" y="994"/>
                <a:ext cx="581" cy="134"/>
                <a:chOff x="614" y="2568"/>
                <a:chExt cx="725" cy="139"/>
              </a:xfrm>
            </p:grpSpPr>
            <p:sp>
              <p:nvSpPr>
                <p:cNvPr id="49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7" name="Group 986"/>
              <p:cNvGrpSpPr/>
              <p:nvPr/>
            </p:nvGrpSpPr>
            <p:grpSpPr bwMode="auto">
              <a:xfrm>
                <a:off x="4735" y="1627"/>
                <a:ext cx="582" cy="151"/>
                <a:chOff x="614" y="2568"/>
                <a:chExt cx="725" cy="139"/>
              </a:xfrm>
            </p:grpSpPr>
            <p:sp>
              <p:nvSpPr>
                <p:cNvPr id="49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8" name="Freeform 98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79" name="Group 990"/>
              <p:cNvGrpSpPr/>
              <p:nvPr/>
            </p:nvGrpSpPr>
            <p:grpSpPr bwMode="auto">
              <a:xfrm>
                <a:off x="4739" y="1327"/>
                <a:ext cx="582" cy="139"/>
                <a:chOff x="614" y="2568"/>
                <a:chExt cx="725" cy="139"/>
              </a:xfrm>
            </p:grpSpPr>
            <p:sp>
              <p:nvSpPr>
                <p:cNvPr id="49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8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1" name="Freeform 99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2" name="Freeform 995"/>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4" name="Freeform 99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8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22" name="Group 1004"/>
            <p:cNvGrpSpPr/>
            <p:nvPr/>
          </p:nvGrpSpPr>
          <p:grpSpPr bwMode="auto">
            <a:xfrm>
              <a:off x="5302250" y="2043113"/>
              <a:ext cx="534988" cy="407987"/>
              <a:chOff x="877" y="1008"/>
              <a:chExt cx="2747" cy="2591"/>
            </a:xfrm>
          </p:grpSpPr>
          <p:pic>
            <p:nvPicPr>
              <p:cNvPr id="44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 name="Freeform 1007"/>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447"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09"/>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9" name="Freeform 1010"/>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0" name="Freeform 1011"/>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1" name="Freeform 1012"/>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2" name="Freeform 1013"/>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3" name="Freeform 1014"/>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54" name="Group 1015"/>
              <p:cNvGrpSpPr/>
              <p:nvPr/>
            </p:nvGrpSpPr>
            <p:grpSpPr bwMode="auto">
              <a:xfrm>
                <a:off x="1709" y="3008"/>
                <a:ext cx="507" cy="234"/>
                <a:chOff x="1740" y="2642"/>
                <a:chExt cx="752" cy="327"/>
              </a:xfrm>
            </p:grpSpPr>
            <p:sp>
              <p:nvSpPr>
                <p:cNvPr id="461" name="Freeform 101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2" name="Freeform 101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3" name="Freeform 101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4" name="Freeform 101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5" name="Freeform 102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6" name="Freeform 102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55" name="Freeform 1022"/>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6" name="Freeform 1023"/>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7" name="Freeform 1024"/>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8" name="Freeform 1025"/>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9" name="Freeform 1026"/>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0" name="Freeform 1027"/>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23"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031"/>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25"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33"/>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7" name="Freeform 1034"/>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 name="Freeform 1035"/>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 name="Freeform 1036"/>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 name="Freeform 1037"/>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1" name="Freeform 1038"/>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32" name="Group 1039"/>
            <p:cNvGrpSpPr/>
            <p:nvPr/>
          </p:nvGrpSpPr>
          <p:grpSpPr bwMode="auto">
            <a:xfrm>
              <a:off x="7019925" y="5800725"/>
              <a:ext cx="87313" cy="38100"/>
              <a:chOff x="1740" y="2642"/>
              <a:chExt cx="752" cy="327"/>
            </a:xfrm>
          </p:grpSpPr>
          <p:sp>
            <p:nvSpPr>
              <p:cNvPr id="438" name="Freeform 1040"/>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9" name="Freeform 104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 name="Freeform 1042"/>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1" name="Freeform 1043"/>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2" name="Freeform 1044"/>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3" name="Freeform 1045"/>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3" name="Freeform 1046"/>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4" name="Freeform 1047"/>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5" name="Freeform 1048"/>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1049"/>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1050"/>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1051"/>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39"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Freeform 1055"/>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41"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Freeform 1057"/>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3" name="Freeform 1058"/>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4" name="Freeform 1059"/>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5" name="Freeform 1060"/>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1061"/>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7" name="Freeform 1062"/>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48" name="Group 1063"/>
            <p:cNvGrpSpPr/>
            <p:nvPr/>
          </p:nvGrpSpPr>
          <p:grpSpPr bwMode="auto">
            <a:xfrm>
              <a:off x="5695950" y="3355975"/>
              <a:ext cx="80963" cy="38100"/>
              <a:chOff x="1740" y="2642"/>
              <a:chExt cx="752" cy="327"/>
            </a:xfrm>
          </p:grpSpPr>
          <p:sp>
            <p:nvSpPr>
              <p:cNvPr id="432" name="Freeform 106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3" name="Freeform 106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4" name="Freeform 106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5" name="Freeform 106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6" name="Freeform 106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7" name="Freeform 106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9" name="Freeform 1070"/>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0" name="Freeform 1071"/>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1" name="Freeform 1072"/>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2" name="Freeform 1073"/>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3" name="Freeform 1074"/>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4" name="Freeform 1075"/>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55" name="Group 1076"/>
            <p:cNvGrpSpPr/>
            <p:nvPr/>
          </p:nvGrpSpPr>
          <p:grpSpPr bwMode="auto">
            <a:xfrm flipH="1">
              <a:off x="5940425" y="3222625"/>
              <a:ext cx="414338" cy="373063"/>
              <a:chOff x="2839" y="3501"/>
              <a:chExt cx="755" cy="803"/>
            </a:xfrm>
          </p:grpSpPr>
          <p:pic>
            <p:nvPicPr>
              <p:cNvPr id="430"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 name="Freeform 107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pic>
          <p:nvPicPr>
            <p:cNvPr id="35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082"/>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5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084"/>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0" name="Freeform 1085"/>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1" name="Freeform 1086"/>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2" name="Freeform 1087"/>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3" name="Freeform 1088"/>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4" name="Freeform 1089"/>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65" name="Group 1090"/>
            <p:cNvGrpSpPr/>
            <p:nvPr/>
          </p:nvGrpSpPr>
          <p:grpSpPr bwMode="auto">
            <a:xfrm>
              <a:off x="7451725" y="5737225"/>
              <a:ext cx="87313" cy="38100"/>
              <a:chOff x="1740" y="2642"/>
              <a:chExt cx="752" cy="327"/>
            </a:xfrm>
          </p:grpSpPr>
          <p:sp>
            <p:nvSpPr>
              <p:cNvPr id="424" name="Freeform 109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5" name="Freeform 109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6" name="Freeform 109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7" name="Freeform 109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8" name="Freeform 109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9" name="Freeform 109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6" name="Freeform 1097"/>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7" name="Freeform 1098"/>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099"/>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100"/>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0" name="Freeform 1101"/>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1" name="Freeform 1102"/>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72" name="Group 1103"/>
            <p:cNvGrpSpPr/>
            <p:nvPr/>
          </p:nvGrpSpPr>
          <p:grpSpPr bwMode="auto">
            <a:xfrm>
              <a:off x="6351588" y="2493963"/>
              <a:ext cx="390525" cy="169862"/>
              <a:chOff x="4650" y="1129"/>
              <a:chExt cx="246" cy="95"/>
            </a:xfrm>
          </p:grpSpPr>
          <p:sp>
            <p:nvSpPr>
              <p:cNvPr id="4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19" name="Group 1107"/>
              <p:cNvGrpSpPr/>
              <p:nvPr/>
            </p:nvGrpSpPr>
            <p:grpSpPr bwMode="auto">
              <a:xfrm>
                <a:off x="4699" y="1145"/>
                <a:ext cx="138" cy="29"/>
                <a:chOff x="2468" y="1332"/>
                <a:chExt cx="310" cy="60"/>
              </a:xfrm>
            </p:grpSpPr>
            <p:sp>
              <p:nvSpPr>
                <p:cNvPr id="422" name="Freeform 110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110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 name="Line 1110"/>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1" name="Line 1111"/>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112"/>
            <p:cNvGrpSpPr/>
            <p:nvPr/>
          </p:nvGrpSpPr>
          <p:grpSpPr bwMode="auto">
            <a:xfrm>
              <a:off x="6051550" y="3641725"/>
              <a:ext cx="390525" cy="169863"/>
              <a:chOff x="4650" y="1129"/>
              <a:chExt cx="246" cy="95"/>
            </a:xfrm>
          </p:grpSpPr>
          <p:sp>
            <p:nvSpPr>
              <p:cNvPr id="4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11" name="Group 1116"/>
              <p:cNvGrpSpPr/>
              <p:nvPr/>
            </p:nvGrpSpPr>
            <p:grpSpPr bwMode="auto">
              <a:xfrm>
                <a:off x="4699" y="1145"/>
                <a:ext cx="138" cy="29"/>
                <a:chOff x="2468" y="1332"/>
                <a:chExt cx="310" cy="60"/>
              </a:xfrm>
            </p:grpSpPr>
            <p:sp>
              <p:nvSpPr>
                <p:cNvPr id="414" name="Freeform 111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5" name="Freeform 111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2" name="Line 11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3" name="Line 11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4" name="Group 878"/>
            <p:cNvGrpSpPr/>
            <p:nvPr/>
          </p:nvGrpSpPr>
          <p:grpSpPr bwMode="auto">
            <a:xfrm>
              <a:off x="5529263" y="3016250"/>
              <a:ext cx="519112" cy="128588"/>
              <a:chOff x="2199" y="955"/>
              <a:chExt cx="2547" cy="506"/>
            </a:xfrm>
          </p:grpSpPr>
          <p:sp>
            <p:nvSpPr>
              <p:cNvPr id="402" name="Freeform 879"/>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3" name="Freeform 880"/>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881"/>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882"/>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6" name="Freeform 883"/>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884"/>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5" name="Group 1121"/>
            <p:cNvGrpSpPr/>
            <p:nvPr/>
          </p:nvGrpSpPr>
          <p:grpSpPr bwMode="auto">
            <a:xfrm>
              <a:off x="6248400" y="4852988"/>
              <a:ext cx="617538" cy="247650"/>
              <a:chOff x="2356" y="1300"/>
              <a:chExt cx="555" cy="194"/>
            </a:xfrm>
          </p:grpSpPr>
          <p:sp>
            <p:nvSpPr>
              <p:cNvPr id="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97" name="Group 1125"/>
              <p:cNvGrpSpPr/>
              <p:nvPr/>
            </p:nvGrpSpPr>
            <p:grpSpPr bwMode="auto">
              <a:xfrm>
                <a:off x="2468" y="1332"/>
                <a:ext cx="310" cy="60"/>
                <a:chOff x="2468" y="1332"/>
                <a:chExt cx="310" cy="60"/>
              </a:xfrm>
            </p:grpSpPr>
            <p:sp>
              <p:nvSpPr>
                <p:cNvPr id="400" name="Freeform 112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2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28"/>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 name="Line 1129"/>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6" name="Group 1130"/>
            <p:cNvGrpSpPr/>
            <p:nvPr/>
          </p:nvGrpSpPr>
          <p:grpSpPr bwMode="auto">
            <a:xfrm>
              <a:off x="6969125" y="4510088"/>
              <a:ext cx="617538" cy="247650"/>
              <a:chOff x="2356" y="1300"/>
              <a:chExt cx="555" cy="194"/>
            </a:xfrm>
          </p:grpSpPr>
          <p:sp>
            <p:nvSpPr>
              <p:cNvPr id="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9" name="Group 1134"/>
              <p:cNvGrpSpPr/>
              <p:nvPr/>
            </p:nvGrpSpPr>
            <p:grpSpPr bwMode="auto">
              <a:xfrm>
                <a:off x="2468" y="1332"/>
                <a:ext cx="310" cy="60"/>
                <a:chOff x="2468" y="1332"/>
                <a:chExt cx="310" cy="60"/>
              </a:xfrm>
            </p:grpSpPr>
            <p:sp>
              <p:nvSpPr>
                <p:cNvPr id="392" name="Freeform 11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11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0" name="Line 1137"/>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1" name="Line 1138"/>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7" name="Group 1139"/>
            <p:cNvGrpSpPr/>
            <p:nvPr/>
          </p:nvGrpSpPr>
          <p:grpSpPr bwMode="auto">
            <a:xfrm>
              <a:off x="7585075" y="4811713"/>
              <a:ext cx="617538" cy="247650"/>
              <a:chOff x="2356" y="1300"/>
              <a:chExt cx="555" cy="194"/>
            </a:xfrm>
          </p:grpSpPr>
          <p:sp>
            <p:nvSpPr>
              <p:cNvPr id="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 name="Group 1143"/>
              <p:cNvGrpSpPr/>
              <p:nvPr/>
            </p:nvGrpSpPr>
            <p:grpSpPr bwMode="auto">
              <a:xfrm>
                <a:off x="2468" y="1332"/>
                <a:ext cx="310" cy="60"/>
                <a:chOff x="2468" y="1332"/>
                <a:chExt cx="310" cy="60"/>
              </a:xfrm>
            </p:grpSpPr>
            <p:sp>
              <p:nvSpPr>
                <p:cNvPr id="384" name="Freeform 11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5" name="Freeform 11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2" name="Line 1146"/>
              <p:cNvSpPr>
                <a:spLocks noChangeShapeType="1"/>
              </p:cNvSpPr>
              <p:nvPr/>
            </p:nvSpPr>
            <p:spPr bwMode="auto">
              <a:xfrm>
                <a:off x="2357" y="1361"/>
                <a:ext cx="0" cy="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3" name="Line 1147"/>
              <p:cNvSpPr>
                <a:spLocks noChangeShapeType="1"/>
              </p:cNvSpPr>
              <p:nvPr/>
            </p:nvSpPr>
            <p:spPr bwMode="auto">
              <a:xfrm>
                <a:off x="2907" y="1363"/>
                <a:ext cx="0" cy="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dirty="0">
              <a:solidFill>
                <a:srgbClr val="00007F"/>
              </a:solidFill>
              <a:latin typeface="+mn-ea"/>
              <a:ea typeface="+mn-ea"/>
              <a:cs typeface="+mn-ea"/>
              <a:sym typeface="+mn-lt"/>
            </a:endParaRPr>
          </a:p>
        </p:txBody>
      </p:sp>
      <p:sp>
        <p:nvSpPr>
          <p:cNvPr id="4" name="Rectangle 2"/>
          <p:cNvSpPr txBox="1"/>
          <p:nvPr/>
        </p:nvSpPr>
        <p:spPr>
          <a:xfrm>
            <a:off x="2786178" y="850723"/>
            <a:ext cx="661964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sp>
        <p:nvSpPr>
          <p:cNvPr id="5" name="Rectangle 3"/>
          <p:cNvSpPr txBox="1"/>
          <p:nvPr/>
        </p:nvSpPr>
        <p:spPr>
          <a:xfrm>
            <a:off x="427106" y="2101651"/>
            <a:ext cx="7297420" cy="2812415"/>
          </a:xfrm>
          <a:prstGeom prst="rect">
            <a:avLst/>
          </a:prstGeom>
        </p:spPr>
        <p:txBody>
          <a:bodyPr vert="horz" wrap="square" lIns="92075" tIns="46038" rIns="92075" bIns="46038" anchor="t"/>
          <a:lstStyle>
            <a:defPPr>
              <a:defRPr lang="zh-CN"/>
            </a:defPPr>
            <a:lvl1pPr marL="228600" indent="-228600">
              <a:lnSpc>
                <a:spcPct val="130000"/>
              </a:lnSpc>
              <a:spcBef>
                <a:spcPts val="1000"/>
              </a:spcBef>
              <a:buSzPct val="85000"/>
              <a:buFont typeface="Arial" panose="020B0604020202020204" pitchFamily="34" charset="0"/>
              <a:buNone/>
              <a:defRPr sz="2400">
                <a:solidFill>
                  <a:schemeClr val="accent1">
                    <a:lumMod val="50000"/>
                  </a:schemeClr>
                </a:solidFill>
                <a:latin typeface="+mn-ea"/>
                <a:cs typeface="微软雅黑" panose="020B0503020204020204" pitchFamily="34" charset="-122"/>
              </a:defRPr>
            </a:lvl1pPr>
            <a:lvl2pPr marL="685800" lvl="1" indent="-228600">
              <a:lnSpc>
                <a:spcPct val="130000"/>
              </a:lnSpc>
              <a:spcBef>
                <a:spcPts val="500"/>
              </a:spcBef>
              <a:buSzPct val="85000"/>
              <a:buFont typeface="Arial" panose="020B0604020202020204" pitchFamily="34" charset="0"/>
              <a:buChar char="•"/>
              <a:defRPr sz="2400">
                <a:latin typeface="+mn-ea"/>
                <a:cs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Wingdings" panose="05000000000000000000" pitchFamily="2" charset="2"/>
              <a:buChar char="l"/>
            </a:pPr>
            <a:r>
              <a:rPr lang="zh-CN" altLang="en-US" dirty="0">
                <a:solidFill>
                  <a:schemeClr val="tx1"/>
                </a:solidFill>
              </a:rPr>
              <a:t>拨号线路上使用</a:t>
            </a:r>
            <a:r>
              <a:rPr lang="en-US" altLang="zh-CN" dirty="0">
                <a:solidFill>
                  <a:schemeClr val="tx1"/>
                </a:solidFill>
              </a:rPr>
              <a:t>modem</a:t>
            </a:r>
          </a:p>
          <a:p>
            <a:pPr lvl="1"/>
            <a:r>
              <a:rPr lang="zh-CN" altLang="en-US" dirty="0"/>
              <a:t>可达</a:t>
            </a:r>
            <a:r>
              <a:rPr lang="en-US" altLang="zh-CN" dirty="0"/>
              <a:t>56Kbps </a:t>
            </a:r>
            <a:r>
              <a:rPr lang="zh-CN" altLang="en-US" dirty="0"/>
              <a:t>直接接入边缘路由器</a:t>
            </a:r>
          </a:p>
          <a:p>
            <a:pPr lvl="1"/>
            <a:r>
              <a:rPr lang="zh-CN" altLang="en-US" dirty="0"/>
              <a:t>  </a:t>
            </a:r>
            <a:r>
              <a:rPr lang="en-US" altLang="zh-CN" dirty="0"/>
              <a:t>(</a:t>
            </a:r>
            <a:r>
              <a:rPr lang="zh-CN" altLang="en-US" dirty="0"/>
              <a:t>实际远小于该值</a:t>
            </a:r>
            <a:r>
              <a:rPr lang="en-US" altLang="zh-CN" dirty="0"/>
              <a:t>,</a:t>
            </a:r>
            <a:r>
              <a:rPr lang="zh-CN" altLang="en-US" dirty="0"/>
              <a:t>数字模拟调制解调</a:t>
            </a:r>
            <a:r>
              <a:rPr lang="en-US" altLang="zh-CN" dirty="0"/>
              <a:t>)</a:t>
            </a:r>
          </a:p>
          <a:p>
            <a:pPr lvl="1"/>
            <a:r>
              <a:rPr lang="zh-CN" altLang="en-US" dirty="0"/>
              <a:t>不能同时网上冲浪和拨打电话</a:t>
            </a:r>
            <a:r>
              <a:rPr lang="en-US" altLang="zh-CN" dirty="0"/>
              <a:t>: </a:t>
            </a:r>
            <a:r>
              <a:rPr lang="zh-CN" altLang="en-US" dirty="0"/>
              <a:t>不能一直在线</a:t>
            </a:r>
          </a:p>
          <a:p>
            <a:pPr marL="342900" indent="-342900">
              <a:buFont typeface="Wingdings" panose="05000000000000000000" pitchFamily="2" charset="2"/>
              <a:buChar char="l"/>
            </a:pPr>
            <a:r>
              <a:rPr lang="zh-CN" altLang="en-US" dirty="0">
                <a:solidFill>
                  <a:schemeClr val="tx1"/>
                </a:solidFill>
              </a:rPr>
              <a:t> </a:t>
            </a:r>
            <a:r>
              <a:rPr lang="en-US" altLang="zh-CN" dirty="0">
                <a:solidFill>
                  <a:schemeClr val="tx1"/>
                </a:solidFill>
              </a:rPr>
              <a:t>ISDN(Integrated Services Digital Network):</a:t>
            </a:r>
            <a:r>
              <a:rPr lang="zh-CN" altLang="en-US" dirty="0">
                <a:solidFill>
                  <a:schemeClr val="tx1"/>
                </a:solidFill>
              </a:rPr>
              <a:t>综合业务数字网</a:t>
            </a:r>
            <a:r>
              <a:rPr lang="en-US" altLang="zh-CN" dirty="0">
                <a:solidFill>
                  <a:schemeClr val="tx1"/>
                </a:solidFill>
              </a:rPr>
              <a:t>,</a:t>
            </a:r>
            <a:r>
              <a:rPr lang="zh-CN" altLang="en-US" dirty="0">
                <a:solidFill>
                  <a:schemeClr val="tx1"/>
                </a:solidFill>
              </a:rPr>
              <a:t>数字数据传输</a:t>
            </a:r>
            <a:r>
              <a:rPr lang="en-US" altLang="zh-CN" dirty="0">
                <a:solidFill>
                  <a:schemeClr val="tx1"/>
                </a:solidFill>
              </a:rPr>
              <a:t>,2D+B,128Kbps</a:t>
            </a:r>
            <a:endParaRPr lang="zh-CN" altLang="en-US" dirty="0">
              <a:solidFill>
                <a:schemeClr val="tx1"/>
              </a:solidFill>
            </a:endParaRPr>
          </a:p>
        </p:txBody>
      </p:sp>
      <p:grpSp>
        <p:nvGrpSpPr>
          <p:cNvPr id="6" name="Group 30"/>
          <p:cNvGrpSpPr/>
          <p:nvPr/>
        </p:nvGrpSpPr>
        <p:grpSpPr>
          <a:xfrm>
            <a:off x="7724526" y="2274735"/>
            <a:ext cx="3865880" cy="3269166"/>
            <a:chOff x="3715" y="1071"/>
            <a:chExt cx="1610" cy="1161"/>
          </a:xfrm>
        </p:grpSpPr>
        <p:graphicFrame>
          <p:nvGraphicFramePr>
            <p:cNvPr id="7" name="Object 4"/>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spid="_x0000_s1156" r:id="rId4" imgW="741680" imgH="650240" progId="MS_ClipArt_Gallery.2">
                    <p:embed/>
                  </p:oleObj>
                </mc:Choice>
                <mc:Fallback>
                  <p:oleObj r:id="rId4" imgW="741680" imgH="650240" progId="MS_ClipArt_Gallery.2">
                    <p:embed/>
                    <p:pic>
                      <p:nvPicPr>
                        <p:cNvPr id="0" name="图片 1053"/>
                        <p:cNvPicPr/>
                        <p:nvPr/>
                      </p:nvPicPr>
                      <p:blipFill>
                        <a:blip r:embed="rId5"/>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p:cNvGraphicFramePr/>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spid="_x0000_s1157" r:id="rId6" imgW="502920" imgH="382905" progId="MS_ClipArt_Gallery.2">
                    <p:embed/>
                  </p:oleObj>
                </mc:Choice>
                <mc:Fallback>
                  <p:oleObj r:id="rId6" imgW="502920" imgH="382905" progId="MS_ClipArt_Gallery.2">
                    <p:embed/>
                    <p:pic>
                      <p:nvPicPr>
                        <p:cNvPr id="0" name="图片 1054"/>
                        <p:cNvPicPr/>
                        <p:nvPr/>
                      </p:nvPicPr>
                      <p:blipFill>
                        <a:blip r:embed="rId7"/>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spid="_x0000_s1158" r:id="rId8" imgW="741680" imgH="650240" progId="MS_ClipArt_Gallery.2">
                    <p:embed/>
                  </p:oleObj>
                </mc:Choice>
                <mc:Fallback>
                  <p:oleObj r:id="rId8" imgW="741680" imgH="650240" progId="MS_ClipArt_Gallery.2">
                    <p:embed/>
                    <p:pic>
                      <p:nvPicPr>
                        <p:cNvPr id="0" name="图片 1055"/>
                        <p:cNvPicPr/>
                        <p:nvPr/>
                      </p:nvPicPr>
                      <p:blipFill>
                        <a:blip r:embed="rId9"/>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spid="_x0000_s1159" r:id="rId10" imgW="502920" imgH="384175" progId="MS_ClipArt_Gallery.2">
                    <p:embed/>
                  </p:oleObj>
                </mc:Choice>
                <mc:Fallback>
                  <p:oleObj r:id="rId10" imgW="502920" imgH="384175" progId="MS_ClipArt_Gallery.2">
                    <p:embed/>
                    <p:pic>
                      <p:nvPicPr>
                        <p:cNvPr id="0" name="图片 1056"/>
                        <p:cNvPicPr/>
                        <p:nvPr/>
                      </p:nvPicPr>
                      <p:blipFill>
                        <a:blip r:embed="rId11"/>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p:cNvGrpSpPr/>
            <p:nvPr/>
          </p:nvGrpSpPr>
          <p:grpSpPr>
            <a:xfrm>
              <a:off x="4130" y="1553"/>
              <a:ext cx="78" cy="271"/>
              <a:chOff x="4130" y="1553"/>
              <a:chExt cx="78" cy="271"/>
            </a:xfrm>
          </p:grpSpPr>
          <p:sp>
            <p:nvSpPr>
              <p:cNvPr id="30" name="Oval 10"/>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Oval 11"/>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Oval 12"/>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4" name="Line 14"/>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p:cNvGrpSpPr/>
            <p:nvPr/>
          </p:nvGrpSpPr>
          <p:grpSpPr>
            <a:xfrm>
              <a:off x="4772" y="1578"/>
              <a:ext cx="553" cy="294"/>
              <a:chOff x="4772" y="1578"/>
              <a:chExt cx="553" cy="294"/>
            </a:xfrm>
          </p:grpSpPr>
          <p:sp>
            <p:nvSpPr>
              <p:cNvPr id="17" name="Oval 16"/>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Line 17"/>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1" name="Oval 20"/>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2" name="Group 24"/>
              <p:cNvGrpSpPr/>
              <p:nvPr/>
            </p:nvGrpSpPr>
            <p:grpSpPr>
              <a:xfrm>
                <a:off x="4903" y="1620"/>
                <a:ext cx="273" cy="111"/>
                <a:chOff x="4903" y="1620"/>
                <a:chExt cx="273" cy="111"/>
              </a:xfrm>
            </p:grpSpPr>
            <p:sp>
              <p:nvSpPr>
                <p:cNvPr id="27" name="Line 21"/>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p:cNvGrpSpPr/>
              <p:nvPr/>
            </p:nvGrpSpPr>
            <p:grpSpPr>
              <a:xfrm>
                <a:off x="4904" y="1617"/>
                <a:ext cx="271" cy="112"/>
                <a:chOff x="4904" y="1617"/>
                <a:chExt cx="271" cy="112"/>
              </a:xfrm>
            </p:grpSpPr>
            <p:sp>
              <p:nvSpPr>
                <p:cNvPr id="24" name="Line 25"/>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3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0668" b="4266"/>
          <a:stretch>
            <a:fillRect/>
          </a:stretch>
        </p:blipFill>
        <p:spPr>
          <a:xfrm>
            <a:off x="10696" y="-15241"/>
            <a:ext cx="12192000" cy="6873241"/>
          </a:xfrm>
          <a:prstGeom prst="rect">
            <a:avLst/>
          </a:prstGeom>
        </p:spPr>
      </p:pic>
      <p:sp>
        <p:nvSpPr>
          <p:cNvPr id="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 name="矩形 2"/>
          <p:cNvSpPr/>
          <p:nvPr/>
        </p:nvSpPr>
        <p:spPr>
          <a:xfrm>
            <a:off x="-4544" y="-15240"/>
            <a:ext cx="12192000" cy="68580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4" name="组合 3"/>
          <p:cNvGrpSpPr/>
          <p:nvPr/>
        </p:nvGrpSpPr>
        <p:grpSpPr>
          <a:xfrm>
            <a:off x="0" y="66900"/>
            <a:ext cx="12061370" cy="406492"/>
            <a:chOff x="0" y="66900"/>
            <a:chExt cx="12061370" cy="406492"/>
          </a:xfrm>
        </p:grpSpPr>
        <p:sp>
          <p:nvSpPr>
            <p:cNvPr id="6" name="任意多边形 5"/>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
        <p:nvSpPr>
          <p:cNvPr id="10" name="矩形 9"/>
          <p:cNvSpPr/>
          <p:nvPr/>
        </p:nvSpPr>
        <p:spPr>
          <a:xfrm>
            <a:off x="1533251" y="2775610"/>
            <a:ext cx="9379491"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学习</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计算机网络</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的意义 ？</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3190875" y="847299"/>
            <a:ext cx="628309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grpSp>
        <p:nvGrpSpPr>
          <p:cNvPr id="6" name="Group 30"/>
          <p:cNvGrpSpPr/>
          <p:nvPr/>
        </p:nvGrpSpPr>
        <p:grpSpPr>
          <a:xfrm>
            <a:off x="7744266" y="1990299"/>
            <a:ext cx="3865880" cy="3269166"/>
            <a:chOff x="3715" y="1071"/>
            <a:chExt cx="1610" cy="1161"/>
          </a:xfrm>
        </p:grpSpPr>
        <p:graphicFrame>
          <p:nvGraphicFramePr>
            <p:cNvPr id="7" name="Object 4"/>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spid="_x0000_s2180" r:id="rId4" imgW="741680" imgH="650240" progId="MS_ClipArt_Gallery.2">
                    <p:embed/>
                  </p:oleObj>
                </mc:Choice>
                <mc:Fallback>
                  <p:oleObj r:id="rId4" imgW="741680" imgH="650240" progId="MS_ClipArt_Gallery.2">
                    <p:embed/>
                    <p:pic>
                      <p:nvPicPr>
                        <p:cNvPr id="0" name="图片 2077"/>
                        <p:cNvPicPr/>
                        <p:nvPr/>
                      </p:nvPicPr>
                      <p:blipFill>
                        <a:blip r:embed="rId5"/>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p:cNvGraphicFramePr/>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spid="_x0000_s2181" r:id="rId6" imgW="502920" imgH="382905" progId="MS_ClipArt_Gallery.2">
                    <p:embed/>
                  </p:oleObj>
                </mc:Choice>
                <mc:Fallback>
                  <p:oleObj r:id="rId6" imgW="502920" imgH="382905" progId="MS_ClipArt_Gallery.2">
                    <p:embed/>
                    <p:pic>
                      <p:nvPicPr>
                        <p:cNvPr id="0" name="图片 2078"/>
                        <p:cNvPicPr/>
                        <p:nvPr/>
                      </p:nvPicPr>
                      <p:blipFill>
                        <a:blip r:embed="rId7"/>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spid="_x0000_s2182" r:id="rId8" imgW="741680" imgH="650240" progId="MS_ClipArt_Gallery.2">
                    <p:embed/>
                  </p:oleObj>
                </mc:Choice>
                <mc:Fallback>
                  <p:oleObj r:id="rId8" imgW="741680" imgH="650240" progId="MS_ClipArt_Gallery.2">
                    <p:embed/>
                    <p:pic>
                      <p:nvPicPr>
                        <p:cNvPr id="0" name="图片 2079"/>
                        <p:cNvPicPr/>
                        <p:nvPr/>
                      </p:nvPicPr>
                      <p:blipFill>
                        <a:blip r:embed="rId9"/>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spid="_x0000_s2183" r:id="rId10" imgW="502920" imgH="384175" progId="MS_ClipArt_Gallery.2">
                    <p:embed/>
                  </p:oleObj>
                </mc:Choice>
                <mc:Fallback>
                  <p:oleObj r:id="rId10" imgW="502920" imgH="384175" progId="MS_ClipArt_Gallery.2">
                    <p:embed/>
                    <p:pic>
                      <p:nvPicPr>
                        <p:cNvPr id="0" name="图片 2080"/>
                        <p:cNvPicPr/>
                        <p:nvPr/>
                      </p:nvPicPr>
                      <p:blipFill>
                        <a:blip r:embed="rId11"/>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p:cNvGrpSpPr/>
            <p:nvPr/>
          </p:nvGrpSpPr>
          <p:grpSpPr>
            <a:xfrm>
              <a:off x="4130" y="1553"/>
              <a:ext cx="78" cy="271"/>
              <a:chOff x="4130" y="1553"/>
              <a:chExt cx="78" cy="271"/>
            </a:xfrm>
          </p:grpSpPr>
          <p:sp>
            <p:nvSpPr>
              <p:cNvPr id="30" name="Oval 10"/>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1" name="Oval 11"/>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12"/>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4" name="Line 14"/>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p:cNvGrpSpPr/>
            <p:nvPr/>
          </p:nvGrpSpPr>
          <p:grpSpPr>
            <a:xfrm>
              <a:off x="4772" y="1578"/>
              <a:ext cx="553" cy="294"/>
              <a:chOff x="4772" y="1578"/>
              <a:chExt cx="553" cy="294"/>
            </a:xfrm>
          </p:grpSpPr>
          <p:sp>
            <p:nvSpPr>
              <p:cNvPr id="17" name="Oval 16"/>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 name="Line 17"/>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 name="Oval 20"/>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 name="Group 24"/>
              <p:cNvGrpSpPr/>
              <p:nvPr/>
            </p:nvGrpSpPr>
            <p:grpSpPr>
              <a:xfrm>
                <a:off x="4903" y="1620"/>
                <a:ext cx="273" cy="111"/>
                <a:chOff x="4903" y="1620"/>
                <a:chExt cx="273" cy="111"/>
              </a:xfrm>
            </p:grpSpPr>
            <p:sp>
              <p:nvSpPr>
                <p:cNvPr id="27" name="Line 21"/>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p:cNvGrpSpPr/>
              <p:nvPr/>
            </p:nvGrpSpPr>
            <p:grpSpPr>
              <a:xfrm>
                <a:off x="4904" y="1617"/>
                <a:ext cx="271" cy="112"/>
                <a:chOff x="4904" y="1617"/>
                <a:chExt cx="271" cy="112"/>
              </a:xfrm>
            </p:grpSpPr>
            <p:sp>
              <p:nvSpPr>
                <p:cNvPr id="24" name="Line 25"/>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2" name="矩形 1"/>
          <p:cNvSpPr/>
          <p:nvPr/>
        </p:nvSpPr>
        <p:spPr>
          <a:xfrm>
            <a:off x="370953" y="1819647"/>
            <a:ext cx="6973789" cy="4125745"/>
          </a:xfrm>
          <a:prstGeom prst="rect">
            <a:avLst/>
          </a:prstGeom>
        </p:spPr>
        <p:txBody>
          <a:bodyPr vert="horz" wrap="square" lIns="92075" tIns="46038" rIns="92075" bIns="46038" anchor="t"/>
          <a:lstStyle/>
          <a:p>
            <a:pPr marL="342900" indent="-342900">
              <a:lnSpc>
                <a:spcPct val="130000"/>
              </a:lnSpc>
              <a:spcBef>
                <a:spcPts val="1000"/>
              </a:spcBef>
              <a:buSzPct val="85000"/>
              <a:buFont typeface="Wingdings" panose="05000000000000000000" pitchFamily="2" charset="2"/>
              <a:buChar char="l"/>
            </a:pPr>
            <a:r>
              <a:rPr lang="en-US" altLang="zh-CN" sz="2400" dirty="0">
                <a:latin typeface="+mn-ea"/>
                <a:cs typeface="微软雅黑" panose="020B0503020204020204" pitchFamily="34" charset="-122"/>
              </a:rPr>
              <a:t>ADSL: </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asymmetric digital subscriber line,</a:t>
            </a:r>
            <a:r>
              <a:rPr lang="zh-CN" altLang="en-US" sz="2400" dirty="0">
                <a:latin typeface="+mn-ea"/>
                <a:cs typeface="微软雅黑" panose="020B0503020204020204" pitchFamily="34" charset="-122"/>
              </a:rPr>
              <a:t>非对称数字用户线路）</a:t>
            </a:r>
          </a:p>
          <a:p>
            <a:pPr marL="685800" lvl="1" indent="-228600">
              <a:lnSpc>
                <a:spcPct val="130000"/>
              </a:lnSpc>
              <a:spcBef>
                <a:spcPts val="500"/>
              </a:spcBef>
              <a:buSzPct val="85000"/>
              <a:buFont typeface="Arial" panose="020B0604020202020204" pitchFamily="34" charset="0"/>
              <a:buChar char="•"/>
            </a:pPr>
            <a:r>
              <a:rPr lang="zh-CN" altLang="en-US" sz="2400" dirty="0">
                <a:latin typeface="+mn-ea"/>
                <a:cs typeface="微软雅黑" panose="020B0503020204020204" pitchFamily="34" charset="-122"/>
              </a:rPr>
              <a:t>可达</a:t>
            </a:r>
            <a:r>
              <a:rPr lang="en-US" altLang="zh-CN" sz="2400" dirty="0">
                <a:latin typeface="+mn-ea"/>
                <a:cs typeface="微软雅黑" panose="020B0503020204020204" pitchFamily="34" charset="-122"/>
              </a:rPr>
              <a:t>1 Mbps </a:t>
            </a:r>
            <a:r>
              <a:rPr lang="zh-CN" altLang="en-US" sz="2400" dirty="0">
                <a:latin typeface="+mn-ea"/>
                <a:cs typeface="微软雅黑" panose="020B0503020204020204" pitchFamily="34" charset="-122"/>
              </a:rPr>
              <a:t>上行速率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典型 </a:t>
            </a:r>
            <a:r>
              <a:rPr lang="en-US" altLang="zh-CN" sz="2400" dirty="0">
                <a:latin typeface="+mn-ea"/>
                <a:cs typeface="微软雅黑" panose="020B0503020204020204" pitchFamily="34" charset="-122"/>
              </a:rPr>
              <a:t>&lt; 512 kbps)</a:t>
            </a:r>
          </a:p>
          <a:p>
            <a:pPr marL="685800" lvl="1" indent="-228600">
              <a:lnSpc>
                <a:spcPct val="130000"/>
              </a:lnSpc>
              <a:spcBef>
                <a:spcPts val="500"/>
              </a:spcBef>
              <a:buSzPct val="85000"/>
              <a:buFont typeface="Arial" panose="020B0604020202020204" pitchFamily="34" charset="0"/>
              <a:buChar char="•"/>
            </a:pPr>
            <a:r>
              <a:rPr lang="zh-CN" altLang="en-US" sz="2400" dirty="0">
                <a:latin typeface="+mn-ea"/>
                <a:cs typeface="微软雅黑" panose="020B0503020204020204" pitchFamily="34" charset="-122"/>
              </a:rPr>
              <a:t>可达 </a:t>
            </a:r>
            <a:r>
              <a:rPr lang="en-US" altLang="zh-CN" sz="2400" dirty="0">
                <a:latin typeface="+mn-ea"/>
                <a:cs typeface="微软雅黑" panose="020B0503020204020204" pitchFamily="34" charset="-122"/>
              </a:rPr>
              <a:t>8 Mbps </a:t>
            </a:r>
            <a:r>
              <a:rPr lang="zh-CN" altLang="en-US" sz="2400" dirty="0">
                <a:latin typeface="+mn-ea"/>
                <a:cs typeface="微软雅黑" panose="020B0503020204020204" pitchFamily="34" charset="-122"/>
              </a:rPr>
              <a:t>下行速率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典型 </a:t>
            </a:r>
            <a:r>
              <a:rPr lang="en-US" altLang="zh-CN" sz="2400" dirty="0">
                <a:latin typeface="+mn-ea"/>
                <a:cs typeface="微软雅黑" panose="020B0503020204020204" pitchFamily="34" charset="-122"/>
              </a:rPr>
              <a:t>&lt; 4 Mbps)</a:t>
            </a:r>
          </a:p>
          <a:p>
            <a:pPr marL="685800" lvl="1" indent="-228600">
              <a:lnSpc>
                <a:spcPct val="130000"/>
              </a:lnSpc>
              <a:spcBef>
                <a:spcPts val="500"/>
              </a:spcBef>
              <a:buSzPct val="85000"/>
              <a:buFont typeface="Arial" panose="020B0604020202020204" pitchFamily="34" charset="0"/>
              <a:buChar char="•"/>
            </a:pPr>
            <a:r>
              <a:rPr lang="en-US" altLang="zh-CN" sz="2400" dirty="0">
                <a:latin typeface="+mn-ea"/>
                <a:cs typeface="微软雅黑" panose="020B0503020204020204" pitchFamily="34" charset="-122"/>
              </a:rPr>
              <a:t>FDM: 50 kHz - 1 MHz </a:t>
            </a:r>
            <a:r>
              <a:rPr lang="zh-CN" altLang="en-US" sz="2400" dirty="0">
                <a:latin typeface="+mn-ea"/>
                <a:cs typeface="微软雅黑" panose="020B0503020204020204" pitchFamily="34" charset="-122"/>
              </a:rPr>
              <a:t>高速下行通道                   	        </a:t>
            </a:r>
            <a:r>
              <a:rPr lang="en-US" altLang="zh-CN" sz="2400" dirty="0">
                <a:latin typeface="+mn-ea"/>
                <a:cs typeface="微软雅黑" panose="020B0503020204020204" pitchFamily="34" charset="-122"/>
              </a:rPr>
              <a:t>4 kHz - 50 kHz </a:t>
            </a:r>
            <a:r>
              <a:rPr lang="zh-CN" altLang="en-US" sz="2400" dirty="0">
                <a:latin typeface="+mn-ea"/>
                <a:cs typeface="微软雅黑" panose="020B0503020204020204" pitchFamily="34" charset="-122"/>
              </a:rPr>
              <a:t>高速上行通道               	        </a:t>
            </a:r>
            <a:r>
              <a:rPr lang="en-US" altLang="zh-CN" sz="2400" dirty="0">
                <a:latin typeface="+mn-ea"/>
                <a:cs typeface="微软雅黑" panose="020B0503020204020204" pitchFamily="34" charset="-122"/>
              </a:rPr>
              <a:t>0 kHz - 4 kHz </a:t>
            </a:r>
            <a:r>
              <a:rPr lang="zh-CN" altLang="en-US" sz="2400" dirty="0">
                <a:latin typeface="+mn-ea"/>
                <a:cs typeface="微软雅黑" panose="020B0503020204020204" pitchFamily="34" charset="-122"/>
              </a:rPr>
              <a:t>普通双向电话通道</a:t>
            </a:r>
          </a:p>
        </p:txBody>
      </p:sp>
      <p:sp>
        <p:nvSpPr>
          <p:cNvPr id="3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857250" y="1225580"/>
            <a:ext cx="10915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cable modems</a:t>
            </a:r>
            <a:r>
              <a:rPr lang="zh-CN" altLang="en-US" sz="3600" b="1" dirty="0">
                <a:solidFill>
                  <a:srgbClr val="5B9BD5"/>
                </a:solidFill>
                <a:latin typeface="+mn-ea"/>
                <a:ea typeface="+mn-ea"/>
              </a:rPr>
              <a:t>（线缆调制解调器）</a:t>
            </a:r>
          </a:p>
        </p:txBody>
      </p:sp>
      <p:sp>
        <p:nvSpPr>
          <p:cNvPr id="5" name="Rectangle 3"/>
          <p:cNvSpPr txBox="1"/>
          <p:nvPr/>
        </p:nvSpPr>
        <p:spPr>
          <a:xfrm>
            <a:off x="1498116" y="1954783"/>
            <a:ext cx="9077325" cy="397668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5000"/>
              <a:buFont typeface="Wingdings" panose="05000000000000000000" pitchFamily="2" charset="2"/>
              <a:buChar char="l"/>
            </a:pPr>
            <a:r>
              <a:rPr lang="en-US" altLang="zh-CN" dirty="0">
                <a:latin typeface="+mn-ea"/>
                <a:cs typeface="微软雅黑" panose="020B0503020204020204" pitchFamily="34" charset="-122"/>
              </a:rPr>
              <a:t>HFC:(hybrid fiber coaxial cable)</a:t>
            </a:r>
            <a:r>
              <a:rPr lang="zh-CN" altLang="en-US" dirty="0">
                <a:latin typeface="+mn-ea"/>
                <a:cs typeface="微软雅黑" panose="020B0503020204020204" pitchFamily="34" charset="-122"/>
              </a:rPr>
              <a:t>混合光纤同轴电缆</a:t>
            </a:r>
            <a:endParaRPr lang="en-US" altLang="zh-CN" dirty="0">
              <a:latin typeface="+mn-ea"/>
              <a:cs typeface="微软雅黑" panose="020B0503020204020204" pitchFamily="34" charset="-122"/>
            </a:endParaRPr>
          </a:p>
          <a:p>
            <a:pPr lvl="1">
              <a:lnSpc>
                <a:spcPct val="150000"/>
              </a:lnSpc>
              <a:buSzPct val="85000"/>
            </a:pPr>
            <a:r>
              <a:rPr lang="zh-CN" altLang="en-US" sz="2800" dirty="0">
                <a:latin typeface="+mn-ea"/>
                <a:cs typeface="微软雅黑" panose="020B0503020204020204" pitchFamily="34" charset="-122"/>
              </a:rPr>
              <a:t>非对称</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可达</a:t>
            </a:r>
            <a:r>
              <a:rPr lang="en-US" altLang="zh-CN" sz="2800" dirty="0">
                <a:latin typeface="+mn-ea"/>
                <a:cs typeface="微软雅黑" panose="020B0503020204020204" pitchFamily="34" charset="-122"/>
              </a:rPr>
              <a:t>2Mbps </a:t>
            </a:r>
            <a:r>
              <a:rPr lang="zh-CN" altLang="en-US" sz="2800" dirty="0">
                <a:latin typeface="+mn-ea"/>
                <a:cs typeface="微软雅黑" panose="020B0503020204020204" pitchFamily="34" charset="-122"/>
              </a:rPr>
              <a:t>上行速率</a:t>
            </a:r>
            <a:r>
              <a:rPr lang="en-US" altLang="zh-CN" sz="2800" dirty="0">
                <a:latin typeface="+mn-ea"/>
                <a:cs typeface="微软雅黑" panose="020B0503020204020204" pitchFamily="34" charset="-122"/>
              </a:rPr>
              <a:t>, 30Mbps</a:t>
            </a:r>
            <a:r>
              <a:rPr lang="zh-CN" altLang="en-US" sz="2800" dirty="0">
                <a:latin typeface="+mn-ea"/>
                <a:cs typeface="微软雅黑" panose="020B0503020204020204" pitchFamily="34" charset="-122"/>
              </a:rPr>
              <a:t>下行速率</a:t>
            </a:r>
          </a:p>
          <a:p>
            <a:pPr>
              <a:lnSpc>
                <a:spcPct val="150000"/>
              </a:lnSpc>
              <a:buSzPct val="85000"/>
              <a:buFont typeface="Wingdings" panose="05000000000000000000" pitchFamily="2" charset="2"/>
              <a:buChar char="l"/>
            </a:pP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同轴电缆混网连接家庭住宅到</a:t>
            </a:r>
            <a:r>
              <a:rPr lang="en-US" altLang="zh-CN" dirty="0">
                <a:latin typeface="+mn-ea"/>
                <a:cs typeface="微软雅黑" panose="020B0503020204020204" pitchFamily="34" charset="-122"/>
              </a:rPr>
              <a:t>ISP</a:t>
            </a:r>
            <a:r>
              <a:rPr lang="zh-CN" altLang="en-US" dirty="0">
                <a:latin typeface="+mn-ea"/>
                <a:cs typeface="微软雅黑" panose="020B0503020204020204" pitchFamily="34" charset="-122"/>
              </a:rPr>
              <a:t>路由器</a:t>
            </a:r>
          </a:p>
          <a:p>
            <a:pPr lvl="1">
              <a:lnSpc>
                <a:spcPct val="150000"/>
              </a:lnSpc>
              <a:buSzPct val="70000"/>
            </a:pPr>
            <a:r>
              <a:rPr lang="zh-CN" altLang="en-US" sz="2800" dirty="0">
                <a:latin typeface="+mn-ea"/>
                <a:cs typeface="微软雅黑" panose="020B0503020204020204" pitchFamily="34" charset="-122"/>
              </a:rPr>
              <a:t>各住宅共享到路由器之间的广播信道</a:t>
            </a:r>
          </a:p>
          <a:p>
            <a:pPr lvl="1">
              <a:lnSpc>
                <a:spcPct val="150000"/>
              </a:lnSpc>
              <a:buSzPct val="70000"/>
            </a:pPr>
            <a:r>
              <a:rPr lang="zh-CN" altLang="en-US" sz="2800" dirty="0">
                <a:latin typeface="+mn-ea"/>
                <a:cs typeface="微软雅黑" panose="020B0503020204020204" pitchFamily="34" charset="-122"/>
              </a:rPr>
              <a:t>引起问题</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拥塞</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规模 </a:t>
            </a:r>
          </a:p>
          <a:p>
            <a:pPr>
              <a:lnSpc>
                <a:spcPct val="150000"/>
              </a:lnSpc>
              <a:buSzPct val="85000"/>
              <a:buFont typeface="Wingdings" panose="05000000000000000000" pitchFamily="2" charset="2"/>
              <a:buChar char="l"/>
            </a:pPr>
            <a:r>
              <a:rPr lang="zh-CN" altLang="en-US" dirty="0">
                <a:latin typeface="+mn-ea"/>
                <a:cs typeface="微软雅黑" panose="020B0503020204020204" pitchFamily="34" charset="-122"/>
              </a:rPr>
              <a:t>部署</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可以通过广电公司提供该网络接入服务</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2"/>
          <p:cNvSpPr txBox="1"/>
          <p:nvPr/>
        </p:nvSpPr>
        <p:spPr>
          <a:xfrm>
            <a:off x="2706688" y="1107562"/>
            <a:ext cx="70008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 </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2" name="组合 1"/>
          <p:cNvGrpSpPr/>
          <p:nvPr/>
        </p:nvGrpSpPr>
        <p:grpSpPr>
          <a:xfrm>
            <a:off x="1676532" y="2499013"/>
            <a:ext cx="7212634" cy="2590071"/>
            <a:chOff x="2651125" y="3629119"/>
            <a:chExt cx="7212634" cy="2590071"/>
          </a:xfrm>
        </p:grpSpPr>
        <p:pic>
          <p:nvPicPr>
            <p:cNvPr id="7" name="Picture 3"/>
            <p:cNvPicPr/>
            <p:nvPr/>
          </p:nvPicPr>
          <p:blipFill>
            <a:blip r:embed="rId3"/>
            <a:stretch>
              <a:fillRect/>
            </a:stretch>
          </p:blipFill>
          <p:spPr>
            <a:xfrm>
              <a:off x="6960394" y="3629119"/>
              <a:ext cx="1031875" cy="574236"/>
            </a:xfrm>
            <a:prstGeom prst="rect">
              <a:avLst/>
            </a:prstGeom>
            <a:noFill/>
            <a:ln w="9525">
              <a:noFill/>
            </a:ln>
          </p:spPr>
        </p:pic>
        <p:pic>
          <p:nvPicPr>
            <p:cNvPr id="8" name="Picture 4"/>
            <p:cNvPicPr/>
            <p:nvPr/>
          </p:nvPicPr>
          <p:blipFill>
            <a:blip r:embed="rId4"/>
            <a:stretch>
              <a:fillRect/>
            </a:stretch>
          </p:blipFill>
          <p:spPr>
            <a:xfrm>
              <a:off x="7470845" y="4154384"/>
              <a:ext cx="1031875" cy="574236"/>
            </a:xfrm>
            <a:prstGeom prst="rect">
              <a:avLst/>
            </a:prstGeom>
            <a:noFill/>
            <a:ln w="9525">
              <a:noFill/>
            </a:ln>
          </p:spPr>
        </p:pic>
        <p:pic>
          <p:nvPicPr>
            <p:cNvPr id="9" name="Picture 5"/>
            <p:cNvPicPr/>
            <p:nvPr/>
          </p:nvPicPr>
          <p:blipFill>
            <a:blip r:embed="rId5"/>
            <a:stretch>
              <a:fillRect/>
            </a:stretch>
          </p:blipFill>
          <p:spPr>
            <a:xfrm>
              <a:off x="5621339" y="3853001"/>
              <a:ext cx="1012825" cy="564874"/>
            </a:xfrm>
            <a:prstGeom prst="rect">
              <a:avLst/>
            </a:prstGeom>
            <a:noFill/>
            <a:ln w="9525">
              <a:noFill/>
            </a:ln>
          </p:spPr>
        </p:pic>
        <p:grpSp>
          <p:nvGrpSpPr>
            <p:cNvPr id="10" name="Group 8"/>
            <p:cNvGrpSpPr/>
            <p:nvPr/>
          </p:nvGrpSpPr>
          <p:grpSpPr>
            <a:xfrm>
              <a:off x="5445125" y="4154488"/>
              <a:ext cx="247650" cy="625475"/>
              <a:chOff x="2470" y="2665"/>
              <a:chExt cx="156" cy="394"/>
            </a:xfrm>
          </p:grpSpPr>
          <p:sp>
            <p:nvSpPr>
              <p:cNvPr id="11" name="Rectangle 6"/>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Rectangle 7"/>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3" name="Picture 9"/>
            <p:cNvPicPr/>
            <p:nvPr/>
          </p:nvPicPr>
          <p:blipFill>
            <a:blip r:embed="rId6"/>
            <a:stretch>
              <a:fillRect/>
            </a:stretch>
          </p:blipFill>
          <p:spPr>
            <a:xfrm>
              <a:off x="8850934" y="3881299"/>
              <a:ext cx="1012825" cy="564874"/>
            </a:xfrm>
            <a:prstGeom prst="rect">
              <a:avLst/>
            </a:prstGeom>
            <a:noFill/>
            <a:ln w="9525">
              <a:noFill/>
            </a:ln>
          </p:spPr>
        </p:pic>
        <p:pic>
          <p:nvPicPr>
            <p:cNvPr id="14" name="Picture 10"/>
            <p:cNvPicPr/>
            <p:nvPr/>
          </p:nvPicPr>
          <p:blipFill>
            <a:blip r:embed="rId7"/>
            <a:stretch>
              <a:fillRect/>
            </a:stretch>
          </p:blipFill>
          <p:spPr>
            <a:xfrm>
              <a:off x="5816442" y="5080276"/>
              <a:ext cx="1012825" cy="564874"/>
            </a:xfrm>
            <a:prstGeom prst="rect">
              <a:avLst/>
            </a:prstGeom>
            <a:noFill/>
            <a:ln w="9525">
              <a:noFill/>
            </a:ln>
          </p:spPr>
        </p:pic>
        <p:pic>
          <p:nvPicPr>
            <p:cNvPr id="15" name="Picture 11"/>
            <p:cNvPicPr/>
            <p:nvPr/>
          </p:nvPicPr>
          <p:blipFill>
            <a:blip r:embed="rId8"/>
            <a:stretch>
              <a:fillRect/>
            </a:stretch>
          </p:blipFill>
          <p:spPr>
            <a:xfrm>
              <a:off x="7262813" y="4994275"/>
              <a:ext cx="1031875" cy="574236"/>
            </a:xfrm>
            <a:prstGeom prst="rect">
              <a:avLst/>
            </a:prstGeom>
            <a:noFill/>
            <a:ln w="9525">
              <a:noFill/>
            </a:ln>
          </p:spPr>
        </p:pic>
        <p:pic>
          <p:nvPicPr>
            <p:cNvPr id="16" name="Picture 12"/>
            <p:cNvPicPr/>
            <p:nvPr/>
          </p:nvPicPr>
          <p:blipFill>
            <a:blip r:embed="rId9"/>
            <a:stretch>
              <a:fillRect/>
            </a:stretch>
          </p:blipFill>
          <p:spPr>
            <a:xfrm>
              <a:off x="8502721" y="5329376"/>
              <a:ext cx="1012825" cy="564874"/>
            </a:xfrm>
            <a:prstGeom prst="rect">
              <a:avLst/>
            </a:prstGeom>
            <a:noFill/>
            <a:ln w="9525">
              <a:noFill/>
            </a:ln>
          </p:spPr>
        </p:pic>
        <p:grpSp>
          <p:nvGrpSpPr>
            <p:cNvPr id="17" name="Group 15"/>
            <p:cNvGrpSpPr/>
            <p:nvPr/>
          </p:nvGrpSpPr>
          <p:grpSpPr>
            <a:xfrm>
              <a:off x="8299450" y="4832350"/>
              <a:ext cx="247650" cy="815975"/>
              <a:chOff x="4268" y="3092"/>
              <a:chExt cx="156" cy="514"/>
            </a:xfrm>
          </p:grpSpPr>
          <p:sp>
            <p:nvSpPr>
              <p:cNvPr id="18" name="Rectangle 13"/>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14"/>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 name="Group 18"/>
            <p:cNvGrpSpPr/>
            <p:nvPr/>
          </p:nvGrpSpPr>
          <p:grpSpPr>
            <a:xfrm>
              <a:off x="7058025" y="4813300"/>
              <a:ext cx="247650" cy="374650"/>
              <a:chOff x="3486" y="3080"/>
              <a:chExt cx="156" cy="236"/>
            </a:xfrm>
          </p:grpSpPr>
          <p:sp>
            <p:nvSpPr>
              <p:cNvPr id="21" name="Rectangle 16"/>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17"/>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3" name="Group 21"/>
            <p:cNvGrpSpPr/>
            <p:nvPr/>
          </p:nvGrpSpPr>
          <p:grpSpPr>
            <a:xfrm>
              <a:off x="5622925" y="4826000"/>
              <a:ext cx="247650" cy="628650"/>
              <a:chOff x="2582" y="3088"/>
              <a:chExt cx="156" cy="396"/>
            </a:xfrm>
          </p:grpSpPr>
          <p:sp>
            <p:nvSpPr>
              <p:cNvPr id="24" name="Rectangle 19"/>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20"/>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6" name="Group 24"/>
            <p:cNvGrpSpPr/>
            <p:nvPr/>
          </p:nvGrpSpPr>
          <p:grpSpPr>
            <a:xfrm>
              <a:off x="8655050" y="4173538"/>
              <a:ext cx="247650" cy="622300"/>
              <a:chOff x="4492" y="2677"/>
              <a:chExt cx="156" cy="392"/>
            </a:xfrm>
          </p:grpSpPr>
          <p:sp>
            <p:nvSpPr>
              <p:cNvPr id="27" name="Rectangle 22"/>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23"/>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9" name="Group 27"/>
            <p:cNvGrpSpPr/>
            <p:nvPr/>
          </p:nvGrpSpPr>
          <p:grpSpPr>
            <a:xfrm>
              <a:off x="7286625" y="4395788"/>
              <a:ext cx="247650" cy="371475"/>
              <a:chOff x="3630" y="2817"/>
              <a:chExt cx="156" cy="234"/>
            </a:xfrm>
          </p:grpSpPr>
          <p:sp>
            <p:nvSpPr>
              <p:cNvPr id="30" name="Rectangle 25"/>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26"/>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2" name="Group 30"/>
            <p:cNvGrpSpPr/>
            <p:nvPr/>
          </p:nvGrpSpPr>
          <p:grpSpPr>
            <a:xfrm>
              <a:off x="6750050" y="3957638"/>
              <a:ext cx="247650" cy="812800"/>
              <a:chOff x="3292" y="2541"/>
              <a:chExt cx="156" cy="512"/>
            </a:xfrm>
          </p:grpSpPr>
          <p:sp>
            <p:nvSpPr>
              <p:cNvPr id="33" name="Rectangle 28"/>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29"/>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5" name="Rectangle 31"/>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6" name="Rectangle 32"/>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7" name="Picture 33"/>
            <p:cNvPicPr/>
            <p:nvPr/>
          </p:nvPicPr>
          <p:blipFill>
            <a:blip r:embed="rId10"/>
            <a:stretch>
              <a:fillRect/>
            </a:stretch>
          </p:blipFill>
          <p:spPr>
            <a:xfrm>
              <a:off x="2651125" y="4279900"/>
              <a:ext cx="1517650" cy="795338"/>
            </a:xfrm>
            <a:prstGeom prst="rect">
              <a:avLst/>
            </a:prstGeom>
            <a:noFill/>
            <a:ln w="9525">
              <a:noFill/>
            </a:ln>
          </p:spPr>
        </p:pic>
        <p:sp>
          <p:nvSpPr>
            <p:cNvPr id="38" name="Rectangle 34"/>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9" name="Rectangle 35"/>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40" name="Line 36"/>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
        <p:nvSpPr>
          <p:cNvPr id="41" name="Rectangle 37"/>
          <p:cNvSpPr/>
          <p:nvPr/>
        </p:nvSpPr>
        <p:spPr>
          <a:xfrm>
            <a:off x="6132893" y="5537183"/>
            <a:ext cx="463232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Typically 500 to 5,000 homes</a:t>
            </a:r>
          </a:p>
        </p:txBody>
      </p:sp>
      <p:sp>
        <p:nvSpPr>
          <p:cNvPr id="42"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网络边缘部分</a:t>
            </a: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503115" y="894341"/>
            <a:ext cx="71294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39" name="Group 40"/>
          <p:cNvGrpSpPr/>
          <p:nvPr/>
        </p:nvGrpSpPr>
        <p:grpSpPr>
          <a:xfrm>
            <a:off x="4795290" y="1779588"/>
            <a:ext cx="4979986" cy="2209800"/>
            <a:chOff x="2161" y="745"/>
            <a:chExt cx="3294" cy="1768"/>
          </a:xfrm>
        </p:grpSpPr>
        <p:sp>
          <p:nvSpPr>
            <p:cNvPr id="40" name="Freeform 37"/>
            <p:cNvSpPr/>
            <p:nvPr/>
          </p:nvSpPr>
          <p:spPr>
            <a:xfrm>
              <a:off x="2544" y="2048"/>
              <a:ext cx="2433" cy="465"/>
            </a:xfrm>
            <a:custGeom>
              <a:avLst/>
              <a:gdLst>
                <a:gd name="txL" fmla="*/ 0 w 2433"/>
                <a:gd name="txT" fmla="*/ 0 h 465"/>
                <a:gd name="txR" fmla="*/ 2433 w 2433"/>
                <a:gd name="txB" fmla="*/ 465 h 465"/>
              </a:gdLst>
              <a:ahLst/>
              <a:cxnLst>
                <a:cxn ang="0">
                  <a:pos x="912" y="448"/>
                </a:cxn>
                <a:cxn ang="0">
                  <a:pos x="1496" y="464"/>
                </a:cxn>
                <a:cxn ang="0">
                  <a:pos x="2432" y="48"/>
                </a:cxn>
                <a:cxn ang="0">
                  <a:pos x="1784" y="176"/>
                </a:cxn>
                <a:cxn ang="0">
                  <a:pos x="864" y="208"/>
                </a:cxn>
                <a:cxn ang="0">
                  <a:pos x="0" y="0"/>
                </a:cxn>
              </a:cxnLst>
              <a:rect l="txL" t="txT" r="txR" b="txB"/>
              <a:pathLst>
                <a:path w="2433" h="465">
                  <a:moveTo>
                    <a:pt x="912" y="448"/>
                  </a:moveTo>
                  <a:lnTo>
                    <a:pt x="1496" y="464"/>
                  </a:lnTo>
                  <a:lnTo>
                    <a:pt x="2432" y="48"/>
                  </a:lnTo>
                  <a:lnTo>
                    <a:pt x="1784" y="176"/>
                  </a:lnTo>
                  <a:lnTo>
                    <a:pt x="864" y="208"/>
                  </a:lnTo>
                  <a:lnTo>
                    <a:pt x="0" y="0"/>
                  </a:lnTo>
                </a:path>
              </a:pathLst>
            </a:custGeom>
            <a:gradFill rotWithShape="0">
              <a:gsLst>
                <a:gs pos="0">
                  <a:schemeClr val="tx2">
                    <a:alpha val="100000"/>
                  </a:schemeClr>
                </a:gs>
                <a:gs pos="100000">
                  <a:schemeClr val="bg1">
                    <a:alpha val="100000"/>
                  </a:schemeClr>
                </a:gs>
              </a:gsLst>
              <a:lin ang="5400000" scaled="1"/>
              <a:tileRect/>
            </a:gra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1" name="Oval 38"/>
            <p:cNvSpPr/>
            <p:nvPr/>
          </p:nvSpPr>
          <p:spPr>
            <a:xfrm>
              <a:off x="2161" y="745"/>
              <a:ext cx="3294" cy="15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pic>
          <p:nvPicPr>
            <p:cNvPr id="42" name="Picture 39"/>
            <p:cNvPicPr/>
            <p:nvPr/>
          </p:nvPicPr>
          <p:blipFill>
            <a:blip r:embed="rId3"/>
            <a:stretch>
              <a:fillRect/>
            </a:stretch>
          </p:blipFill>
          <p:spPr>
            <a:xfrm>
              <a:off x="2322" y="1044"/>
              <a:ext cx="2963" cy="1035"/>
            </a:xfrm>
            <a:prstGeom prst="rect">
              <a:avLst/>
            </a:prstGeom>
            <a:noFill/>
            <a:ln w="9525">
              <a:noFill/>
            </a:ln>
          </p:spPr>
        </p:pic>
      </p:grpSp>
      <p:sp>
        <p:nvSpPr>
          <p:cNvPr id="4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44" name="组合 43"/>
          <p:cNvGrpSpPr/>
          <p:nvPr/>
        </p:nvGrpSpPr>
        <p:grpSpPr>
          <a:xfrm>
            <a:off x="2396118" y="3989388"/>
            <a:ext cx="7212634" cy="2590071"/>
            <a:chOff x="2651125" y="3629119"/>
            <a:chExt cx="7212634" cy="2590071"/>
          </a:xfrm>
        </p:grpSpPr>
        <p:pic>
          <p:nvPicPr>
            <p:cNvPr id="45" name="Picture 3"/>
            <p:cNvPicPr/>
            <p:nvPr/>
          </p:nvPicPr>
          <p:blipFill>
            <a:blip r:embed="rId4"/>
            <a:stretch>
              <a:fillRect/>
            </a:stretch>
          </p:blipFill>
          <p:spPr>
            <a:xfrm>
              <a:off x="6960394" y="3629119"/>
              <a:ext cx="1031875" cy="574236"/>
            </a:xfrm>
            <a:prstGeom prst="rect">
              <a:avLst/>
            </a:prstGeom>
            <a:noFill/>
            <a:ln w="9525">
              <a:noFill/>
            </a:ln>
          </p:spPr>
        </p:pic>
        <p:pic>
          <p:nvPicPr>
            <p:cNvPr id="46" name="Picture 4"/>
            <p:cNvPicPr/>
            <p:nvPr/>
          </p:nvPicPr>
          <p:blipFill>
            <a:blip r:embed="rId5"/>
            <a:stretch>
              <a:fillRect/>
            </a:stretch>
          </p:blipFill>
          <p:spPr>
            <a:xfrm>
              <a:off x="7470845" y="4154384"/>
              <a:ext cx="1031875" cy="574236"/>
            </a:xfrm>
            <a:prstGeom prst="rect">
              <a:avLst/>
            </a:prstGeom>
            <a:noFill/>
            <a:ln w="9525">
              <a:noFill/>
            </a:ln>
          </p:spPr>
        </p:pic>
        <p:pic>
          <p:nvPicPr>
            <p:cNvPr id="47" name="Picture 5"/>
            <p:cNvPicPr/>
            <p:nvPr/>
          </p:nvPicPr>
          <p:blipFill>
            <a:blip r:embed="rId6"/>
            <a:stretch>
              <a:fillRect/>
            </a:stretch>
          </p:blipFill>
          <p:spPr>
            <a:xfrm>
              <a:off x="5621339" y="3853001"/>
              <a:ext cx="1012825" cy="564874"/>
            </a:xfrm>
            <a:prstGeom prst="rect">
              <a:avLst/>
            </a:prstGeom>
            <a:noFill/>
            <a:ln w="9525">
              <a:noFill/>
            </a:ln>
          </p:spPr>
        </p:pic>
        <p:grpSp>
          <p:nvGrpSpPr>
            <p:cNvPr id="48" name="Group 8"/>
            <p:cNvGrpSpPr/>
            <p:nvPr/>
          </p:nvGrpSpPr>
          <p:grpSpPr>
            <a:xfrm>
              <a:off x="5445125" y="4154488"/>
              <a:ext cx="247650" cy="625475"/>
              <a:chOff x="2470" y="2665"/>
              <a:chExt cx="156" cy="394"/>
            </a:xfrm>
          </p:grpSpPr>
          <p:sp>
            <p:nvSpPr>
              <p:cNvPr id="77" name="Rectangle 6"/>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Rectangle 7"/>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49" name="Picture 9"/>
            <p:cNvPicPr/>
            <p:nvPr/>
          </p:nvPicPr>
          <p:blipFill>
            <a:blip r:embed="rId7"/>
            <a:stretch>
              <a:fillRect/>
            </a:stretch>
          </p:blipFill>
          <p:spPr>
            <a:xfrm>
              <a:off x="8850934" y="3881299"/>
              <a:ext cx="1012825" cy="564874"/>
            </a:xfrm>
            <a:prstGeom prst="rect">
              <a:avLst/>
            </a:prstGeom>
            <a:noFill/>
            <a:ln w="9525">
              <a:noFill/>
            </a:ln>
          </p:spPr>
        </p:pic>
        <p:pic>
          <p:nvPicPr>
            <p:cNvPr id="50" name="Picture 10"/>
            <p:cNvPicPr/>
            <p:nvPr/>
          </p:nvPicPr>
          <p:blipFill>
            <a:blip r:embed="rId8"/>
            <a:stretch>
              <a:fillRect/>
            </a:stretch>
          </p:blipFill>
          <p:spPr>
            <a:xfrm>
              <a:off x="5816442" y="5080276"/>
              <a:ext cx="1012825" cy="564874"/>
            </a:xfrm>
            <a:prstGeom prst="rect">
              <a:avLst/>
            </a:prstGeom>
            <a:noFill/>
            <a:ln w="9525">
              <a:noFill/>
            </a:ln>
          </p:spPr>
        </p:pic>
        <p:pic>
          <p:nvPicPr>
            <p:cNvPr id="51" name="Picture 11"/>
            <p:cNvPicPr/>
            <p:nvPr/>
          </p:nvPicPr>
          <p:blipFill>
            <a:blip r:embed="rId9"/>
            <a:stretch>
              <a:fillRect/>
            </a:stretch>
          </p:blipFill>
          <p:spPr>
            <a:xfrm>
              <a:off x="7262813" y="4994275"/>
              <a:ext cx="1031875" cy="574236"/>
            </a:xfrm>
            <a:prstGeom prst="rect">
              <a:avLst/>
            </a:prstGeom>
            <a:noFill/>
            <a:ln w="9525">
              <a:noFill/>
            </a:ln>
          </p:spPr>
        </p:pic>
        <p:pic>
          <p:nvPicPr>
            <p:cNvPr id="52" name="Picture 12"/>
            <p:cNvPicPr/>
            <p:nvPr/>
          </p:nvPicPr>
          <p:blipFill>
            <a:blip r:embed="rId10"/>
            <a:stretch>
              <a:fillRect/>
            </a:stretch>
          </p:blipFill>
          <p:spPr>
            <a:xfrm>
              <a:off x="8502721" y="5329376"/>
              <a:ext cx="1012825" cy="564874"/>
            </a:xfrm>
            <a:prstGeom prst="rect">
              <a:avLst/>
            </a:prstGeom>
            <a:noFill/>
            <a:ln w="9525">
              <a:noFill/>
            </a:ln>
          </p:spPr>
        </p:pic>
        <p:grpSp>
          <p:nvGrpSpPr>
            <p:cNvPr id="53" name="Group 15"/>
            <p:cNvGrpSpPr/>
            <p:nvPr/>
          </p:nvGrpSpPr>
          <p:grpSpPr>
            <a:xfrm>
              <a:off x="8299450" y="4832350"/>
              <a:ext cx="247650" cy="815975"/>
              <a:chOff x="4268" y="3092"/>
              <a:chExt cx="156" cy="514"/>
            </a:xfrm>
          </p:grpSpPr>
          <p:sp>
            <p:nvSpPr>
              <p:cNvPr id="75" name="Rectangle 13"/>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6" name="Rectangle 14"/>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4" name="Group 18"/>
            <p:cNvGrpSpPr/>
            <p:nvPr/>
          </p:nvGrpSpPr>
          <p:grpSpPr>
            <a:xfrm>
              <a:off x="7058025" y="4813300"/>
              <a:ext cx="247650" cy="374650"/>
              <a:chOff x="3486" y="3080"/>
              <a:chExt cx="156" cy="236"/>
            </a:xfrm>
          </p:grpSpPr>
          <p:sp>
            <p:nvSpPr>
              <p:cNvPr id="73" name="Rectangle 16"/>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Rectangle 17"/>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5" name="Group 21"/>
            <p:cNvGrpSpPr/>
            <p:nvPr/>
          </p:nvGrpSpPr>
          <p:grpSpPr>
            <a:xfrm>
              <a:off x="5622925" y="4826000"/>
              <a:ext cx="247650" cy="628650"/>
              <a:chOff x="2582" y="3088"/>
              <a:chExt cx="156" cy="396"/>
            </a:xfrm>
          </p:grpSpPr>
          <p:sp>
            <p:nvSpPr>
              <p:cNvPr id="71" name="Rectangle 19"/>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2" name="Rectangle 20"/>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6" name="Group 24"/>
            <p:cNvGrpSpPr/>
            <p:nvPr/>
          </p:nvGrpSpPr>
          <p:grpSpPr>
            <a:xfrm>
              <a:off x="8655050" y="4173538"/>
              <a:ext cx="247650" cy="622300"/>
              <a:chOff x="4492" y="2677"/>
              <a:chExt cx="156" cy="392"/>
            </a:xfrm>
          </p:grpSpPr>
          <p:sp>
            <p:nvSpPr>
              <p:cNvPr id="69" name="Rectangle 22"/>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0" name="Rectangle 23"/>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7" name="Group 27"/>
            <p:cNvGrpSpPr/>
            <p:nvPr/>
          </p:nvGrpSpPr>
          <p:grpSpPr>
            <a:xfrm>
              <a:off x="7286625" y="4395788"/>
              <a:ext cx="247650" cy="371475"/>
              <a:chOff x="3630" y="2817"/>
              <a:chExt cx="156" cy="234"/>
            </a:xfrm>
          </p:grpSpPr>
          <p:sp>
            <p:nvSpPr>
              <p:cNvPr id="67" name="Rectangle 25"/>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Rectangle 26"/>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8" name="Group 30"/>
            <p:cNvGrpSpPr/>
            <p:nvPr/>
          </p:nvGrpSpPr>
          <p:grpSpPr>
            <a:xfrm>
              <a:off x="6750050" y="3957638"/>
              <a:ext cx="247650" cy="812800"/>
              <a:chOff x="3292" y="2541"/>
              <a:chExt cx="156" cy="512"/>
            </a:xfrm>
          </p:grpSpPr>
          <p:sp>
            <p:nvSpPr>
              <p:cNvPr id="65" name="Rectangle 28"/>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 name="Rectangle 29"/>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59" name="Rectangle 31"/>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0" name="Rectangle 32"/>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61" name="Picture 33"/>
            <p:cNvPicPr/>
            <p:nvPr/>
          </p:nvPicPr>
          <p:blipFill>
            <a:blip r:embed="rId11"/>
            <a:stretch>
              <a:fillRect/>
            </a:stretch>
          </p:blipFill>
          <p:spPr>
            <a:xfrm>
              <a:off x="2651125" y="4279900"/>
              <a:ext cx="1517650" cy="795338"/>
            </a:xfrm>
            <a:prstGeom prst="rect">
              <a:avLst/>
            </a:prstGeom>
            <a:noFill/>
            <a:ln w="9525">
              <a:noFill/>
            </a:ln>
          </p:spPr>
        </p:pic>
        <p:sp>
          <p:nvSpPr>
            <p:cNvPr id="62" name="Rectangle 34"/>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63" name="Rectangle 35"/>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64" name="Line 36"/>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850753" y="842733"/>
            <a:ext cx="688419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39" name="Group 48"/>
          <p:cNvGrpSpPr/>
          <p:nvPr/>
        </p:nvGrpSpPr>
        <p:grpSpPr>
          <a:xfrm>
            <a:off x="1830388" y="1520825"/>
            <a:ext cx="2549525" cy="2874963"/>
            <a:chOff x="193" y="958"/>
            <a:chExt cx="1606" cy="1811"/>
          </a:xfrm>
        </p:grpSpPr>
        <p:sp>
          <p:nvSpPr>
            <p:cNvPr id="40" name="Freeform 37"/>
            <p:cNvSpPr/>
            <p:nvPr/>
          </p:nvSpPr>
          <p:spPr>
            <a:xfrm>
              <a:off x="336" y="1856"/>
              <a:ext cx="1433" cy="913"/>
            </a:xfrm>
            <a:custGeom>
              <a:avLst/>
              <a:gdLst>
                <a:gd name="txL" fmla="*/ 0 w 1433"/>
                <a:gd name="txT" fmla="*/ 0 h 913"/>
                <a:gd name="txR" fmla="*/ 1433 w 1433"/>
                <a:gd name="txB" fmla="*/ 913 h 913"/>
              </a:gdLst>
              <a:ahLst/>
              <a:cxnLst>
                <a:cxn ang="0">
                  <a:pos x="544" y="912"/>
                </a:cxn>
                <a:cxn ang="0">
                  <a:pos x="0" y="224"/>
                </a:cxn>
                <a:cxn ang="0">
                  <a:pos x="288" y="400"/>
                </a:cxn>
                <a:cxn ang="0">
                  <a:pos x="672" y="512"/>
                </a:cxn>
                <a:cxn ang="0">
                  <a:pos x="960" y="464"/>
                </a:cxn>
                <a:cxn ang="0">
                  <a:pos x="1176" y="336"/>
                </a:cxn>
                <a:cxn ang="0">
                  <a:pos x="1432" y="0"/>
                </a:cxn>
                <a:cxn ang="0">
                  <a:pos x="1016" y="896"/>
                </a:cxn>
                <a:cxn ang="0">
                  <a:pos x="544" y="912"/>
                </a:cxn>
              </a:cxnLst>
              <a:rect l="txL" t="txT" r="txR" b="txB"/>
              <a:pathLst>
                <a:path w="1433" h="913">
                  <a:moveTo>
                    <a:pt x="544" y="912"/>
                  </a:moveTo>
                  <a:lnTo>
                    <a:pt x="0" y="224"/>
                  </a:lnTo>
                  <a:lnTo>
                    <a:pt x="288" y="400"/>
                  </a:lnTo>
                  <a:lnTo>
                    <a:pt x="672" y="512"/>
                  </a:lnTo>
                  <a:lnTo>
                    <a:pt x="960" y="464"/>
                  </a:lnTo>
                  <a:lnTo>
                    <a:pt x="1176" y="336"/>
                  </a:lnTo>
                  <a:lnTo>
                    <a:pt x="1432" y="0"/>
                  </a:lnTo>
                  <a:lnTo>
                    <a:pt x="1016" y="896"/>
                  </a:lnTo>
                  <a:lnTo>
                    <a:pt x="544" y="912"/>
                  </a:lnTo>
                </a:path>
              </a:pathLst>
            </a:custGeom>
            <a:gradFill rotWithShape="0">
              <a:gsLst>
                <a:gs pos="0">
                  <a:schemeClr val="tx1">
                    <a:alpha val="100000"/>
                  </a:schemeClr>
                </a:gs>
                <a:gs pos="100000">
                  <a:schemeClr val="bg1">
                    <a:alpha val="100000"/>
                  </a:schemeClr>
                </a:gs>
              </a:gsLst>
              <a:lin ang="5400000" scaled="1"/>
              <a:tileRect/>
            </a:gradFill>
            <a:ln w="9525">
              <a:noFill/>
            </a:ln>
          </p:spPr>
          <p:txBody>
            <a:bodyPr/>
            <a:lstStyle/>
            <a:p>
              <a:endParaRPr lang="zh-CN" altLang="en-US"/>
            </a:p>
          </p:txBody>
        </p:sp>
        <p:sp>
          <p:nvSpPr>
            <p:cNvPr id="41" name="Oval 38"/>
            <p:cNvSpPr/>
            <p:nvPr/>
          </p:nvSpPr>
          <p:spPr>
            <a:xfrm>
              <a:off x="193" y="969"/>
              <a:ext cx="1606" cy="139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42" name="Group 47"/>
            <p:cNvGrpSpPr/>
            <p:nvPr/>
          </p:nvGrpSpPr>
          <p:grpSpPr>
            <a:xfrm>
              <a:off x="399" y="958"/>
              <a:ext cx="1214" cy="1349"/>
              <a:chOff x="399" y="958"/>
              <a:chExt cx="1214" cy="1349"/>
            </a:xfrm>
          </p:grpSpPr>
          <p:sp>
            <p:nvSpPr>
              <p:cNvPr id="43" name="Rectangle 39"/>
              <p:cNvSpPr>
                <a:spLocks noChangeArrowheads="1"/>
              </p:cNvSpPr>
              <p:nvPr/>
            </p:nvSpPr>
            <p:spPr bwMode="auto">
              <a:xfrm>
                <a:off x="907" y="1745"/>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4" name="Rectangle 40"/>
              <p:cNvSpPr>
                <a:spLocks noChangeArrowheads="1"/>
              </p:cNvSpPr>
              <p:nvPr/>
            </p:nvSpPr>
            <p:spPr bwMode="auto">
              <a:xfrm>
                <a:off x="731" y="1441"/>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 name="Rectangle 41"/>
              <p:cNvSpPr>
                <a:spLocks noChangeArrowheads="1"/>
              </p:cNvSpPr>
              <p:nvPr/>
            </p:nvSpPr>
            <p:spPr bwMode="auto">
              <a:xfrm>
                <a:off x="1267" y="1433"/>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46" name="Picture 42"/>
              <p:cNvPicPr/>
              <p:nvPr/>
            </p:nvPicPr>
            <p:blipFill>
              <a:blip r:embed="rId3"/>
              <a:stretch>
                <a:fillRect/>
              </a:stretch>
            </p:blipFill>
            <p:spPr>
              <a:xfrm>
                <a:off x="399" y="1166"/>
                <a:ext cx="469" cy="445"/>
              </a:xfrm>
              <a:prstGeom prst="rect">
                <a:avLst/>
              </a:prstGeom>
              <a:noFill/>
              <a:ln w="9525">
                <a:noFill/>
              </a:ln>
            </p:spPr>
          </p:pic>
          <p:pic>
            <p:nvPicPr>
              <p:cNvPr id="47" name="Picture 43"/>
              <p:cNvPicPr/>
              <p:nvPr/>
            </p:nvPicPr>
            <p:blipFill>
              <a:blip r:embed="rId4"/>
              <a:stretch>
                <a:fillRect/>
              </a:stretch>
            </p:blipFill>
            <p:spPr>
              <a:xfrm>
                <a:off x="1103" y="1190"/>
                <a:ext cx="469" cy="445"/>
              </a:xfrm>
              <a:prstGeom prst="rect">
                <a:avLst/>
              </a:prstGeom>
              <a:noFill/>
              <a:ln w="9525">
                <a:noFill/>
              </a:ln>
            </p:spPr>
          </p:pic>
          <p:pic>
            <p:nvPicPr>
              <p:cNvPr id="48" name="Picture 44"/>
              <p:cNvPicPr/>
              <p:nvPr/>
            </p:nvPicPr>
            <p:blipFill>
              <a:blip r:embed="rId5"/>
              <a:stretch>
                <a:fillRect/>
              </a:stretch>
            </p:blipFill>
            <p:spPr>
              <a:xfrm>
                <a:off x="639" y="1862"/>
                <a:ext cx="469" cy="445"/>
              </a:xfrm>
              <a:prstGeom prst="rect">
                <a:avLst/>
              </a:prstGeom>
              <a:noFill/>
              <a:ln w="9525">
                <a:noFill/>
              </a:ln>
            </p:spPr>
          </p:pic>
          <p:sp>
            <p:nvSpPr>
              <p:cNvPr id="49" name="Rectangle 45"/>
              <p:cNvSpPr>
                <a:spLocks noChangeArrowheads="1"/>
              </p:cNvSpPr>
              <p:nvPr/>
            </p:nvSpPr>
            <p:spPr bwMode="auto">
              <a:xfrm>
                <a:off x="503" y="1726"/>
                <a:ext cx="1110" cy="25"/>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0" name="Rectangle 46"/>
              <p:cNvSpPr/>
              <p:nvPr/>
            </p:nvSpPr>
            <p:spPr>
              <a:xfrm>
                <a:off x="758" y="958"/>
                <a:ext cx="593"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server(s)</a:t>
                </a:r>
              </a:p>
            </p:txBody>
          </p:sp>
        </p:grpSp>
      </p:grpSp>
      <p:sp>
        <p:nvSpPr>
          <p:cNvPr id="5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2" name="组合 51"/>
          <p:cNvGrpSpPr/>
          <p:nvPr/>
        </p:nvGrpSpPr>
        <p:grpSpPr>
          <a:xfrm>
            <a:off x="2522313" y="3775076"/>
            <a:ext cx="7212634" cy="2590071"/>
            <a:chOff x="2651125" y="3629119"/>
            <a:chExt cx="7212634" cy="2590071"/>
          </a:xfrm>
        </p:grpSpPr>
        <p:pic>
          <p:nvPicPr>
            <p:cNvPr id="53" name="Picture 3"/>
            <p:cNvPicPr/>
            <p:nvPr/>
          </p:nvPicPr>
          <p:blipFill>
            <a:blip r:embed="rId6"/>
            <a:stretch>
              <a:fillRect/>
            </a:stretch>
          </p:blipFill>
          <p:spPr>
            <a:xfrm>
              <a:off x="6960394" y="3629119"/>
              <a:ext cx="1031875" cy="574236"/>
            </a:xfrm>
            <a:prstGeom prst="rect">
              <a:avLst/>
            </a:prstGeom>
            <a:noFill/>
            <a:ln w="9525">
              <a:noFill/>
            </a:ln>
          </p:spPr>
        </p:pic>
        <p:pic>
          <p:nvPicPr>
            <p:cNvPr id="54" name="Picture 4"/>
            <p:cNvPicPr/>
            <p:nvPr/>
          </p:nvPicPr>
          <p:blipFill>
            <a:blip r:embed="rId7"/>
            <a:stretch>
              <a:fillRect/>
            </a:stretch>
          </p:blipFill>
          <p:spPr>
            <a:xfrm>
              <a:off x="7470845" y="4154384"/>
              <a:ext cx="1031875" cy="574236"/>
            </a:xfrm>
            <a:prstGeom prst="rect">
              <a:avLst/>
            </a:prstGeom>
            <a:noFill/>
            <a:ln w="9525">
              <a:noFill/>
            </a:ln>
          </p:spPr>
        </p:pic>
        <p:pic>
          <p:nvPicPr>
            <p:cNvPr id="55" name="Picture 5"/>
            <p:cNvPicPr/>
            <p:nvPr/>
          </p:nvPicPr>
          <p:blipFill>
            <a:blip r:embed="rId8"/>
            <a:stretch>
              <a:fillRect/>
            </a:stretch>
          </p:blipFill>
          <p:spPr>
            <a:xfrm>
              <a:off x="5621339" y="3853001"/>
              <a:ext cx="1012825" cy="564874"/>
            </a:xfrm>
            <a:prstGeom prst="rect">
              <a:avLst/>
            </a:prstGeom>
            <a:noFill/>
            <a:ln w="9525">
              <a:noFill/>
            </a:ln>
          </p:spPr>
        </p:pic>
        <p:grpSp>
          <p:nvGrpSpPr>
            <p:cNvPr id="56" name="Group 8"/>
            <p:cNvGrpSpPr/>
            <p:nvPr/>
          </p:nvGrpSpPr>
          <p:grpSpPr>
            <a:xfrm>
              <a:off x="5445125" y="4154488"/>
              <a:ext cx="247650" cy="625475"/>
              <a:chOff x="2470" y="2665"/>
              <a:chExt cx="156" cy="394"/>
            </a:xfrm>
          </p:grpSpPr>
          <p:sp>
            <p:nvSpPr>
              <p:cNvPr id="85" name="Rectangle 6"/>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6" name="Rectangle 7"/>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57" name="Picture 9"/>
            <p:cNvPicPr/>
            <p:nvPr/>
          </p:nvPicPr>
          <p:blipFill>
            <a:blip r:embed="rId9"/>
            <a:stretch>
              <a:fillRect/>
            </a:stretch>
          </p:blipFill>
          <p:spPr>
            <a:xfrm>
              <a:off x="8850934" y="3881299"/>
              <a:ext cx="1012825" cy="564874"/>
            </a:xfrm>
            <a:prstGeom prst="rect">
              <a:avLst/>
            </a:prstGeom>
            <a:noFill/>
            <a:ln w="9525">
              <a:noFill/>
            </a:ln>
          </p:spPr>
        </p:pic>
        <p:pic>
          <p:nvPicPr>
            <p:cNvPr id="58" name="Picture 10"/>
            <p:cNvPicPr/>
            <p:nvPr/>
          </p:nvPicPr>
          <p:blipFill>
            <a:blip r:embed="rId10"/>
            <a:stretch>
              <a:fillRect/>
            </a:stretch>
          </p:blipFill>
          <p:spPr>
            <a:xfrm>
              <a:off x="5816442" y="5080276"/>
              <a:ext cx="1012825" cy="564874"/>
            </a:xfrm>
            <a:prstGeom prst="rect">
              <a:avLst/>
            </a:prstGeom>
            <a:noFill/>
            <a:ln w="9525">
              <a:noFill/>
            </a:ln>
          </p:spPr>
        </p:pic>
        <p:pic>
          <p:nvPicPr>
            <p:cNvPr id="59" name="Picture 11"/>
            <p:cNvPicPr/>
            <p:nvPr/>
          </p:nvPicPr>
          <p:blipFill>
            <a:blip r:embed="rId11"/>
            <a:stretch>
              <a:fillRect/>
            </a:stretch>
          </p:blipFill>
          <p:spPr>
            <a:xfrm>
              <a:off x="7262813" y="4994275"/>
              <a:ext cx="1031875" cy="574236"/>
            </a:xfrm>
            <a:prstGeom prst="rect">
              <a:avLst/>
            </a:prstGeom>
            <a:noFill/>
            <a:ln w="9525">
              <a:noFill/>
            </a:ln>
          </p:spPr>
        </p:pic>
        <p:pic>
          <p:nvPicPr>
            <p:cNvPr id="60" name="Picture 12"/>
            <p:cNvPicPr/>
            <p:nvPr/>
          </p:nvPicPr>
          <p:blipFill>
            <a:blip r:embed="rId12"/>
            <a:stretch>
              <a:fillRect/>
            </a:stretch>
          </p:blipFill>
          <p:spPr>
            <a:xfrm>
              <a:off x="8502721" y="5329376"/>
              <a:ext cx="1012825" cy="564874"/>
            </a:xfrm>
            <a:prstGeom prst="rect">
              <a:avLst/>
            </a:prstGeom>
            <a:noFill/>
            <a:ln w="9525">
              <a:noFill/>
            </a:ln>
          </p:spPr>
        </p:pic>
        <p:grpSp>
          <p:nvGrpSpPr>
            <p:cNvPr id="61" name="Group 15"/>
            <p:cNvGrpSpPr/>
            <p:nvPr/>
          </p:nvGrpSpPr>
          <p:grpSpPr>
            <a:xfrm>
              <a:off x="8299450" y="4832350"/>
              <a:ext cx="247650" cy="815975"/>
              <a:chOff x="4268" y="3092"/>
              <a:chExt cx="156" cy="514"/>
            </a:xfrm>
          </p:grpSpPr>
          <p:sp>
            <p:nvSpPr>
              <p:cNvPr id="83" name="Rectangle 13"/>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 name="Rectangle 14"/>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2" name="Group 18"/>
            <p:cNvGrpSpPr/>
            <p:nvPr/>
          </p:nvGrpSpPr>
          <p:grpSpPr>
            <a:xfrm>
              <a:off x="7058025" y="4813300"/>
              <a:ext cx="247650" cy="374650"/>
              <a:chOff x="3486" y="3080"/>
              <a:chExt cx="156" cy="236"/>
            </a:xfrm>
          </p:grpSpPr>
          <p:sp>
            <p:nvSpPr>
              <p:cNvPr id="81" name="Rectangle 16"/>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2" name="Rectangle 17"/>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3" name="Group 21"/>
            <p:cNvGrpSpPr/>
            <p:nvPr/>
          </p:nvGrpSpPr>
          <p:grpSpPr>
            <a:xfrm>
              <a:off x="5622925" y="4826000"/>
              <a:ext cx="247650" cy="628650"/>
              <a:chOff x="2582" y="3088"/>
              <a:chExt cx="156" cy="396"/>
            </a:xfrm>
          </p:grpSpPr>
          <p:sp>
            <p:nvSpPr>
              <p:cNvPr id="79" name="Rectangle 19"/>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Rectangle 20"/>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4" name="Group 24"/>
            <p:cNvGrpSpPr/>
            <p:nvPr/>
          </p:nvGrpSpPr>
          <p:grpSpPr>
            <a:xfrm>
              <a:off x="8655050" y="4173538"/>
              <a:ext cx="247650" cy="622300"/>
              <a:chOff x="4492" y="2677"/>
              <a:chExt cx="156" cy="392"/>
            </a:xfrm>
          </p:grpSpPr>
          <p:sp>
            <p:nvSpPr>
              <p:cNvPr id="77" name="Rectangle 22"/>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Rectangle 23"/>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5" name="Group 27"/>
            <p:cNvGrpSpPr/>
            <p:nvPr/>
          </p:nvGrpSpPr>
          <p:grpSpPr>
            <a:xfrm>
              <a:off x="7286625" y="4395788"/>
              <a:ext cx="247650" cy="371475"/>
              <a:chOff x="3630" y="2817"/>
              <a:chExt cx="156" cy="234"/>
            </a:xfrm>
          </p:grpSpPr>
          <p:sp>
            <p:nvSpPr>
              <p:cNvPr id="75" name="Rectangle 25"/>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6" name="Rectangle 26"/>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6" name="Group 30"/>
            <p:cNvGrpSpPr/>
            <p:nvPr/>
          </p:nvGrpSpPr>
          <p:grpSpPr>
            <a:xfrm>
              <a:off x="6750050" y="3957638"/>
              <a:ext cx="247650" cy="812800"/>
              <a:chOff x="3292" y="2541"/>
              <a:chExt cx="156" cy="512"/>
            </a:xfrm>
          </p:grpSpPr>
          <p:sp>
            <p:nvSpPr>
              <p:cNvPr id="73" name="Rectangle 28"/>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Rectangle 29"/>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67" name="Rectangle 31"/>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Rectangle 32"/>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69" name="Picture 33"/>
            <p:cNvPicPr/>
            <p:nvPr/>
          </p:nvPicPr>
          <p:blipFill>
            <a:blip r:embed="rId13"/>
            <a:stretch>
              <a:fillRect/>
            </a:stretch>
          </p:blipFill>
          <p:spPr>
            <a:xfrm>
              <a:off x="2651125" y="4279900"/>
              <a:ext cx="1517650" cy="795338"/>
            </a:xfrm>
            <a:prstGeom prst="rect">
              <a:avLst/>
            </a:prstGeom>
            <a:noFill/>
            <a:ln w="9525">
              <a:noFill/>
            </a:ln>
          </p:spPr>
        </p:pic>
        <p:sp>
          <p:nvSpPr>
            <p:cNvPr id="70" name="Rectangle 34"/>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71" name="Rectangle 35"/>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72" name="Line 36"/>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466976" y="768752"/>
            <a:ext cx="6827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2" name="组合 1"/>
          <p:cNvGrpSpPr/>
          <p:nvPr/>
        </p:nvGrpSpPr>
        <p:grpSpPr>
          <a:xfrm>
            <a:off x="3084237" y="1461880"/>
            <a:ext cx="5208587" cy="2887663"/>
            <a:chOff x="3471863" y="1352550"/>
            <a:chExt cx="5208587" cy="2887663"/>
          </a:xfrm>
        </p:grpSpPr>
        <p:grpSp>
          <p:nvGrpSpPr>
            <p:cNvPr id="39" name="Group 41"/>
            <p:cNvGrpSpPr/>
            <p:nvPr/>
          </p:nvGrpSpPr>
          <p:grpSpPr>
            <a:xfrm>
              <a:off x="6370638" y="1352550"/>
              <a:ext cx="2039937" cy="958850"/>
              <a:chOff x="3053" y="852"/>
              <a:chExt cx="1285" cy="604"/>
            </a:xfrm>
          </p:grpSpPr>
          <p:sp>
            <p:nvSpPr>
              <p:cNvPr id="40" name="Line 37"/>
              <p:cNvSpPr/>
              <p:nvPr/>
            </p:nvSpPr>
            <p:spPr>
              <a:xfrm flipH="1">
                <a:off x="3053" y="1141"/>
                <a:ext cx="128" cy="293"/>
              </a:xfrm>
              <a:prstGeom prst="line">
                <a:avLst/>
              </a:prstGeom>
              <a:ln w="12700" cap="flat" cmpd="sng">
                <a:solidFill>
                  <a:schemeClr val="tx1"/>
                </a:solidFill>
                <a:prstDash val="solid"/>
                <a:headEnd type="none" w="sm" len="sm"/>
                <a:tailEnd type="stealth" w="med" len="med"/>
              </a:ln>
            </p:spPr>
          </p:sp>
          <p:sp>
            <p:nvSpPr>
              <p:cNvPr id="41" name="Freeform 38"/>
              <p:cNvSpPr/>
              <p:nvPr/>
            </p:nvSpPr>
            <p:spPr>
              <a:xfrm>
                <a:off x="3100" y="852"/>
                <a:ext cx="553" cy="267"/>
              </a:xfrm>
              <a:custGeom>
                <a:avLst/>
                <a:gdLst>
                  <a:gd name="txL" fmla="*/ 0 w 553"/>
                  <a:gd name="txT" fmla="*/ 0 h 267"/>
                  <a:gd name="txR" fmla="*/ 553 w 553"/>
                  <a:gd name="txB" fmla="*/ 267 h 267"/>
                </a:gdLst>
                <a:ahLst/>
                <a:cxnLst>
                  <a:cxn ang="0">
                    <a:pos x="0" y="238"/>
                  </a:cxn>
                  <a:cxn ang="0">
                    <a:pos x="1" y="181"/>
                  </a:cxn>
                  <a:cxn ang="0">
                    <a:pos x="7" y="93"/>
                  </a:cxn>
                  <a:cxn ang="0">
                    <a:pos x="19" y="38"/>
                  </a:cxn>
                  <a:cxn ang="0">
                    <a:pos x="39" y="8"/>
                  </a:cxn>
                  <a:cxn ang="0">
                    <a:pos x="57" y="9"/>
                  </a:cxn>
                  <a:cxn ang="0">
                    <a:pos x="73" y="46"/>
                  </a:cxn>
                  <a:cxn ang="0">
                    <a:pos x="77" y="111"/>
                  </a:cxn>
                  <a:cxn ang="0">
                    <a:pos x="79" y="183"/>
                  </a:cxn>
                  <a:cxn ang="0">
                    <a:pos x="85" y="242"/>
                  </a:cxn>
                  <a:cxn ang="0">
                    <a:pos x="100" y="265"/>
                  </a:cxn>
                  <a:cxn ang="0">
                    <a:pos x="113" y="263"/>
                  </a:cxn>
                  <a:cxn ang="0">
                    <a:pos x="129" y="225"/>
                  </a:cxn>
                  <a:cxn ang="0">
                    <a:pos x="136" y="158"/>
                  </a:cxn>
                  <a:cxn ang="0">
                    <a:pos x="141" y="84"/>
                  </a:cxn>
                  <a:cxn ang="0">
                    <a:pos x="150" y="25"/>
                  </a:cxn>
                  <a:cxn ang="0">
                    <a:pos x="166" y="1"/>
                  </a:cxn>
                  <a:cxn ang="0">
                    <a:pos x="178" y="3"/>
                  </a:cxn>
                  <a:cxn ang="0">
                    <a:pos x="193" y="42"/>
                  </a:cxn>
                  <a:cxn ang="0">
                    <a:pos x="198" y="108"/>
                  </a:cxn>
                  <a:cxn ang="0">
                    <a:pos x="200" y="181"/>
                  </a:cxn>
                  <a:cxn ang="0">
                    <a:pos x="207" y="241"/>
                  </a:cxn>
                  <a:cxn ang="0">
                    <a:pos x="220" y="264"/>
                  </a:cxn>
                  <a:cxn ang="0">
                    <a:pos x="238" y="253"/>
                  </a:cxn>
                  <a:cxn ang="0">
                    <a:pos x="249" y="204"/>
                  </a:cxn>
                  <a:cxn ang="0">
                    <a:pos x="256" y="112"/>
                  </a:cxn>
                  <a:cxn ang="0">
                    <a:pos x="262" y="48"/>
                  </a:cxn>
                  <a:cxn ang="0">
                    <a:pos x="277" y="11"/>
                  </a:cxn>
                  <a:cxn ang="0">
                    <a:pos x="292" y="11"/>
                  </a:cxn>
                  <a:cxn ang="0">
                    <a:pos x="306" y="48"/>
                  </a:cxn>
                  <a:cxn ang="0">
                    <a:pos x="313" y="113"/>
                  </a:cxn>
                  <a:cxn ang="0">
                    <a:pos x="319" y="184"/>
                  </a:cxn>
                  <a:cxn ang="0">
                    <a:pos x="329" y="242"/>
                  </a:cxn>
                  <a:cxn ang="0">
                    <a:pos x="346" y="265"/>
                  </a:cxn>
                  <a:cxn ang="0">
                    <a:pos x="358" y="263"/>
                  </a:cxn>
                  <a:cxn ang="0">
                    <a:pos x="369" y="226"/>
                  </a:cxn>
                  <a:cxn ang="0">
                    <a:pos x="369" y="161"/>
                  </a:cxn>
                  <a:cxn ang="0">
                    <a:pos x="367" y="90"/>
                  </a:cxn>
                  <a:cxn ang="0">
                    <a:pos x="373" y="32"/>
                  </a:cxn>
                  <a:cxn ang="0">
                    <a:pos x="392" y="9"/>
                  </a:cxn>
                  <a:cxn ang="0">
                    <a:pos x="409" y="11"/>
                  </a:cxn>
                  <a:cxn ang="0">
                    <a:pos x="429" y="48"/>
                  </a:cxn>
                  <a:cxn ang="0">
                    <a:pos x="436" y="137"/>
                  </a:cxn>
                  <a:cxn ang="0">
                    <a:pos x="438" y="206"/>
                  </a:cxn>
                  <a:cxn ang="0">
                    <a:pos x="446" y="254"/>
                  </a:cxn>
                  <a:cxn ang="0">
                    <a:pos x="460" y="264"/>
                  </a:cxn>
                  <a:cxn ang="0">
                    <a:pos x="477" y="239"/>
                  </a:cxn>
                  <a:cxn ang="0">
                    <a:pos x="480" y="181"/>
                  </a:cxn>
                  <a:cxn ang="0">
                    <a:pos x="477" y="86"/>
                  </a:cxn>
                  <a:cxn ang="0">
                    <a:pos x="482" y="29"/>
                  </a:cxn>
                  <a:cxn ang="0">
                    <a:pos x="497" y="7"/>
                  </a:cxn>
                  <a:cxn ang="0">
                    <a:pos x="520" y="15"/>
                  </a:cxn>
                  <a:cxn ang="0">
                    <a:pos x="537" y="52"/>
                  </a:cxn>
                  <a:cxn ang="0">
                    <a:pos x="544" y="109"/>
                  </a:cxn>
                  <a:cxn ang="0">
                    <a:pos x="549" y="215"/>
                  </a:cxn>
                  <a:cxn ang="0">
                    <a:pos x="552" y="266"/>
                  </a:cxn>
                </a:cxnLst>
                <a:rect l="txL" t="txT" r="txR" b="txB"/>
                <a:pathLst>
                  <a:path w="553" h="267">
                    <a:moveTo>
                      <a:pt x="0" y="264"/>
                    </a:moveTo>
                    <a:lnTo>
                      <a:pt x="0" y="253"/>
                    </a:lnTo>
                    <a:lnTo>
                      <a:pt x="0" y="238"/>
                    </a:lnTo>
                    <a:lnTo>
                      <a:pt x="0" y="221"/>
                    </a:lnTo>
                    <a:lnTo>
                      <a:pt x="0" y="202"/>
                    </a:lnTo>
                    <a:lnTo>
                      <a:pt x="1" y="181"/>
                    </a:lnTo>
                    <a:lnTo>
                      <a:pt x="2" y="159"/>
                    </a:lnTo>
                    <a:lnTo>
                      <a:pt x="5" y="115"/>
                    </a:lnTo>
                    <a:lnTo>
                      <a:pt x="7" y="93"/>
                    </a:lnTo>
                    <a:lnTo>
                      <a:pt x="10" y="73"/>
                    </a:lnTo>
                    <a:lnTo>
                      <a:pt x="14" y="55"/>
                    </a:lnTo>
                    <a:lnTo>
                      <a:pt x="19" y="38"/>
                    </a:lnTo>
                    <a:lnTo>
                      <a:pt x="24" y="25"/>
                    </a:lnTo>
                    <a:lnTo>
                      <a:pt x="31" y="15"/>
                    </a:lnTo>
                    <a:lnTo>
                      <a:pt x="39" y="8"/>
                    </a:lnTo>
                    <a:lnTo>
                      <a:pt x="48" y="6"/>
                    </a:lnTo>
                    <a:lnTo>
                      <a:pt x="53" y="7"/>
                    </a:lnTo>
                    <a:lnTo>
                      <a:pt x="57" y="9"/>
                    </a:lnTo>
                    <a:lnTo>
                      <a:pt x="64" y="17"/>
                    </a:lnTo>
                    <a:lnTo>
                      <a:pt x="69" y="29"/>
                    </a:lnTo>
                    <a:lnTo>
                      <a:pt x="73" y="46"/>
                    </a:lnTo>
                    <a:lnTo>
                      <a:pt x="75" y="66"/>
                    </a:lnTo>
                    <a:lnTo>
                      <a:pt x="76" y="88"/>
                    </a:lnTo>
                    <a:lnTo>
                      <a:pt x="77" y="111"/>
                    </a:lnTo>
                    <a:lnTo>
                      <a:pt x="78" y="135"/>
                    </a:lnTo>
                    <a:lnTo>
                      <a:pt x="78" y="160"/>
                    </a:lnTo>
                    <a:lnTo>
                      <a:pt x="79" y="183"/>
                    </a:lnTo>
                    <a:lnTo>
                      <a:pt x="80" y="205"/>
                    </a:lnTo>
                    <a:lnTo>
                      <a:pt x="82" y="225"/>
                    </a:lnTo>
                    <a:lnTo>
                      <a:pt x="85" y="242"/>
                    </a:lnTo>
                    <a:lnTo>
                      <a:pt x="90" y="255"/>
                    </a:lnTo>
                    <a:lnTo>
                      <a:pt x="96" y="263"/>
                    </a:lnTo>
                    <a:lnTo>
                      <a:pt x="100" y="265"/>
                    </a:lnTo>
                    <a:lnTo>
                      <a:pt x="104" y="266"/>
                    </a:lnTo>
                    <a:lnTo>
                      <a:pt x="109" y="265"/>
                    </a:lnTo>
                    <a:lnTo>
                      <a:pt x="113" y="263"/>
                    </a:lnTo>
                    <a:lnTo>
                      <a:pt x="119" y="255"/>
                    </a:lnTo>
                    <a:lnTo>
                      <a:pt x="125" y="242"/>
                    </a:lnTo>
                    <a:lnTo>
                      <a:pt x="129" y="225"/>
                    </a:lnTo>
                    <a:lnTo>
                      <a:pt x="132" y="204"/>
                    </a:lnTo>
                    <a:lnTo>
                      <a:pt x="134" y="182"/>
                    </a:lnTo>
                    <a:lnTo>
                      <a:pt x="136" y="158"/>
                    </a:lnTo>
                    <a:lnTo>
                      <a:pt x="138" y="133"/>
                    </a:lnTo>
                    <a:lnTo>
                      <a:pt x="139" y="108"/>
                    </a:lnTo>
                    <a:lnTo>
                      <a:pt x="141" y="84"/>
                    </a:lnTo>
                    <a:lnTo>
                      <a:pt x="144" y="62"/>
                    </a:lnTo>
                    <a:lnTo>
                      <a:pt x="147" y="42"/>
                    </a:lnTo>
                    <a:lnTo>
                      <a:pt x="150" y="25"/>
                    </a:lnTo>
                    <a:lnTo>
                      <a:pt x="156" y="12"/>
                    </a:lnTo>
                    <a:lnTo>
                      <a:pt x="162" y="3"/>
                    </a:lnTo>
                    <a:lnTo>
                      <a:pt x="166" y="1"/>
                    </a:lnTo>
                    <a:lnTo>
                      <a:pt x="170" y="0"/>
                    </a:lnTo>
                    <a:lnTo>
                      <a:pt x="174" y="1"/>
                    </a:lnTo>
                    <a:lnTo>
                      <a:pt x="178" y="3"/>
                    </a:lnTo>
                    <a:lnTo>
                      <a:pt x="184" y="12"/>
                    </a:lnTo>
                    <a:lnTo>
                      <a:pt x="189" y="25"/>
                    </a:lnTo>
                    <a:lnTo>
                      <a:pt x="193" y="42"/>
                    </a:lnTo>
                    <a:lnTo>
                      <a:pt x="195" y="62"/>
                    </a:lnTo>
                    <a:lnTo>
                      <a:pt x="197" y="84"/>
                    </a:lnTo>
                    <a:lnTo>
                      <a:pt x="198" y="108"/>
                    </a:lnTo>
                    <a:lnTo>
                      <a:pt x="199" y="133"/>
                    </a:lnTo>
                    <a:lnTo>
                      <a:pt x="199" y="158"/>
                    </a:lnTo>
                    <a:lnTo>
                      <a:pt x="200" y="181"/>
                    </a:lnTo>
                    <a:lnTo>
                      <a:pt x="202" y="204"/>
                    </a:lnTo>
                    <a:lnTo>
                      <a:pt x="204" y="224"/>
                    </a:lnTo>
                    <a:lnTo>
                      <a:pt x="207" y="241"/>
                    </a:lnTo>
                    <a:lnTo>
                      <a:pt x="211" y="253"/>
                    </a:lnTo>
                    <a:lnTo>
                      <a:pt x="217" y="261"/>
                    </a:lnTo>
                    <a:lnTo>
                      <a:pt x="220" y="264"/>
                    </a:lnTo>
                    <a:lnTo>
                      <a:pt x="224" y="264"/>
                    </a:lnTo>
                    <a:lnTo>
                      <a:pt x="232" y="261"/>
                    </a:lnTo>
                    <a:lnTo>
                      <a:pt x="238" y="253"/>
                    </a:lnTo>
                    <a:lnTo>
                      <a:pt x="242" y="240"/>
                    </a:lnTo>
                    <a:lnTo>
                      <a:pt x="246" y="223"/>
                    </a:lnTo>
                    <a:lnTo>
                      <a:pt x="249" y="204"/>
                    </a:lnTo>
                    <a:lnTo>
                      <a:pt x="251" y="182"/>
                    </a:lnTo>
                    <a:lnTo>
                      <a:pt x="254" y="135"/>
                    </a:lnTo>
                    <a:lnTo>
                      <a:pt x="256" y="112"/>
                    </a:lnTo>
                    <a:lnTo>
                      <a:pt x="257" y="89"/>
                    </a:lnTo>
                    <a:lnTo>
                      <a:pt x="260" y="67"/>
                    </a:lnTo>
                    <a:lnTo>
                      <a:pt x="262" y="48"/>
                    </a:lnTo>
                    <a:lnTo>
                      <a:pt x="266" y="32"/>
                    </a:lnTo>
                    <a:lnTo>
                      <a:pt x="271" y="19"/>
                    </a:lnTo>
                    <a:lnTo>
                      <a:pt x="277" y="11"/>
                    </a:lnTo>
                    <a:lnTo>
                      <a:pt x="284" y="8"/>
                    </a:lnTo>
                    <a:lnTo>
                      <a:pt x="288" y="9"/>
                    </a:lnTo>
                    <a:lnTo>
                      <a:pt x="292" y="11"/>
                    </a:lnTo>
                    <a:lnTo>
                      <a:pt x="298" y="19"/>
                    </a:lnTo>
                    <a:lnTo>
                      <a:pt x="302" y="32"/>
                    </a:lnTo>
                    <a:lnTo>
                      <a:pt x="306" y="48"/>
                    </a:lnTo>
                    <a:lnTo>
                      <a:pt x="309" y="68"/>
                    </a:lnTo>
                    <a:lnTo>
                      <a:pt x="311" y="90"/>
                    </a:lnTo>
                    <a:lnTo>
                      <a:pt x="313" y="113"/>
                    </a:lnTo>
                    <a:lnTo>
                      <a:pt x="315" y="137"/>
                    </a:lnTo>
                    <a:lnTo>
                      <a:pt x="317" y="161"/>
                    </a:lnTo>
                    <a:lnTo>
                      <a:pt x="319" y="184"/>
                    </a:lnTo>
                    <a:lnTo>
                      <a:pt x="322" y="206"/>
                    </a:lnTo>
                    <a:lnTo>
                      <a:pt x="325" y="226"/>
                    </a:lnTo>
                    <a:lnTo>
                      <a:pt x="329" y="242"/>
                    </a:lnTo>
                    <a:lnTo>
                      <a:pt x="335" y="255"/>
                    </a:lnTo>
                    <a:lnTo>
                      <a:pt x="342" y="263"/>
                    </a:lnTo>
                    <a:lnTo>
                      <a:pt x="346" y="265"/>
                    </a:lnTo>
                    <a:lnTo>
                      <a:pt x="350" y="266"/>
                    </a:lnTo>
                    <a:lnTo>
                      <a:pt x="354" y="265"/>
                    </a:lnTo>
                    <a:lnTo>
                      <a:pt x="358" y="263"/>
                    </a:lnTo>
                    <a:lnTo>
                      <a:pt x="364" y="255"/>
                    </a:lnTo>
                    <a:lnTo>
                      <a:pt x="367" y="242"/>
                    </a:lnTo>
                    <a:lnTo>
                      <a:pt x="369" y="226"/>
                    </a:lnTo>
                    <a:lnTo>
                      <a:pt x="370" y="206"/>
                    </a:lnTo>
                    <a:lnTo>
                      <a:pt x="370" y="184"/>
                    </a:lnTo>
                    <a:lnTo>
                      <a:pt x="369" y="161"/>
                    </a:lnTo>
                    <a:lnTo>
                      <a:pt x="368" y="137"/>
                    </a:lnTo>
                    <a:lnTo>
                      <a:pt x="367" y="113"/>
                    </a:lnTo>
                    <a:lnTo>
                      <a:pt x="367" y="90"/>
                    </a:lnTo>
                    <a:lnTo>
                      <a:pt x="368" y="68"/>
                    </a:lnTo>
                    <a:lnTo>
                      <a:pt x="370" y="48"/>
                    </a:lnTo>
                    <a:lnTo>
                      <a:pt x="373" y="32"/>
                    </a:lnTo>
                    <a:lnTo>
                      <a:pt x="379" y="19"/>
                    </a:lnTo>
                    <a:lnTo>
                      <a:pt x="387" y="11"/>
                    </a:lnTo>
                    <a:lnTo>
                      <a:pt x="392" y="9"/>
                    </a:lnTo>
                    <a:lnTo>
                      <a:pt x="398" y="8"/>
                    </a:lnTo>
                    <a:lnTo>
                      <a:pt x="404" y="9"/>
                    </a:lnTo>
                    <a:lnTo>
                      <a:pt x="409" y="11"/>
                    </a:lnTo>
                    <a:lnTo>
                      <a:pt x="418" y="19"/>
                    </a:lnTo>
                    <a:lnTo>
                      <a:pt x="424" y="32"/>
                    </a:lnTo>
                    <a:lnTo>
                      <a:pt x="429" y="48"/>
                    </a:lnTo>
                    <a:lnTo>
                      <a:pt x="432" y="68"/>
                    </a:lnTo>
                    <a:lnTo>
                      <a:pt x="434" y="90"/>
                    </a:lnTo>
                    <a:lnTo>
                      <a:pt x="436" y="137"/>
                    </a:lnTo>
                    <a:lnTo>
                      <a:pt x="436" y="161"/>
                    </a:lnTo>
                    <a:lnTo>
                      <a:pt x="437" y="184"/>
                    </a:lnTo>
                    <a:lnTo>
                      <a:pt x="438" y="206"/>
                    </a:lnTo>
                    <a:lnTo>
                      <a:pt x="439" y="225"/>
                    </a:lnTo>
                    <a:lnTo>
                      <a:pt x="442" y="241"/>
                    </a:lnTo>
                    <a:lnTo>
                      <a:pt x="446" y="254"/>
                    </a:lnTo>
                    <a:lnTo>
                      <a:pt x="452" y="262"/>
                    </a:lnTo>
                    <a:lnTo>
                      <a:pt x="456" y="264"/>
                    </a:lnTo>
                    <a:lnTo>
                      <a:pt x="460" y="264"/>
                    </a:lnTo>
                    <a:lnTo>
                      <a:pt x="468" y="261"/>
                    </a:lnTo>
                    <a:lnTo>
                      <a:pt x="473" y="252"/>
                    </a:lnTo>
                    <a:lnTo>
                      <a:pt x="477" y="239"/>
                    </a:lnTo>
                    <a:lnTo>
                      <a:pt x="479" y="223"/>
                    </a:lnTo>
                    <a:lnTo>
                      <a:pt x="480" y="203"/>
                    </a:lnTo>
                    <a:lnTo>
                      <a:pt x="480" y="181"/>
                    </a:lnTo>
                    <a:lnTo>
                      <a:pt x="478" y="134"/>
                    </a:lnTo>
                    <a:lnTo>
                      <a:pt x="477" y="110"/>
                    </a:lnTo>
                    <a:lnTo>
                      <a:pt x="477" y="86"/>
                    </a:lnTo>
                    <a:lnTo>
                      <a:pt x="477" y="65"/>
                    </a:lnTo>
                    <a:lnTo>
                      <a:pt x="479" y="45"/>
                    </a:lnTo>
                    <a:lnTo>
                      <a:pt x="482" y="29"/>
                    </a:lnTo>
                    <a:lnTo>
                      <a:pt x="486" y="17"/>
                    </a:lnTo>
                    <a:lnTo>
                      <a:pt x="493" y="9"/>
                    </a:lnTo>
                    <a:lnTo>
                      <a:pt x="497" y="7"/>
                    </a:lnTo>
                    <a:lnTo>
                      <a:pt x="502" y="6"/>
                    </a:lnTo>
                    <a:lnTo>
                      <a:pt x="512" y="9"/>
                    </a:lnTo>
                    <a:lnTo>
                      <a:pt x="520" y="15"/>
                    </a:lnTo>
                    <a:lnTo>
                      <a:pt x="527" y="25"/>
                    </a:lnTo>
                    <a:lnTo>
                      <a:pt x="532" y="37"/>
                    </a:lnTo>
                    <a:lnTo>
                      <a:pt x="537" y="52"/>
                    </a:lnTo>
                    <a:lnTo>
                      <a:pt x="540" y="70"/>
                    </a:lnTo>
                    <a:lnTo>
                      <a:pt x="542" y="89"/>
                    </a:lnTo>
                    <a:lnTo>
                      <a:pt x="544" y="109"/>
                    </a:lnTo>
                    <a:lnTo>
                      <a:pt x="547" y="152"/>
                    </a:lnTo>
                    <a:lnTo>
                      <a:pt x="548" y="195"/>
                    </a:lnTo>
                    <a:lnTo>
                      <a:pt x="549" y="215"/>
                    </a:lnTo>
                    <a:lnTo>
                      <a:pt x="549" y="234"/>
                    </a:lnTo>
                    <a:lnTo>
                      <a:pt x="551" y="251"/>
                    </a:lnTo>
                    <a:lnTo>
                      <a:pt x="552"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2" name="Freeform 39"/>
              <p:cNvSpPr/>
              <p:nvPr/>
            </p:nvSpPr>
            <p:spPr>
              <a:xfrm>
                <a:off x="4073" y="856"/>
                <a:ext cx="265" cy="267"/>
              </a:xfrm>
              <a:custGeom>
                <a:avLst/>
                <a:gdLst>
                  <a:gd name="txL" fmla="*/ 0 w 265"/>
                  <a:gd name="txT" fmla="*/ 0 h 267"/>
                  <a:gd name="txR" fmla="*/ 265 w 265"/>
                  <a:gd name="txB" fmla="*/ 267 h 267"/>
                </a:gdLst>
                <a:ahLst/>
                <a:cxnLst>
                  <a:cxn ang="0">
                    <a:pos x="0" y="238"/>
                  </a:cxn>
                  <a:cxn ang="0">
                    <a:pos x="0" y="181"/>
                  </a:cxn>
                  <a:cxn ang="0">
                    <a:pos x="3" y="93"/>
                  </a:cxn>
                  <a:cxn ang="0">
                    <a:pos x="9" y="38"/>
                  </a:cxn>
                  <a:cxn ang="0">
                    <a:pos x="19" y="8"/>
                  </a:cxn>
                  <a:cxn ang="0">
                    <a:pos x="27" y="9"/>
                  </a:cxn>
                  <a:cxn ang="0">
                    <a:pos x="35" y="46"/>
                  </a:cxn>
                  <a:cxn ang="0">
                    <a:pos x="37" y="111"/>
                  </a:cxn>
                  <a:cxn ang="0">
                    <a:pos x="38" y="183"/>
                  </a:cxn>
                  <a:cxn ang="0">
                    <a:pos x="41" y="242"/>
                  </a:cxn>
                  <a:cxn ang="0">
                    <a:pos x="48" y="265"/>
                  </a:cxn>
                  <a:cxn ang="0">
                    <a:pos x="54" y="263"/>
                  </a:cxn>
                  <a:cxn ang="0">
                    <a:pos x="62" y="225"/>
                  </a:cxn>
                  <a:cxn ang="0">
                    <a:pos x="65" y="158"/>
                  </a:cxn>
                  <a:cxn ang="0">
                    <a:pos x="68" y="84"/>
                  </a:cxn>
                  <a:cxn ang="0">
                    <a:pos x="72" y="25"/>
                  </a:cxn>
                  <a:cxn ang="0">
                    <a:pos x="80" y="1"/>
                  </a:cxn>
                  <a:cxn ang="0">
                    <a:pos x="85" y="3"/>
                  </a:cxn>
                  <a:cxn ang="0">
                    <a:pos x="92" y="42"/>
                  </a:cxn>
                  <a:cxn ang="0">
                    <a:pos x="95" y="108"/>
                  </a:cxn>
                  <a:cxn ang="0">
                    <a:pos x="96" y="181"/>
                  </a:cxn>
                  <a:cxn ang="0">
                    <a:pos x="99" y="241"/>
                  </a:cxn>
                  <a:cxn ang="0">
                    <a:pos x="106" y="264"/>
                  </a:cxn>
                  <a:cxn ang="0">
                    <a:pos x="114" y="253"/>
                  </a:cxn>
                  <a:cxn ang="0">
                    <a:pos x="119" y="204"/>
                  </a:cxn>
                  <a:cxn ang="0">
                    <a:pos x="122" y="112"/>
                  </a:cxn>
                  <a:cxn ang="0">
                    <a:pos x="126" y="48"/>
                  </a:cxn>
                  <a:cxn ang="0">
                    <a:pos x="133" y="11"/>
                  </a:cxn>
                  <a:cxn ang="0">
                    <a:pos x="140" y="11"/>
                  </a:cxn>
                  <a:cxn ang="0">
                    <a:pos x="147" y="48"/>
                  </a:cxn>
                  <a:cxn ang="0">
                    <a:pos x="150" y="113"/>
                  </a:cxn>
                  <a:cxn ang="0">
                    <a:pos x="153" y="184"/>
                  </a:cxn>
                  <a:cxn ang="0">
                    <a:pos x="158" y="242"/>
                  </a:cxn>
                  <a:cxn ang="0">
                    <a:pos x="165" y="265"/>
                  </a:cxn>
                  <a:cxn ang="0">
                    <a:pos x="171" y="263"/>
                  </a:cxn>
                  <a:cxn ang="0">
                    <a:pos x="177" y="226"/>
                  </a:cxn>
                  <a:cxn ang="0">
                    <a:pos x="177" y="161"/>
                  </a:cxn>
                  <a:cxn ang="0">
                    <a:pos x="176" y="90"/>
                  </a:cxn>
                  <a:cxn ang="0">
                    <a:pos x="179" y="32"/>
                  </a:cxn>
                  <a:cxn ang="0">
                    <a:pos x="188" y="9"/>
                  </a:cxn>
                  <a:cxn ang="0">
                    <a:pos x="196" y="11"/>
                  </a:cxn>
                  <a:cxn ang="0">
                    <a:pos x="205" y="48"/>
                  </a:cxn>
                  <a:cxn ang="0">
                    <a:pos x="209" y="137"/>
                  </a:cxn>
                  <a:cxn ang="0">
                    <a:pos x="210" y="206"/>
                  </a:cxn>
                  <a:cxn ang="0">
                    <a:pos x="214" y="254"/>
                  </a:cxn>
                  <a:cxn ang="0">
                    <a:pos x="220" y="264"/>
                  </a:cxn>
                  <a:cxn ang="0">
                    <a:pos x="228" y="239"/>
                  </a:cxn>
                  <a:cxn ang="0">
                    <a:pos x="230" y="181"/>
                  </a:cxn>
                  <a:cxn ang="0">
                    <a:pos x="228" y="86"/>
                  </a:cxn>
                  <a:cxn ang="0">
                    <a:pos x="231" y="29"/>
                  </a:cxn>
                  <a:cxn ang="0">
                    <a:pos x="238" y="7"/>
                  </a:cxn>
                  <a:cxn ang="0">
                    <a:pos x="249" y="15"/>
                  </a:cxn>
                  <a:cxn ang="0">
                    <a:pos x="257" y="52"/>
                  </a:cxn>
                  <a:cxn ang="0">
                    <a:pos x="261" y="109"/>
                  </a:cxn>
                  <a:cxn ang="0">
                    <a:pos x="263" y="215"/>
                  </a:cxn>
                  <a:cxn ang="0">
                    <a:pos x="264" y="266"/>
                  </a:cxn>
                </a:cxnLst>
                <a:rect l="txL" t="txT" r="txR" b="txB"/>
                <a:pathLst>
                  <a:path w="265" h="267">
                    <a:moveTo>
                      <a:pt x="0" y="264"/>
                    </a:moveTo>
                    <a:lnTo>
                      <a:pt x="0" y="253"/>
                    </a:lnTo>
                    <a:lnTo>
                      <a:pt x="0" y="238"/>
                    </a:lnTo>
                    <a:lnTo>
                      <a:pt x="0" y="221"/>
                    </a:lnTo>
                    <a:lnTo>
                      <a:pt x="0" y="202"/>
                    </a:lnTo>
                    <a:lnTo>
                      <a:pt x="0" y="181"/>
                    </a:lnTo>
                    <a:lnTo>
                      <a:pt x="1" y="159"/>
                    </a:lnTo>
                    <a:lnTo>
                      <a:pt x="2" y="115"/>
                    </a:lnTo>
                    <a:lnTo>
                      <a:pt x="3" y="93"/>
                    </a:lnTo>
                    <a:lnTo>
                      <a:pt x="5" y="73"/>
                    </a:lnTo>
                    <a:lnTo>
                      <a:pt x="7" y="55"/>
                    </a:lnTo>
                    <a:lnTo>
                      <a:pt x="9" y="38"/>
                    </a:lnTo>
                    <a:lnTo>
                      <a:pt x="12" y="25"/>
                    </a:lnTo>
                    <a:lnTo>
                      <a:pt x="15" y="15"/>
                    </a:lnTo>
                    <a:lnTo>
                      <a:pt x="19" y="8"/>
                    </a:lnTo>
                    <a:lnTo>
                      <a:pt x="23" y="6"/>
                    </a:lnTo>
                    <a:lnTo>
                      <a:pt x="25" y="7"/>
                    </a:lnTo>
                    <a:lnTo>
                      <a:pt x="27" y="9"/>
                    </a:lnTo>
                    <a:lnTo>
                      <a:pt x="31" y="17"/>
                    </a:lnTo>
                    <a:lnTo>
                      <a:pt x="33" y="29"/>
                    </a:lnTo>
                    <a:lnTo>
                      <a:pt x="35" y="46"/>
                    </a:lnTo>
                    <a:lnTo>
                      <a:pt x="36" y="66"/>
                    </a:lnTo>
                    <a:lnTo>
                      <a:pt x="37" y="88"/>
                    </a:lnTo>
                    <a:lnTo>
                      <a:pt x="37" y="111"/>
                    </a:lnTo>
                    <a:lnTo>
                      <a:pt x="37" y="135"/>
                    </a:lnTo>
                    <a:lnTo>
                      <a:pt x="37" y="160"/>
                    </a:lnTo>
                    <a:lnTo>
                      <a:pt x="38" y="183"/>
                    </a:lnTo>
                    <a:lnTo>
                      <a:pt x="38" y="205"/>
                    </a:lnTo>
                    <a:lnTo>
                      <a:pt x="39" y="225"/>
                    </a:lnTo>
                    <a:lnTo>
                      <a:pt x="41" y="242"/>
                    </a:lnTo>
                    <a:lnTo>
                      <a:pt x="43" y="255"/>
                    </a:lnTo>
                    <a:lnTo>
                      <a:pt x="46" y="263"/>
                    </a:lnTo>
                    <a:lnTo>
                      <a:pt x="48" y="265"/>
                    </a:lnTo>
                    <a:lnTo>
                      <a:pt x="50" y="266"/>
                    </a:lnTo>
                    <a:lnTo>
                      <a:pt x="52" y="265"/>
                    </a:lnTo>
                    <a:lnTo>
                      <a:pt x="54" y="263"/>
                    </a:lnTo>
                    <a:lnTo>
                      <a:pt x="57" y="255"/>
                    </a:lnTo>
                    <a:lnTo>
                      <a:pt x="60" y="242"/>
                    </a:lnTo>
                    <a:lnTo>
                      <a:pt x="62" y="225"/>
                    </a:lnTo>
                    <a:lnTo>
                      <a:pt x="63" y="204"/>
                    </a:lnTo>
                    <a:lnTo>
                      <a:pt x="64" y="182"/>
                    </a:lnTo>
                    <a:lnTo>
                      <a:pt x="65" y="158"/>
                    </a:lnTo>
                    <a:lnTo>
                      <a:pt x="66" y="133"/>
                    </a:lnTo>
                    <a:lnTo>
                      <a:pt x="67" y="108"/>
                    </a:lnTo>
                    <a:lnTo>
                      <a:pt x="68" y="84"/>
                    </a:lnTo>
                    <a:lnTo>
                      <a:pt x="69" y="62"/>
                    </a:lnTo>
                    <a:lnTo>
                      <a:pt x="70" y="42"/>
                    </a:lnTo>
                    <a:lnTo>
                      <a:pt x="72" y="25"/>
                    </a:lnTo>
                    <a:lnTo>
                      <a:pt x="75" y="12"/>
                    </a:lnTo>
                    <a:lnTo>
                      <a:pt x="78" y="3"/>
                    </a:lnTo>
                    <a:lnTo>
                      <a:pt x="80" y="1"/>
                    </a:lnTo>
                    <a:lnTo>
                      <a:pt x="82" y="0"/>
                    </a:lnTo>
                    <a:lnTo>
                      <a:pt x="84" y="1"/>
                    </a:lnTo>
                    <a:lnTo>
                      <a:pt x="85" y="3"/>
                    </a:lnTo>
                    <a:lnTo>
                      <a:pt x="88" y="12"/>
                    </a:lnTo>
                    <a:lnTo>
                      <a:pt x="91" y="25"/>
                    </a:lnTo>
                    <a:lnTo>
                      <a:pt x="92" y="42"/>
                    </a:lnTo>
                    <a:lnTo>
                      <a:pt x="94" y="62"/>
                    </a:lnTo>
                    <a:lnTo>
                      <a:pt x="94" y="84"/>
                    </a:lnTo>
                    <a:lnTo>
                      <a:pt x="95" y="108"/>
                    </a:lnTo>
                    <a:lnTo>
                      <a:pt x="95" y="133"/>
                    </a:lnTo>
                    <a:lnTo>
                      <a:pt x="96" y="158"/>
                    </a:lnTo>
                    <a:lnTo>
                      <a:pt x="96" y="181"/>
                    </a:lnTo>
                    <a:lnTo>
                      <a:pt x="97" y="204"/>
                    </a:lnTo>
                    <a:lnTo>
                      <a:pt x="98" y="224"/>
                    </a:lnTo>
                    <a:lnTo>
                      <a:pt x="99" y="241"/>
                    </a:lnTo>
                    <a:lnTo>
                      <a:pt x="101" y="253"/>
                    </a:lnTo>
                    <a:lnTo>
                      <a:pt x="104" y="261"/>
                    </a:lnTo>
                    <a:lnTo>
                      <a:pt x="106" y="264"/>
                    </a:lnTo>
                    <a:lnTo>
                      <a:pt x="107" y="264"/>
                    </a:lnTo>
                    <a:lnTo>
                      <a:pt x="111" y="261"/>
                    </a:lnTo>
                    <a:lnTo>
                      <a:pt x="114" y="253"/>
                    </a:lnTo>
                    <a:lnTo>
                      <a:pt x="116" y="240"/>
                    </a:lnTo>
                    <a:lnTo>
                      <a:pt x="118" y="223"/>
                    </a:lnTo>
                    <a:lnTo>
                      <a:pt x="119" y="204"/>
                    </a:lnTo>
                    <a:lnTo>
                      <a:pt x="120" y="182"/>
                    </a:lnTo>
                    <a:lnTo>
                      <a:pt x="122" y="135"/>
                    </a:lnTo>
                    <a:lnTo>
                      <a:pt x="122" y="112"/>
                    </a:lnTo>
                    <a:lnTo>
                      <a:pt x="123" y="89"/>
                    </a:lnTo>
                    <a:lnTo>
                      <a:pt x="124" y="67"/>
                    </a:lnTo>
                    <a:lnTo>
                      <a:pt x="126" y="48"/>
                    </a:lnTo>
                    <a:lnTo>
                      <a:pt x="127" y="32"/>
                    </a:lnTo>
                    <a:lnTo>
                      <a:pt x="130" y="19"/>
                    </a:lnTo>
                    <a:lnTo>
                      <a:pt x="133" y="11"/>
                    </a:lnTo>
                    <a:lnTo>
                      <a:pt x="136" y="8"/>
                    </a:lnTo>
                    <a:lnTo>
                      <a:pt x="138" y="9"/>
                    </a:lnTo>
                    <a:lnTo>
                      <a:pt x="140" y="11"/>
                    </a:lnTo>
                    <a:lnTo>
                      <a:pt x="143" y="19"/>
                    </a:lnTo>
                    <a:lnTo>
                      <a:pt x="145" y="32"/>
                    </a:lnTo>
                    <a:lnTo>
                      <a:pt x="147" y="48"/>
                    </a:lnTo>
                    <a:lnTo>
                      <a:pt x="148" y="68"/>
                    </a:lnTo>
                    <a:lnTo>
                      <a:pt x="149" y="90"/>
                    </a:lnTo>
                    <a:lnTo>
                      <a:pt x="150" y="113"/>
                    </a:lnTo>
                    <a:lnTo>
                      <a:pt x="151" y="137"/>
                    </a:lnTo>
                    <a:lnTo>
                      <a:pt x="152" y="161"/>
                    </a:lnTo>
                    <a:lnTo>
                      <a:pt x="153" y="184"/>
                    </a:lnTo>
                    <a:lnTo>
                      <a:pt x="154" y="206"/>
                    </a:lnTo>
                    <a:lnTo>
                      <a:pt x="156" y="226"/>
                    </a:lnTo>
                    <a:lnTo>
                      <a:pt x="158" y="242"/>
                    </a:lnTo>
                    <a:lnTo>
                      <a:pt x="160" y="255"/>
                    </a:lnTo>
                    <a:lnTo>
                      <a:pt x="164" y="263"/>
                    </a:lnTo>
                    <a:lnTo>
                      <a:pt x="165" y="265"/>
                    </a:lnTo>
                    <a:lnTo>
                      <a:pt x="168" y="266"/>
                    </a:lnTo>
                    <a:lnTo>
                      <a:pt x="170" y="265"/>
                    </a:lnTo>
                    <a:lnTo>
                      <a:pt x="171" y="263"/>
                    </a:lnTo>
                    <a:lnTo>
                      <a:pt x="174" y="255"/>
                    </a:lnTo>
                    <a:lnTo>
                      <a:pt x="176" y="242"/>
                    </a:lnTo>
                    <a:lnTo>
                      <a:pt x="177" y="226"/>
                    </a:lnTo>
                    <a:lnTo>
                      <a:pt x="177" y="206"/>
                    </a:lnTo>
                    <a:lnTo>
                      <a:pt x="177" y="184"/>
                    </a:lnTo>
                    <a:lnTo>
                      <a:pt x="177" y="161"/>
                    </a:lnTo>
                    <a:lnTo>
                      <a:pt x="176" y="137"/>
                    </a:lnTo>
                    <a:lnTo>
                      <a:pt x="176" y="113"/>
                    </a:lnTo>
                    <a:lnTo>
                      <a:pt x="176" y="90"/>
                    </a:lnTo>
                    <a:lnTo>
                      <a:pt x="176" y="68"/>
                    </a:lnTo>
                    <a:lnTo>
                      <a:pt x="177" y="48"/>
                    </a:lnTo>
                    <a:lnTo>
                      <a:pt x="179" y="32"/>
                    </a:lnTo>
                    <a:lnTo>
                      <a:pt x="182" y="19"/>
                    </a:lnTo>
                    <a:lnTo>
                      <a:pt x="185" y="11"/>
                    </a:lnTo>
                    <a:lnTo>
                      <a:pt x="188" y="9"/>
                    </a:lnTo>
                    <a:lnTo>
                      <a:pt x="191" y="8"/>
                    </a:lnTo>
                    <a:lnTo>
                      <a:pt x="193" y="9"/>
                    </a:lnTo>
                    <a:lnTo>
                      <a:pt x="196" y="11"/>
                    </a:lnTo>
                    <a:lnTo>
                      <a:pt x="200" y="19"/>
                    </a:lnTo>
                    <a:lnTo>
                      <a:pt x="203" y="32"/>
                    </a:lnTo>
                    <a:lnTo>
                      <a:pt x="205" y="48"/>
                    </a:lnTo>
                    <a:lnTo>
                      <a:pt x="207" y="68"/>
                    </a:lnTo>
                    <a:lnTo>
                      <a:pt x="208" y="90"/>
                    </a:lnTo>
                    <a:lnTo>
                      <a:pt x="209" y="137"/>
                    </a:lnTo>
                    <a:lnTo>
                      <a:pt x="209" y="161"/>
                    </a:lnTo>
                    <a:lnTo>
                      <a:pt x="209" y="184"/>
                    </a:lnTo>
                    <a:lnTo>
                      <a:pt x="210" y="206"/>
                    </a:lnTo>
                    <a:lnTo>
                      <a:pt x="210" y="225"/>
                    </a:lnTo>
                    <a:lnTo>
                      <a:pt x="212" y="241"/>
                    </a:lnTo>
                    <a:lnTo>
                      <a:pt x="214" y="254"/>
                    </a:lnTo>
                    <a:lnTo>
                      <a:pt x="217" y="262"/>
                    </a:lnTo>
                    <a:lnTo>
                      <a:pt x="218" y="264"/>
                    </a:lnTo>
                    <a:lnTo>
                      <a:pt x="220" y="264"/>
                    </a:lnTo>
                    <a:lnTo>
                      <a:pt x="224" y="261"/>
                    </a:lnTo>
                    <a:lnTo>
                      <a:pt x="227" y="252"/>
                    </a:lnTo>
                    <a:lnTo>
                      <a:pt x="228" y="239"/>
                    </a:lnTo>
                    <a:lnTo>
                      <a:pt x="229" y="223"/>
                    </a:lnTo>
                    <a:lnTo>
                      <a:pt x="230" y="203"/>
                    </a:lnTo>
                    <a:lnTo>
                      <a:pt x="230" y="181"/>
                    </a:lnTo>
                    <a:lnTo>
                      <a:pt x="229" y="134"/>
                    </a:lnTo>
                    <a:lnTo>
                      <a:pt x="229" y="110"/>
                    </a:lnTo>
                    <a:lnTo>
                      <a:pt x="228" y="86"/>
                    </a:lnTo>
                    <a:lnTo>
                      <a:pt x="229" y="65"/>
                    </a:lnTo>
                    <a:lnTo>
                      <a:pt x="229" y="45"/>
                    </a:lnTo>
                    <a:lnTo>
                      <a:pt x="231" y="29"/>
                    </a:lnTo>
                    <a:lnTo>
                      <a:pt x="233" y="17"/>
                    </a:lnTo>
                    <a:lnTo>
                      <a:pt x="236" y="9"/>
                    </a:lnTo>
                    <a:lnTo>
                      <a:pt x="238" y="7"/>
                    </a:lnTo>
                    <a:lnTo>
                      <a:pt x="240" y="6"/>
                    </a:lnTo>
                    <a:lnTo>
                      <a:pt x="245" y="9"/>
                    </a:lnTo>
                    <a:lnTo>
                      <a:pt x="249" y="15"/>
                    </a:lnTo>
                    <a:lnTo>
                      <a:pt x="252" y="25"/>
                    </a:lnTo>
                    <a:lnTo>
                      <a:pt x="255" y="37"/>
                    </a:lnTo>
                    <a:lnTo>
                      <a:pt x="257" y="52"/>
                    </a:lnTo>
                    <a:lnTo>
                      <a:pt x="258" y="70"/>
                    </a:lnTo>
                    <a:lnTo>
                      <a:pt x="260" y="89"/>
                    </a:lnTo>
                    <a:lnTo>
                      <a:pt x="261" y="109"/>
                    </a:lnTo>
                    <a:lnTo>
                      <a:pt x="262" y="152"/>
                    </a:lnTo>
                    <a:lnTo>
                      <a:pt x="262" y="195"/>
                    </a:lnTo>
                    <a:lnTo>
                      <a:pt x="263" y="215"/>
                    </a:lnTo>
                    <a:lnTo>
                      <a:pt x="263" y="234"/>
                    </a:lnTo>
                    <a:lnTo>
                      <a:pt x="264" y="251"/>
                    </a:lnTo>
                    <a:lnTo>
                      <a:pt x="264"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3" name="Line 40"/>
              <p:cNvSpPr/>
              <p:nvPr/>
            </p:nvSpPr>
            <p:spPr>
              <a:xfrm flipH="1">
                <a:off x="3981" y="1163"/>
                <a:ext cx="128" cy="293"/>
              </a:xfrm>
              <a:prstGeom prst="line">
                <a:avLst/>
              </a:prstGeom>
              <a:ln w="12700" cap="flat" cmpd="sng">
                <a:solidFill>
                  <a:schemeClr val="tx1"/>
                </a:solidFill>
                <a:prstDash val="solid"/>
                <a:headEnd type="none" w="sm" len="sm"/>
                <a:tailEnd type="stealth" w="med" len="med"/>
              </a:ln>
            </p:spPr>
          </p:sp>
        </p:grpSp>
        <p:grpSp>
          <p:nvGrpSpPr>
            <p:cNvPr id="44" name="Group 72"/>
            <p:cNvGrpSpPr/>
            <p:nvPr/>
          </p:nvGrpSpPr>
          <p:grpSpPr>
            <a:xfrm>
              <a:off x="5661025" y="1509713"/>
              <a:ext cx="3019425" cy="2114550"/>
              <a:chOff x="2606" y="951"/>
              <a:chExt cx="1902" cy="1332"/>
            </a:xfrm>
          </p:grpSpPr>
          <p:sp>
            <p:nvSpPr>
              <p:cNvPr id="45" name="Rectangle 42"/>
              <p:cNvSpPr/>
              <p:nvPr/>
            </p:nvSpPr>
            <p:spPr>
              <a:xfrm>
                <a:off x="3391" y="2071"/>
                <a:ext cx="628"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Channels</a:t>
                </a:r>
              </a:p>
            </p:txBody>
          </p:sp>
          <p:sp>
            <p:nvSpPr>
              <p:cNvPr id="46" name="Line 43"/>
              <p:cNvSpPr/>
              <p:nvPr/>
            </p:nvSpPr>
            <p:spPr>
              <a:xfrm>
                <a:off x="2994" y="951"/>
                <a:ext cx="0" cy="978"/>
              </a:xfrm>
              <a:prstGeom prst="line">
                <a:avLst/>
              </a:prstGeom>
              <a:ln w="12700" cap="flat" cmpd="sng">
                <a:solidFill>
                  <a:schemeClr val="tx1"/>
                </a:solidFill>
                <a:prstDash val="solid"/>
                <a:headEnd type="none" w="sm" len="sm"/>
                <a:tailEnd type="none" w="sm" len="sm"/>
              </a:ln>
            </p:spPr>
          </p:sp>
          <p:sp>
            <p:nvSpPr>
              <p:cNvPr id="47" name="Line 44"/>
              <p:cNvSpPr/>
              <p:nvPr/>
            </p:nvSpPr>
            <p:spPr>
              <a:xfrm>
                <a:off x="2988" y="1935"/>
                <a:ext cx="1464" cy="0"/>
              </a:xfrm>
              <a:prstGeom prst="line">
                <a:avLst/>
              </a:prstGeom>
              <a:ln w="12700" cap="flat" cmpd="sng">
                <a:solidFill>
                  <a:schemeClr val="tx1"/>
                </a:solidFill>
                <a:prstDash val="solid"/>
                <a:headEnd type="none" w="sm" len="sm"/>
                <a:tailEnd type="none" w="sm" len="sm"/>
              </a:ln>
            </p:spPr>
          </p:sp>
          <p:sp>
            <p:nvSpPr>
              <p:cNvPr id="48" name="Rectangle 45"/>
              <p:cNvSpPr/>
              <p:nvPr/>
            </p:nvSpPr>
            <p:spPr>
              <a:xfrm>
                <a:off x="297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49" name="Line 46"/>
              <p:cNvSpPr/>
              <p:nvPr/>
            </p:nvSpPr>
            <p:spPr>
              <a:xfrm>
                <a:off x="3150" y="1863"/>
                <a:ext cx="0" cy="144"/>
              </a:xfrm>
              <a:prstGeom prst="line">
                <a:avLst/>
              </a:prstGeom>
              <a:ln w="12700" cap="flat" cmpd="sng">
                <a:solidFill>
                  <a:schemeClr val="tx1"/>
                </a:solidFill>
                <a:prstDash val="solid"/>
                <a:headEnd type="none" w="sm" len="sm"/>
                <a:tailEnd type="none" w="sm" len="sm"/>
              </a:ln>
            </p:spPr>
          </p:sp>
          <p:sp>
            <p:nvSpPr>
              <p:cNvPr id="50" name="Rectangle 47"/>
              <p:cNvSpPr/>
              <p:nvPr/>
            </p:nvSpPr>
            <p:spPr>
              <a:xfrm>
                <a:off x="3152"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1" name="Rectangle 48"/>
              <p:cNvSpPr/>
              <p:nvPr/>
            </p:nvSpPr>
            <p:spPr>
              <a:xfrm>
                <a:off x="333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2" name="Rectangle 49"/>
              <p:cNvSpPr/>
              <p:nvPr/>
            </p:nvSpPr>
            <p:spPr>
              <a:xfrm>
                <a:off x="3524"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3" name="Rectangle 50"/>
              <p:cNvSpPr/>
              <p:nvPr/>
            </p:nvSpPr>
            <p:spPr>
              <a:xfrm>
                <a:off x="3710"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4" name="Rectangle 51"/>
              <p:cNvSpPr/>
              <p:nvPr/>
            </p:nvSpPr>
            <p:spPr>
              <a:xfrm>
                <a:off x="3896"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5" name="Rectangle 52"/>
              <p:cNvSpPr/>
              <p:nvPr/>
            </p:nvSpPr>
            <p:spPr>
              <a:xfrm>
                <a:off x="4058"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6" name="Rectangle 53"/>
              <p:cNvSpPr/>
              <p:nvPr/>
            </p:nvSpPr>
            <p:spPr>
              <a:xfrm>
                <a:off x="4202"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7" name="Rectangle 54"/>
              <p:cNvSpPr/>
              <p:nvPr/>
            </p:nvSpPr>
            <p:spPr>
              <a:xfrm>
                <a:off x="4330" y="1114"/>
                <a:ext cx="178" cy="8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C</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N</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R</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L</a:t>
                </a:r>
              </a:p>
            </p:txBody>
          </p:sp>
          <p:sp>
            <p:nvSpPr>
              <p:cNvPr id="58" name="Line 55"/>
              <p:cNvSpPr/>
              <p:nvPr/>
            </p:nvSpPr>
            <p:spPr>
              <a:xfrm>
                <a:off x="3334" y="1863"/>
                <a:ext cx="0" cy="144"/>
              </a:xfrm>
              <a:prstGeom prst="line">
                <a:avLst/>
              </a:prstGeom>
              <a:ln w="12700" cap="flat" cmpd="sng">
                <a:solidFill>
                  <a:schemeClr val="tx1"/>
                </a:solidFill>
                <a:prstDash val="solid"/>
                <a:headEnd type="none" w="sm" len="sm"/>
                <a:tailEnd type="none" w="sm" len="sm"/>
              </a:ln>
            </p:spPr>
          </p:sp>
          <p:sp>
            <p:nvSpPr>
              <p:cNvPr id="59" name="Line 56"/>
              <p:cNvSpPr/>
              <p:nvPr/>
            </p:nvSpPr>
            <p:spPr>
              <a:xfrm>
                <a:off x="3514" y="1863"/>
                <a:ext cx="0" cy="144"/>
              </a:xfrm>
              <a:prstGeom prst="line">
                <a:avLst/>
              </a:prstGeom>
              <a:ln w="12700" cap="flat" cmpd="sng">
                <a:solidFill>
                  <a:schemeClr val="tx1"/>
                </a:solidFill>
                <a:prstDash val="solid"/>
                <a:headEnd type="none" w="sm" len="sm"/>
                <a:tailEnd type="none" w="sm" len="sm"/>
              </a:ln>
            </p:spPr>
          </p:sp>
          <p:sp>
            <p:nvSpPr>
              <p:cNvPr id="60" name="Line 57"/>
              <p:cNvSpPr/>
              <p:nvPr/>
            </p:nvSpPr>
            <p:spPr>
              <a:xfrm>
                <a:off x="3698" y="1863"/>
                <a:ext cx="0" cy="144"/>
              </a:xfrm>
              <a:prstGeom prst="line">
                <a:avLst/>
              </a:prstGeom>
              <a:ln w="12700" cap="flat" cmpd="sng">
                <a:solidFill>
                  <a:schemeClr val="tx1"/>
                </a:solidFill>
                <a:prstDash val="solid"/>
                <a:headEnd type="none" w="sm" len="sm"/>
                <a:tailEnd type="none" w="sm" len="sm"/>
              </a:ln>
            </p:spPr>
          </p:sp>
          <p:sp>
            <p:nvSpPr>
              <p:cNvPr id="61" name="Line 58"/>
              <p:cNvSpPr/>
              <p:nvPr/>
            </p:nvSpPr>
            <p:spPr>
              <a:xfrm>
                <a:off x="3886" y="1863"/>
                <a:ext cx="0" cy="144"/>
              </a:xfrm>
              <a:prstGeom prst="line">
                <a:avLst/>
              </a:prstGeom>
              <a:ln w="12700" cap="flat" cmpd="sng">
                <a:solidFill>
                  <a:schemeClr val="tx1"/>
                </a:solidFill>
                <a:prstDash val="solid"/>
                <a:headEnd type="none" w="sm" len="sm"/>
                <a:tailEnd type="none" w="sm" len="sm"/>
              </a:ln>
            </p:spPr>
          </p:sp>
          <p:sp>
            <p:nvSpPr>
              <p:cNvPr id="62" name="Line 59"/>
              <p:cNvSpPr/>
              <p:nvPr/>
            </p:nvSpPr>
            <p:spPr>
              <a:xfrm>
                <a:off x="4062" y="1871"/>
                <a:ext cx="0" cy="144"/>
              </a:xfrm>
              <a:prstGeom prst="line">
                <a:avLst/>
              </a:prstGeom>
              <a:ln w="12700" cap="flat" cmpd="sng">
                <a:solidFill>
                  <a:schemeClr val="tx1"/>
                </a:solidFill>
                <a:prstDash val="solid"/>
                <a:headEnd type="none" w="sm" len="sm"/>
                <a:tailEnd type="none" w="sm" len="sm"/>
              </a:ln>
            </p:spPr>
          </p:sp>
          <p:sp>
            <p:nvSpPr>
              <p:cNvPr id="63" name="Line 60"/>
              <p:cNvSpPr/>
              <p:nvPr/>
            </p:nvSpPr>
            <p:spPr>
              <a:xfrm>
                <a:off x="4218" y="1867"/>
                <a:ext cx="0" cy="144"/>
              </a:xfrm>
              <a:prstGeom prst="line">
                <a:avLst/>
              </a:prstGeom>
              <a:ln w="12700" cap="flat" cmpd="sng">
                <a:solidFill>
                  <a:schemeClr val="tx1"/>
                </a:solidFill>
                <a:prstDash val="solid"/>
                <a:headEnd type="none" w="sm" len="sm"/>
                <a:tailEnd type="none" w="sm" len="sm"/>
              </a:ln>
            </p:spPr>
          </p:sp>
          <p:sp>
            <p:nvSpPr>
              <p:cNvPr id="64" name="Line 61"/>
              <p:cNvSpPr/>
              <p:nvPr/>
            </p:nvSpPr>
            <p:spPr>
              <a:xfrm>
                <a:off x="4362" y="1859"/>
                <a:ext cx="0" cy="144"/>
              </a:xfrm>
              <a:prstGeom prst="line">
                <a:avLst/>
              </a:prstGeom>
              <a:ln w="12700" cap="flat" cmpd="sng">
                <a:solidFill>
                  <a:schemeClr val="tx1"/>
                </a:solidFill>
                <a:prstDash val="solid"/>
                <a:headEnd type="none" w="sm" len="sm"/>
                <a:tailEnd type="none" w="sm" len="sm"/>
              </a:ln>
            </p:spPr>
          </p:sp>
          <p:sp>
            <p:nvSpPr>
              <p:cNvPr id="65" name="Rectangle 62"/>
              <p:cNvSpPr/>
              <p:nvPr/>
            </p:nvSpPr>
            <p:spPr>
              <a:xfrm>
                <a:off x="298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1</a:t>
                </a:r>
              </a:p>
            </p:txBody>
          </p:sp>
          <p:sp>
            <p:nvSpPr>
              <p:cNvPr id="66" name="Rectangle 63"/>
              <p:cNvSpPr/>
              <p:nvPr/>
            </p:nvSpPr>
            <p:spPr>
              <a:xfrm>
                <a:off x="3155"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2</a:t>
                </a:r>
              </a:p>
            </p:txBody>
          </p:sp>
          <p:sp>
            <p:nvSpPr>
              <p:cNvPr id="67" name="Rectangle 64"/>
              <p:cNvSpPr/>
              <p:nvPr/>
            </p:nvSpPr>
            <p:spPr>
              <a:xfrm>
                <a:off x="334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3</a:t>
                </a:r>
              </a:p>
            </p:txBody>
          </p:sp>
          <p:sp>
            <p:nvSpPr>
              <p:cNvPr id="68" name="Rectangle 65"/>
              <p:cNvSpPr/>
              <p:nvPr/>
            </p:nvSpPr>
            <p:spPr>
              <a:xfrm>
                <a:off x="3519"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4</a:t>
                </a:r>
              </a:p>
            </p:txBody>
          </p:sp>
          <p:sp>
            <p:nvSpPr>
              <p:cNvPr id="69" name="Rectangle 66"/>
              <p:cNvSpPr/>
              <p:nvPr/>
            </p:nvSpPr>
            <p:spPr>
              <a:xfrm>
                <a:off x="37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5</a:t>
                </a:r>
              </a:p>
            </p:txBody>
          </p:sp>
          <p:sp>
            <p:nvSpPr>
              <p:cNvPr id="70" name="Rectangle 67"/>
              <p:cNvSpPr/>
              <p:nvPr/>
            </p:nvSpPr>
            <p:spPr>
              <a:xfrm>
                <a:off x="3895"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6</a:t>
                </a:r>
              </a:p>
            </p:txBody>
          </p:sp>
          <p:sp>
            <p:nvSpPr>
              <p:cNvPr id="71" name="Rectangle 68"/>
              <p:cNvSpPr/>
              <p:nvPr/>
            </p:nvSpPr>
            <p:spPr>
              <a:xfrm>
                <a:off x="4059"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7</a:t>
                </a:r>
              </a:p>
            </p:txBody>
          </p:sp>
          <p:sp>
            <p:nvSpPr>
              <p:cNvPr id="72" name="Rectangle 69"/>
              <p:cNvSpPr/>
              <p:nvPr/>
            </p:nvSpPr>
            <p:spPr>
              <a:xfrm>
                <a:off x="42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8</a:t>
                </a:r>
              </a:p>
            </p:txBody>
          </p:sp>
          <p:sp>
            <p:nvSpPr>
              <p:cNvPr id="73" name="Rectangle 70"/>
              <p:cNvSpPr/>
              <p:nvPr/>
            </p:nvSpPr>
            <p:spPr>
              <a:xfrm>
                <a:off x="4351"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9</a:t>
                </a:r>
              </a:p>
            </p:txBody>
          </p:sp>
          <p:sp>
            <p:nvSpPr>
              <p:cNvPr id="74" name="Freeform 71"/>
              <p:cNvSpPr/>
              <p:nvPr/>
            </p:nvSpPr>
            <p:spPr>
              <a:xfrm>
                <a:off x="2606" y="969"/>
                <a:ext cx="376" cy="970"/>
              </a:xfrm>
              <a:custGeom>
                <a:avLst/>
                <a:gdLst>
                  <a:gd name="txL" fmla="*/ 0 w 376"/>
                  <a:gd name="txT" fmla="*/ 0 h 970"/>
                  <a:gd name="txR" fmla="*/ 376 w 376"/>
                  <a:gd name="txB" fmla="*/ 970 h 970"/>
                </a:gdLst>
                <a:ahLst/>
                <a:cxnLst>
                  <a:cxn ang="0">
                    <a:pos x="375" y="0"/>
                  </a:cxn>
                  <a:cxn ang="0">
                    <a:pos x="0" y="485"/>
                  </a:cxn>
                  <a:cxn ang="0">
                    <a:pos x="375" y="969"/>
                  </a:cxn>
                  <a:cxn ang="0">
                    <a:pos x="375" y="0"/>
                  </a:cxn>
                </a:cxnLst>
                <a:rect l="txL" t="txT" r="txR" b="txB"/>
                <a:pathLst>
                  <a:path w="376" h="970">
                    <a:moveTo>
                      <a:pt x="375" y="0"/>
                    </a:moveTo>
                    <a:lnTo>
                      <a:pt x="0" y="485"/>
                    </a:lnTo>
                    <a:lnTo>
                      <a:pt x="375" y="969"/>
                    </a:lnTo>
                    <a:lnTo>
                      <a:pt x="375" y="0"/>
                    </a:lnTo>
                  </a:path>
                </a:pathLst>
              </a:custGeom>
              <a:gradFill rotWithShape="0">
                <a:gsLst>
                  <a:gs pos="0">
                    <a:schemeClr val="tx1">
                      <a:alpha val="100000"/>
                    </a:schemeClr>
                  </a:gs>
                  <a:gs pos="100000">
                    <a:schemeClr val="bg1">
                      <a:alpha val="100000"/>
                    </a:schemeClr>
                  </a:gs>
                </a:gsLst>
                <a:lin ang="0" scaled="1"/>
                <a:tileRect/>
              </a:gradFill>
              <a:ln w="9525">
                <a:noFill/>
              </a:ln>
            </p:spPr>
            <p:txBody>
              <a:bodyPr/>
              <a:lstStyle/>
              <a:p>
                <a:endParaRPr lang="zh-CN" altLang="en-US"/>
              </a:p>
            </p:txBody>
          </p:sp>
        </p:grpSp>
        <p:grpSp>
          <p:nvGrpSpPr>
            <p:cNvPr id="75" name="Group 79"/>
            <p:cNvGrpSpPr/>
            <p:nvPr/>
          </p:nvGrpSpPr>
          <p:grpSpPr>
            <a:xfrm>
              <a:off x="3922713" y="2176463"/>
              <a:ext cx="1666875" cy="2063750"/>
              <a:chOff x="1511" y="1371"/>
              <a:chExt cx="1050" cy="1300"/>
            </a:xfrm>
          </p:grpSpPr>
          <p:grpSp>
            <p:nvGrpSpPr>
              <p:cNvPr id="76" name="Group 77"/>
              <p:cNvGrpSpPr/>
              <p:nvPr/>
            </p:nvGrpSpPr>
            <p:grpSpPr>
              <a:xfrm>
                <a:off x="1511" y="1371"/>
                <a:ext cx="1050" cy="199"/>
                <a:chOff x="1511" y="1371"/>
                <a:chExt cx="1050" cy="199"/>
              </a:xfrm>
            </p:grpSpPr>
            <p:sp>
              <p:nvSpPr>
                <p:cNvPr id="78" name="Rectangle 73"/>
                <p:cNvSpPr/>
                <p:nvPr/>
              </p:nvSpPr>
              <p:spPr>
                <a:xfrm>
                  <a:off x="2256" y="1378"/>
                  <a:ext cx="166" cy="17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79" name="Freeform 74"/>
                <p:cNvSpPr/>
                <p:nvPr/>
              </p:nvSpPr>
              <p:spPr bwMode="auto">
                <a:xfrm>
                  <a:off x="1511" y="1371"/>
                  <a:ext cx="824" cy="199"/>
                </a:xfrm>
                <a:custGeom>
                  <a:avLst/>
                  <a:gdLst/>
                  <a:ahLst/>
                  <a:cxnLst>
                    <a:cxn ang="0">
                      <a:pos x="18" y="0"/>
                    </a:cxn>
                    <a:cxn ang="0">
                      <a:pos x="0" y="96"/>
                    </a:cxn>
                    <a:cxn ang="0">
                      <a:pos x="18" y="198"/>
                    </a:cxn>
                    <a:cxn ang="0">
                      <a:pos x="774" y="198"/>
                    </a:cxn>
                    <a:cxn ang="0">
                      <a:pos x="794" y="194"/>
                    </a:cxn>
                    <a:cxn ang="0">
                      <a:pos x="808" y="189"/>
                    </a:cxn>
                    <a:cxn ang="0">
                      <a:pos x="817" y="184"/>
                    </a:cxn>
                    <a:cxn ang="0">
                      <a:pos x="822" y="178"/>
                    </a:cxn>
                    <a:cxn ang="0">
                      <a:pos x="823" y="172"/>
                    </a:cxn>
                    <a:cxn ang="0">
                      <a:pos x="820" y="165"/>
                    </a:cxn>
                    <a:cxn ang="0">
                      <a:pos x="815" y="158"/>
                    </a:cxn>
                    <a:cxn ang="0">
                      <a:pos x="808" y="150"/>
                    </a:cxn>
                    <a:cxn ang="0">
                      <a:pos x="790" y="134"/>
                    </a:cxn>
                    <a:cxn ang="0">
                      <a:pos x="771" y="119"/>
                    </a:cxn>
                    <a:cxn ang="0">
                      <a:pos x="763" y="111"/>
                    </a:cxn>
                    <a:cxn ang="0">
                      <a:pos x="756" y="103"/>
                    </a:cxn>
                    <a:cxn ang="0">
                      <a:pos x="752" y="97"/>
                    </a:cxn>
                    <a:cxn ang="0">
                      <a:pos x="750" y="90"/>
                    </a:cxn>
                    <a:cxn ang="0">
                      <a:pos x="752" y="84"/>
                    </a:cxn>
                    <a:cxn ang="0">
                      <a:pos x="756" y="78"/>
                    </a:cxn>
                    <a:cxn ang="0">
                      <a:pos x="763" y="71"/>
                    </a:cxn>
                    <a:cxn ang="0">
                      <a:pos x="771" y="64"/>
                    </a:cxn>
                    <a:cxn ang="0">
                      <a:pos x="790" y="51"/>
                    </a:cxn>
                    <a:cxn ang="0">
                      <a:pos x="808" y="39"/>
                    </a:cxn>
                    <a:cxn ang="0">
                      <a:pos x="815" y="32"/>
                    </a:cxn>
                    <a:cxn ang="0">
                      <a:pos x="820" y="27"/>
                    </a:cxn>
                    <a:cxn ang="0">
                      <a:pos x="823" y="21"/>
                    </a:cxn>
                    <a:cxn ang="0">
                      <a:pos x="822" y="16"/>
                    </a:cxn>
                    <a:cxn ang="0">
                      <a:pos x="817" y="11"/>
                    </a:cxn>
                    <a:cxn ang="0">
                      <a:pos x="808" y="7"/>
                    </a:cxn>
                    <a:cxn ang="0">
                      <a:pos x="794" y="3"/>
                    </a:cxn>
                    <a:cxn ang="0">
                      <a:pos x="774" y="0"/>
                    </a:cxn>
                    <a:cxn ang="0">
                      <a:pos x="18" y="0"/>
                    </a:cxn>
                  </a:cxnLst>
                  <a:rect l="0" t="0" r="r" b="b"/>
                  <a:pathLst>
                    <a:path w="824" h="199">
                      <a:moveTo>
                        <a:pt x="18" y="0"/>
                      </a:moveTo>
                      <a:lnTo>
                        <a:pt x="0" y="96"/>
                      </a:lnTo>
                      <a:lnTo>
                        <a:pt x="18" y="198"/>
                      </a:lnTo>
                      <a:lnTo>
                        <a:pt x="774" y="198"/>
                      </a:lnTo>
                      <a:lnTo>
                        <a:pt x="794" y="194"/>
                      </a:lnTo>
                      <a:lnTo>
                        <a:pt x="808" y="189"/>
                      </a:lnTo>
                      <a:lnTo>
                        <a:pt x="817" y="184"/>
                      </a:lnTo>
                      <a:lnTo>
                        <a:pt x="822" y="178"/>
                      </a:lnTo>
                      <a:lnTo>
                        <a:pt x="823" y="172"/>
                      </a:lnTo>
                      <a:lnTo>
                        <a:pt x="820" y="165"/>
                      </a:lnTo>
                      <a:lnTo>
                        <a:pt x="815" y="158"/>
                      </a:lnTo>
                      <a:lnTo>
                        <a:pt x="808" y="150"/>
                      </a:lnTo>
                      <a:lnTo>
                        <a:pt x="790" y="134"/>
                      </a:lnTo>
                      <a:lnTo>
                        <a:pt x="771" y="119"/>
                      </a:lnTo>
                      <a:lnTo>
                        <a:pt x="763" y="111"/>
                      </a:lnTo>
                      <a:lnTo>
                        <a:pt x="756" y="103"/>
                      </a:lnTo>
                      <a:lnTo>
                        <a:pt x="752" y="97"/>
                      </a:lnTo>
                      <a:lnTo>
                        <a:pt x="750" y="90"/>
                      </a:lnTo>
                      <a:lnTo>
                        <a:pt x="752" y="84"/>
                      </a:lnTo>
                      <a:lnTo>
                        <a:pt x="756" y="78"/>
                      </a:lnTo>
                      <a:lnTo>
                        <a:pt x="763" y="71"/>
                      </a:lnTo>
                      <a:lnTo>
                        <a:pt x="771" y="64"/>
                      </a:lnTo>
                      <a:lnTo>
                        <a:pt x="790" y="51"/>
                      </a:lnTo>
                      <a:lnTo>
                        <a:pt x="808" y="39"/>
                      </a:lnTo>
                      <a:lnTo>
                        <a:pt x="815" y="32"/>
                      </a:lnTo>
                      <a:lnTo>
                        <a:pt x="820" y="27"/>
                      </a:lnTo>
                      <a:lnTo>
                        <a:pt x="823" y="21"/>
                      </a:lnTo>
                      <a:lnTo>
                        <a:pt x="822" y="16"/>
                      </a:lnTo>
                      <a:lnTo>
                        <a:pt x="817" y="11"/>
                      </a:lnTo>
                      <a:lnTo>
                        <a:pt x="808" y="7"/>
                      </a:lnTo>
                      <a:lnTo>
                        <a:pt x="794" y="3"/>
                      </a:lnTo>
                      <a:lnTo>
                        <a:pt x="774" y="0"/>
                      </a:lnTo>
                      <a:lnTo>
                        <a:pt x="18" y="0"/>
                      </a:lnTo>
                    </a:path>
                  </a:pathLst>
                </a:custGeom>
                <a:gradFill rotWithShape="0">
                  <a:gsLst>
                    <a:gs pos="0">
                      <a:schemeClr val="tx1"/>
                    </a:gs>
                    <a:gs pos="50000">
                      <a:schemeClr val="bg1"/>
                    </a:gs>
                    <a:gs pos="100000">
                      <a:schemeClr val="tx1"/>
                    </a:gs>
                  </a:gsLst>
                  <a:lin ang="5400000" scaled="1"/>
                </a:gradFill>
                <a:ln w="12700" cap="rnd" cmpd="sng">
                  <a:solidFill>
                    <a:schemeClr val="tx1"/>
                  </a:solid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Oval 75"/>
                <p:cNvSpPr/>
                <p:nvPr/>
              </p:nvSpPr>
              <p:spPr>
                <a:xfrm>
                  <a:off x="2400" y="1384"/>
                  <a:ext cx="60" cy="1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1" name="Line 76"/>
                <p:cNvSpPr/>
                <p:nvPr/>
              </p:nvSpPr>
              <p:spPr>
                <a:xfrm>
                  <a:off x="2423" y="1461"/>
                  <a:ext cx="138" cy="0"/>
                </a:xfrm>
                <a:prstGeom prst="line">
                  <a:avLst/>
                </a:prstGeom>
                <a:ln w="25400" cap="flat" cmpd="sng">
                  <a:solidFill>
                    <a:schemeClr val="tx1"/>
                  </a:solidFill>
                  <a:prstDash val="solid"/>
                  <a:headEnd type="none" w="sm" len="sm"/>
                  <a:tailEnd type="none" w="sm" len="sm"/>
                </a:ln>
              </p:spPr>
            </p:sp>
          </p:grpSp>
          <p:sp>
            <p:nvSpPr>
              <p:cNvPr id="77" name="Freeform 78"/>
              <p:cNvSpPr/>
              <p:nvPr/>
            </p:nvSpPr>
            <p:spPr>
              <a:xfrm>
                <a:off x="1536" y="1563"/>
                <a:ext cx="1016" cy="1108"/>
              </a:xfrm>
              <a:custGeom>
                <a:avLst/>
                <a:gdLst>
                  <a:gd name="txL" fmla="*/ 0 w 1016"/>
                  <a:gd name="txT" fmla="*/ 0 h 1108"/>
                  <a:gd name="txR" fmla="*/ 1016 w 1016"/>
                  <a:gd name="txB" fmla="*/ 1108 h 1108"/>
                </a:gdLst>
                <a:ahLst/>
                <a:cxnLst>
                  <a:cxn ang="0">
                    <a:pos x="1015" y="1107"/>
                  </a:cxn>
                  <a:cxn ang="0">
                    <a:pos x="0" y="0"/>
                  </a:cxn>
                  <a:cxn ang="0">
                    <a:pos x="905" y="0"/>
                  </a:cxn>
                  <a:cxn ang="0">
                    <a:pos x="1015" y="1107"/>
                  </a:cxn>
                </a:cxnLst>
                <a:rect l="txL" t="txT" r="txR" b="txB"/>
                <a:pathLst>
                  <a:path w="1016" h="1108">
                    <a:moveTo>
                      <a:pt x="1015" y="1107"/>
                    </a:moveTo>
                    <a:lnTo>
                      <a:pt x="0" y="0"/>
                    </a:lnTo>
                    <a:lnTo>
                      <a:pt x="905" y="0"/>
                    </a:lnTo>
                    <a:lnTo>
                      <a:pt x="1015" y="1107"/>
                    </a:lnTo>
                  </a:path>
                </a:pathLst>
              </a:custGeom>
              <a:gradFill rotWithShape="0">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82" name="Rectangle 80"/>
            <p:cNvSpPr/>
            <p:nvPr/>
          </p:nvSpPr>
          <p:spPr>
            <a:xfrm>
              <a:off x="3471863" y="1360488"/>
              <a:ext cx="100187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FDM:</a:t>
              </a:r>
            </a:p>
          </p:txBody>
        </p:sp>
      </p:grpSp>
      <p:sp>
        <p:nvSpPr>
          <p:cNvPr id="8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84" name="组合 83"/>
          <p:cNvGrpSpPr/>
          <p:nvPr/>
        </p:nvGrpSpPr>
        <p:grpSpPr>
          <a:xfrm>
            <a:off x="2395745" y="3814919"/>
            <a:ext cx="7212634" cy="2590071"/>
            <a:chOff x="2651125" y="3629119"/>
            <a:chExt cx="7212634" cy="2590071"/>
          </a:xfrm>
        </p:grpSpPr>
        <p:pic>
          <p:nvPicPr>
            <p:cNvPr id="85" name="Picture 3"/>
            <p:cNvPicPr/>
            <p:nvPr/>
          </p:nvPicPr>
          <p:blipFill>
            <a:blip r:embed="rId3"/>
            <a:stretch>
              <a:fillRect/>
            </a:stretch>
          </p:blipFill>
          <p:spPr>
            <a:xfrm>
              <a:off x="6960394" y="3629119"/>
              <a:ext cx="1031875" cy="574236"/>
            </a:xfrm>
            <a:prstGeom prst="rect">
              <a:avLst/>
            </a:prstGeom>
            <a:noFill/>
            <a:ln w="9525">
              <a:noFill/>
            </a:ln>
          </p:spPr>
        </p:pic>
        <p:pic>
          <p:nvPicPr>
            <p:cNvPr id="86" name="Picture 4"/>
            <p:cNvPicPr/>
            <p:nvPr/>
          </p:nvPicPr>
          <p:blipFill>
            <a:blip r:embed="rId4"/>
            <a:stretch>
              <a:fillRect/>
            </a:stretch>
          </p:blipFill>
          <p:spPr>
            <a:xfrm>
              <a:off x="7470845" y="4154384"/>
              <a:ext cx="1031875" cy="574236"/>
            </a:xfrm>
            <a:prstGeom prst="rect">
              <a:avLst/>
            </a:prstGeom>
            <a:noFill/>
            <a:ln w="9525">
              <a:noFill/>
            </a:ln>
          </p:spPr>
        </p:pic>
        <p:pic>
          <p:nvPicPr>
            <p:cNvPr id="87" name="Picture 5"/>
            <p:cNvPicPr/>
            <p:nvPr/>
          </p:nvPicPr>
          <p:blipFill>
            <a:blip r:embed="rId5"/>
            <a:stretch>
              <a:fillRect/>
            </a:stretch>
          </p:blipFill>
          <p:spPr>
            <a:xfrm>
              <a:off x="5621339" y="3853001"/>
              <a:ext cx="1012825" cy="564874"/>
            </a:xfrm>
            <a:prstGeom prst="rect">
              <a:avLst/>
            </a:prstGeom>
            <a:noFill/>
            <a:ln w="9525">
              <a:noFill/>
            </a:ln>
          </p:spPr>
        </p:pic>
        <p:grpSp>
          <p:nvGrpSpPr>
            <p:cNvPr id="88" name="Group 8"/>
            <p:cNvGrpSpPr/>
            <p:nvPr/>
          </p:nvGrpSpPr>
          <p:grpSpPr>
            <a:xfrm>
              <a:off x="5445125" y="4154488"/>
              <a:ext cx="247650" cy="625475"/>
              <a:chOff x="2470" y="2665"/>
              <a:chExt cx="156" cy="394"/>
            </a:xfrm>
          </p:grpSpPr>
          <p:sp>
            <p:nvSpPr>
              <p:cNvPr id="117" name="Rectangle 6"/>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8" name="Rectangle 7"/>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89" name="Picture 9"/>
            <p:cNvPicPr/>
            <p:nvPr/>
          </p:nvPicPr>
          <p:blipFill>
            <a:blip r:embed="rId6"/>
            <a:stretch>
              <a:fillRect/>
            </a:stretch>
          </p:blipFill>
          <p:spPr>
            <a:xfrm>
              <a:off x="8850934" y="3881299"/>
              <a:ext cx="1012825" cy="564874"/>
            </a:xfrm>
            <a:prstGeom prst="rect">
              <a:avLst/>
            </a:prstGeom>
            <a:noFill/>
            <a:ln w="9525">
              <a:noFill/>
            </a:ln>
          </p:spPr>
        </p:pic>
        <p:pic>
          <p:nvPicPr>
            <p:cNvPr id="90" name="Picture 10"/>
            <p:cNvPicPr/>
            <p:nvPr/>
          </p:nvPicPr>
          <p:blipFill>
            <a:blip r:embed="rId7"/>
            <a:stretch>
              <a:fillRect/>
            </a:stretch>
          </p:blipFill>
          <p:spPr>
            <a:xfrm>
              <a:off x="5816442" y="5080276"/>
              <a:ext cx="1012825" cy="564874"/>
            </a:xfrm>
            <a:prstGeom prst="rect">
              <a:avLst/>
            </a:prstGeom>
            <a:noFill/>
            <a:ln w="9525">
              <a:noFill/>
            </a:ln>
          </p:spPr>
        </p:pic>
        <p:pic>
          <p:nvPicPr>
            <p:cNvPr id="91" name="Picture 11"/>
            <p:cNvPicPr/>
            <p:nvPr/>
          </p:nvPicPr>
          <p:blipFill>
            <a:blip r:embed="rId8"/>
            <a:stretch>
              <a:fillRect/>
            </a:stretch>
          </p:blipFill>
          <p:spPr>
            <a:xfrm>
              <a:off x="7262813" y="4994275"/>
              <a:ext cx="1031875" cy="574236"/>
            </a:xfrm>
            <a:prstGeom prst="rect">
              <a:avLst/>
            </a:prstGeom>
            <a:noFill/>
            <a:ln w="9525">
              <a:noFill/>
            </a:ln>
          </p:spPr>
        </p:pic>
        <p:pic>
          <p:nvPicPr>
            <p:cNvPr id="92" name="Picture 12"/>
            <p:cNvPicPr/>
            <p:nvPr/>
          </p:nvPicPr>
          <p:blipFill>
            <a:blip r:embed="rId9"/>
            <a:stretch>
              <a:fillRect/>
            </a:stretch>
          </p:blipFill>
          <p:spPr>
            <a:xfrm>
              <a:off x="8502721" y="5329376"/>
              <a:ext cx="1012825" cy="564874"/>
            </a:xfrm>
            <a:prstGeom prst="rect">
              <a:avLst/>
            </a:prstGeom>
            <a:noFill/>
            <a:ln w="9525">
              <a:noFill/>
            </a:ln>
          </p:spPr>
        </p:pic>
        <p:grpSp>
          <p:nvGrpSpPr>
            <p:cNvPr id="93" name="Group 15"/>
            <p:cNvGrpSpPr/>
            <p:nvPr/>
          </p:nvGrpSpPr>
          <p:grpSpPr>
            <a:xfrm>
              <a:off x="8299450" y="4832350"/>
              <a:ext cx="247650" cy="815975"/>
              <a:chOff x="4268" y="3092"/>
              <a:chExt cx="156" cy="514"/>
            </a:xfrm>
          </p:grpSpPr>
          <p:sp>
            <p:nvSpPr>
              <p:cNvPr id="115" name="Rectangle 13"/>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6" name="Rectangle 14"/>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4" name="Group 18"/>
            <p:cNvGrpSpPr/>
            <p:nvPr/>
          </p:nvGrpSpPr>
          <p:grpSpPr>
            <a:xfrm>
              <a:off x="7058025" y="4813300"/>
              <a:ext cx="247650" cy="374650"/>
              <a:chOff x="3486" y="3080"/>
              <a:chExt cx="156" cy="236"/>
            </a:xfrm>
          </p:grpSpPr>
          <p:sp>
            <p:nvSpPr>
              <p:cNvPr id="113" name="Rectangle 16"/>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4" name="Rectangle 17"/>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5" name="Group 21"/>
            <p:cNvGrpSpPr/>
            <p:nvPr/>
          </p:nvGrpSpPr>
          <p:grpSpPr>
            <a:xfrm>
              <a:off x="5622925" y="4826000"/>
              <a:ext cx="247650" cy="628650"/>
              <a:chOff x="2582" y="3088"/>
              <a:chExt cx="156" cy="396"/>
            </a:xfrm>
          </p:grpSpPr>
          <p:sp>
            <p:nvSpPr>
              <p:cNvPr id="111" name="Rectangle 19"/>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 name="Rectangle 20"/>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6" name="Group 24"/>
            <p:cNvGrpSpPr/>
            <p:nvPr/>
          </p:nvGrpSpPr>
          <p:grpSpPr>
            <a:xfrm>
              <a:off x="8655050" y="4173538"/>
              <a:ext cx="247650" cy="622300"/>
              <a:chOff x="4492" y="2677"/>
              <a:chExt cx="156" cy="392"/>
            </a:xfrm>
          </p:grpSpPr>
          <p:sp>
            <p:nvSpPr>
              <p:cNvPr id="109" name="Rectangle 22"/>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0" name="Rectangle 23"/>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7" name="Group 27"/>
            <p:cNvGrpSpPr/>
            <p:nvPr/>
          </p:nvGrpSpPr>
          <p:grpSpPr>
            <a:xfrm>
              <a:off x="7286625" y="4395788"/>
              <a:ext cx="247650" cy="371475"/>
              <a:chOff x="3630" y="2817"/>
              <a:chExt cx="156" cy="234"/>
            </a:xfrm>
          </p:grpSpPr>
          <p:sp>
            <p:nvSpPr>
              <p:cNvPr id="107" name="Rectangle 25"/>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 name="Rectangle 26"/>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8" name="Group 30"/>
            <p:cNvGrpSpPr/>
            <p:nvPr/>
          </p:nvGrpSpPr>
          <p:grpSpPr>
            <a:xfrm>
              <a:off x="6750050" y="3957638"/>
              <a:ext cx="247650" cy="812800"/>
              <a:chOff x="3292" y="2541"/>
              <a:chExt cx="156" cy="512"/>
            </a:xfrm>
          </p:grpSpPr>
          <p:sp>
            <p:nvSpPr>
              <p:cNvPr id="105" name="Rectangle 28"/>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 name="Rectangle 29"/>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99" name="Rectangle 31"/>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0" name="Rectangle 32"/>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101" name="Picture 33"/>
            <p:cNvPicPr/>
            <p:nvPr/>
          </p:nvPicPr>
          <p:blipFill>
            <a:blip r:embed="rId10"/>
            <a:stretch>
              <a:fillRect/>
            </a:stretch>
          </p:blipFill>
          <p:spPr>
            <a:xfrm>
              <a:off x="2651125" y="4279900"/>
              <a:ext cx="1517650" cy="795338"/>
            </a:xfrm>
            <a:prstGeom prst="rect">
              <a:avLst/>
            </a:prstGeom>
            <a:noFill/>
            <a:ln w="9525">
              <a:noFill/>
            </a:ln>
          </p:spPr>
        </p:pic>
        <p:sp>
          <p:nvSpPr>
            <p:cNvPr id="102" name="Rectangle 34"/>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103" name="Rectangle 35"/>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104" name="Line 36"/>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687664" y="873190"/>
            <a:ext cx="10692640" cy="5361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5B9BD5"/>
                </a:solidFill>
                <a:latin typeface="+mj-ea"/>
              </a:rPr>
              <a:t>家庭接入网络</a:t>
            </a:r>
            <a:r>
              <a:rPr lang="en-US" altLang="zh-CN" sz="3200" b="1" dirty="0">
                <a:solidFill>
                  <a:srgbClr val="5B9BD5"/>
                </a:solidFill>
                <a:latin typeface="+mj-ea"/>
              </a:rPr>
              <a:t>: FTTH</a:t>
            </a:r>
            <a:r>
              <a:rPr lang="zh-CN" altLang="en-US" sz="3200" b="1" dirty="0">
                <a:solidFill>
                  <a:srgbClr val="5B9BD5"/>
                </a:solidFill>
                <a:latin typeface="+mj-ea"/>
              </a:rPr>
              <a:t>（</a:t>
            </a:r>
            <a:r>
              <a:rPr lang="en-US" altLang="zh-CN" sz="3200" b="1" dirty="0">
                <a:solidFill>
                  <a:srgbClr val="5B9BD5"/>
                </a:solidFill>
                <a:latin typeface="+mj-ea"/>
              </a:rPr>
              <a:t>Fiber To The Home</a:t>
            </a:r>
            <a:r>
              <a:rPr lang="zh-CN" altLang="en-US" sz="3200" b="1" dirty="0">
                <a:solidFill>
                  <a:srgbClr val="5B9BD5"/>
                </a:solidFill>
                <a:latin typeface="+mj-ea"/>
              </a:rPr>
              <a:t>）</a:t>
            </a:r>
            <a:r>
              <a:rPr lang="en-US" altLang="zh-CN" sz="3200" b="1" dirty="0">
                <a:solidFill>
                  <a:srgbClr val="5B9BD5"/>
                </a:solidFill>
                <a:latin typeface="+mj-ea"/>
              </a:rPr>
              <a:t>-</a:t>
            </a:r>
            <a:r>
              <a:rPr lang="zh-CN" altLang="en-US" sz="3200" b="1" dirty="0">
                <a:solidFill>
                  <a:srgbClr val="5B9BD5"/>
                </a:solidFill>
                <a:latin typeface="+mj-ea"/>
              </a:rPr>
              <a:t>光纤到户</a:t>
            </a:r>
          </a:p>
        </p:txBody>
      </p:sp>
      <p:pic>
        <p:nvPicPr>
          <p:cNvPr id="5" name="Picture 2" descr="http://www.cswpx.com/up_files/%B9%E2%CF%CB%B5%BD%BB%A7%BD%A8%C9%E8%CA%BE%D2%E2%CD%BC.jpg"/>
          <p:cNvPicPr>
            <a:picLocks noChangeAspect="1"/>
          </p:cNvPicPr>
          <p:nvPr/>
        </p:nvPicPr>
        <p:blipFill>
          <a:blip r:embed="rId3"/>
          <a:stretch>
            <a:fillRect/>
          </a:stretch>
        </p:blipFill>
        <p:spPr>
          <a:xfrm>
            <a:off x="919369" y="1457811"/>
            <a:ext cx="9973918" cy="5109941"/>
          </a:xfrm>
          <a:prstGeom prst="rect">
            <a:avLst/>
          </a:prstGeom>
          <a:noFill/>
          <a:ln w="9525">
            <a:noFill/>
          </a:ln>
        </p:spPr>
      </p:pic>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1294678" y="859671"/>
            <a:ext cx="96297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企业接入网络</a:t>
            </a:r>
            <a:r>
              <a:rPr lang="en-US" altLang="zh-CN" sz="3600" b="1" dirty="0">
                <a:solidFill>
                  <a:srgbClr val="5B9BD5"/>
                </a:solidFill>
                <a:latin typeface="+mn-ea"/>
                <a:ea typeface="+mn-ea"/>
              </a:rPr>
              <a:t>: local area networks (LAN)</a:t>
            </a:r>
          </a:p>
        </p:txBody>
      </p:sp>
      <p:sp>
        <p:nvSpPr>
          <p:cNvPr id="5" name="Rectangle 3"/>
          <p:cNvSpPr txBox="1"/>
          <p:nvPr/>
        </p:nvSpPr>
        <p:spPr>
          <a:xfrm>
            <a:off x="184141" y="1720089"/>
            <a:ext cx="5621879" cy="45061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公司</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大学局域网 </a:t>
            </a:r>
            <a:r>
              <a:rPr lang="en-US" altLang="zh-CN" sz="2400" dirty="0">
                <a:latin typeface="+mn-ea"/>
                <a:cs typeface="微软雅黑" panose="020B0503020204020204" pitchFamily="34" charset="-122"/>
              </a:rPr>
              <a:t>local area network (LAN) </a:t>
            </a:r>
            <a:r>
              <a:rPr lang="zh-CN" altLang="en-US" sz="2400" dirty="0">
                <a:latin typeface="+mn-ea"/>
                <a:cs typeface="微软雅黑" panose="020B0503020204020204" pitchFamily="34" charset="-122"/>
              </a:rPr>
              <a:t>连接端系统到边缘路由器</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以太网</a:t>
            </a:r>
            <a:r>
              <a:rPr lang="en-US" altLang="zh-CN" sz="2400" dirty="0">
                <a:latin typeface="+mn-ea"/>
                <a:cs typeface="微软雅黑" panose="020B0503020204020204" pitchFamily="34" charset="-122"/>
              </a:rPr>
              <a:t>Ethernet: </a:t>
            </a:r>
          </a:p>
          <a:p>
            <a:pPr lvl="1">
              <a:lnSpc>
                <a:spcPct val="120000"/>
              </a:lnSpc>
              <a:spcBef>
                <a:spcPts val="0"/>
              </a:spcBef>
              <a:buSzPct val="70000"/>
            </a:pPr>
            <a:r>
              <a:rPr lang="zh-CN" altLang="en-US" dirty="0">
                <a:latin typeface="+mn-ea"/>
                <a:cs typeface="微软雅黑" panose="020B0503020204020204" pitchFamily="34" charset="-122"/>
              </a:rPr>
              <a:t>共享（共享式以太网）或独占（交换式以太网）链路连接端系统和边缘路由器</a:t>
            </a:r>
          </a:p>
          <a:p>
            <a:pPr lvl="1">
              <a:lnSpc>
                <a:spcPct val="120000"/>
              </a:lnSpc>
              <a:spcBef>
                <a:spcPts val="0"/>
              </a:spcBef>
              <a:buSzPct val="70000"/>
            </a:pPr>
            <a:r>
              <a:rPr lang="en-US" altLang="zh-CN" dirty="0">
                <a:latin typeface="+mn-ea"/>
                <a:cs typeface="微软雅黑" panose="020B0503020204020204" pitchFamily="34" charset="-122"/>
              </a:rPr>
              <a:t>10 </a:t>
            </a:r>
            <a:r>
              <a:rPr lang="en-US" altLang="zh-CN" dirty="0" err="1">
                <a:latin typeface="+mn-ea"/>
                <a:cs typeface="微软雅黑" panose="020B0503020204020204" pitchFamily="34" charset="-122"/>
              </a:rPr>
              <a:t>Mbs</a:t>
            </a:r>
            <a:r>
              <a:rPr lang="en-US" altLang="zh-CN" dirty="0">
                <a:latin typeface="+mn-ea"/>
                <a:cs typeface="微软雅黑" panose="020B0503020204020204" pitchFamily="34" charset="-122"/>
              </a:rPr>
              <a:t>, 100Mbps, Gigabit Ethernet,10Gbps</a:t>
            </a:r>
          </a:p>
          <a:p>
            <a:pPr>
              <a:lnSpc>
                <a:spcPct val="120000"/>
              </a:lnSpc>
              <a:spcBef>
                <a:spcPts val="0"/>
              </a:spcBef>
              <a:buSzPct val="85000"/>
              <a:buFont typeface="Wingdings" panose="05000000000000000000" pitchFamily="2" charset="2"/>
              <a:buChar char="l"/>
            </a:pPr>
            <a:r>
              <a:rPr lang="en-US" altLang="zh-CN" sz="2400" dirty="0" err="1">
                <a:latin typeface="+mn-ea"/>
                <a:cs typeface="微软雅黑" panose="020B0503020204020204" pitchFamily="34" charset="-122"/>
              </a:rPr>
              <a:t>WiFi</a:t>
            </a:r>
            <a:r>
              <a:rPr lang="zh-CN" altLang="en-US" sz="2400" dirty="0">
                <a:latin typeface="+mn-ea"/>
                <a:cs typeface="微软雅黑" panose="020B0503020204020204" pitchFamily="34" charset="-122"/>
              </a:rPr>
              <a:t>接入技术</a:t>
            </a:r>
            <a:endParaRPr lang="en-US" altLang="zh-CN" sz="2400" dirty="0">
              <a:latin typeface="+mn-ea"/>
              <a:cs typeface="微软雅黑" panose="020B0503020204020204" pitchFamily="34" charset="-122"/>
            </a:endParaRP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部署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企业、家庭局域网已经普及</a:t>
            </a:r>
          </a:p>
          <a:p>
            <a:pPr>
              <a:lnSpc>
                <a:spcPct val="120000"/>
              </a:lnSpc>
              <a:spcBef>
                <a:spcPts val="0"/>
              </a:spcBef>
              <a:buSzPct val="85000"/>
              <a:buFont typeface="Wingdings" panose="05000000000000000000" pitchFamily="2" charset="2"/>
              <a:buChar char="l"/>
            </a:pPr>
            <a:r>
              <a:rPr lang="en-US" altLang="zh-CN" sz="2400" dirty="0">
                <a:latin typeface="+mn-ea"/>
                <a:cs typeface="微软雅黑" panose="020B0503020204020204" pitchFamily="34" charset="-122"/>
              </a:rPr>
              <a:t>LANs:  chapter 5</a:t>
            </a:r>
          </a:p>
        </p:txBody>
      </p:sp>
      <p:sp>
        <p:nvSpPr>
          <p:cNvPr id="5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9" name="组合 58"/>
          <p:cNvGrpSpPr/>
          <p:nvPr/>
        </p:nvGrpSpPr>
        <p:grpSpPr>
          <a:xfrm>
            <a:off x="5535875" y="2300716"/>
            <a:ext cx="6441440" cy="3228974"/>
            <a:chOff x="606425" y="1203325"/>
            <a:chExt cx="8128000" cy="3179763"/>
          </a:xfrm>
        </p:grpSpPr>
        <p:sp>
          <p:nvSpPr>
            <p:cNvPr id="60" name="Line 2"/>
            <p:cNvSpPr>
              <a:spLocks noChangeShapeType="1"/>
            </p:cNvSpPr>
            <p:nvPr/>
          </p:nvSpPr>
          <p:spPr bwMode="auto">
            <a:xfrm>
              <a:off x="2217738" y="3186113"/>
              <a:ext cx="0" cy="4683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Line 3"/>
            <p:cNvSpPr>
              <a:spLocks noChangeShapeType="1"/>
            </p:cNvSpPr>
            <p:nvPr/>
          </p:nvSpPr>
          <p:spPr bwMode="auto">
            <a:xfrm>
              <a:off x="2636838" y="3194050"/>
              <a:ext cx="0" cy="558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Line 4"/>
            <p:cNvSpPr>
              <a:spLocks noChangeShapeType="1"/>
            </p:cNvSpPr>
            <p:nvPr/>
          </p:nvSpPr>
          <p:spPr bwMode="auto">
            <a:xfrm flipH="1">
              <a:off x="1614488" y="3167063"/>
              <a:ext cx="696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3" name="Group 51"/>
            <p:cNvGrpSpPr/>
            <p:nvPr/>
          </p:nvGrpSpPr>
          <p:grpSpPr bwMode="auto">
            <a:xfrm>
              <a:off x="2016125" y="2873375"/>
              <a:ext cx="1052513" cy="355600"/>
              <a:chOff x="4410" y="1365"/>
              <a:chExt cx="663" cy="224"/>
            </a:xfrm>
          </p:grpSpPr>
          <p:sp>
            <p:nvSpPr>
              <p:cNvPr id="24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1" name="Freeform 54"/>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ln>
            </p:spPr>
            <p:txBody>
              <a:bodyPr/>
              <a:lstStyle/>
              <a:p>
                <a:endParaRPr lang="zh-CN" altLang="en-US"/>
              </a:p>
            </p:txBody>
          </p:sp>
          <p:sp>
            <p:nvSpPr>
              <p:cNvPr id="252" name="Freeform 55"/>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3" name="Freeform 56"/>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 name="Line 59"/>
            <p:cNvSpPr>
              <a:spLocks noChangeShapeType="1"/>
            </p:cNvSpPr>
            <p:nvPr/>
          </p:nvSpPr>
          <p:spPr bwMode="auto">
            <a:xfrm flipH="1">
              <a:off x="1108075" y="2946400"/>
              <a:ext cx="10620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61"/>
            <p:cNvSpPr>
              <a:spLocks noChangeShapeType="1"/>
            </p:cNvSpPr>
            <p:nvPr/>
          </p:nvSpPr>
          <p:spPr bwMode="auto">
            <a:xfrm flipV="1">
              <a:off x="2389188" y="2328863"/>
              <a:ext cx="0" cy="5365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6" name="Group 62"/>
            <p:cNvGrpSpPr/>
            <p:nvPr/>
          </p:nvGrpSpPr>
          <p:grpSpPr bwMode="auto">
            <a:xfrm>
              <a:off x="2089150" y="1876425"/>
              <a:ext cx="873125" cy="627063"/>
              <a:chOff x="2967" y="478"/>
              <a:chExt cx="788" cy="625"/>
            </a:xfrm>
          </p:grpSpPr>
          <p:pic>
            <p:nvPicPr>
              <p:cNvPr id="247"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5"/>
            <p:cNvGrpSpPr/>
            <p:nvPr/>
          </p:nvGrpSpPr>
          <p:grpSpPr bwMode="auto">
            <a:xfrm>
              <a:off x="2746375" y="1231900"/>
              <a:ext cx="622300" cy="706438"/>
              <a:chOff x="877" y="1008"/>
              <a:chExt cx="2747" cy="2591"/>
            </a:xfrm>
          </p:grpSpPr>
          <p:pic>
            <p:nvPicPr>
              <p:cNvPr id="224"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68"/>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227" name="Picture 69"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70"/>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9" name="Freeform 71"/>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0" name="Freeform 72"/>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1" name="Freeform 73"/>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2" name="Freeform 74"/>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 name="Freeform 75"/>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4" name="Group 76"/>
              <p:cNvGrpSpPr/>
              <p:nvPr/>
            </p:nvGrpSpPr>
            <p:grpSpPr bwMode="auto">
              <a:xfrm>
                <a:off x="1709" y="3008"/>
                <a:ext cx="507" cy="234"/>
                <a:chOff x="1740" y="2642"/>
                <a:chExt cx="752" cy="327"/>
              </a:xfrm>
            </p:grpSpPr>
            <p:sp>
              <p:nvSpPr>
                <p:cNvPr id="241" name="Freeform 77"/>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2" name="Freeform 78"/>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3" name="Freeform 79"/>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 name="Freeform 80"/>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5" name="Freeform 8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6" name="Freeform 82"/>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35" name="Freeform 83"/>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6" name="Freeform 84"/>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7" name="Freeform 85"/>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8" name="Freeform 86"/>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9" name="Freeform 87"/>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0" name="Freeform 88"/>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8" name="Group 89"/>
            <p:cNvGrpSpPr/>
            <p:nvPr/>
          </p:nvGrpSpPr>
          <p:grpSpPr bwMode="auto">
            <a:xfrm>
              <a:off x="1216025" y="1511300"/>
              <a:ext cx="566738" cy="625475"/>
              <a:chOff x="877" y="1008"/>
              <a:chExt cx="2747" cy="2591"/>
            </a:xfrm>
          </p:grpSpPr>
          <p:pic>
            <p:nvPicPr>
              <p:cNvPr id="201"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91" descr="laptop_keyboar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92"/>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204"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94"/>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6" name="Freeform 95"/>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7" name="Freeform 96"/>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8" name="Freeform 97"/>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9" name="Freeform 98"/>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 name="Freeform 99"/>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1" name="Group 100"/>
              <p:cNvGrpSpPr/>
              <p:nvPr/>
            </p:nvGrpSpPr>
            <p:grpSpPr bwMode="auto">
              <a:xfrm>
                <a:off x="1709" y="3008"/>
                <a:ext cx="507" cy="234"/>
                <a:chOff x="1740" y="2642"/>
                <a:chExt cx="752" cy="327"/>
              </a:xfrm>
            </p:grpSpPr>
            <p:sp>
              <p:nvSpPr>
                <p:cNvPr id="218" name="Freeform 10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9" name="Freeform 10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0" name="Freeform 10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1" name="Freeform 10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2" name="Freeform 10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3" name="Freeform 10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2" name="Freeform 107"/>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3" name="Freeform 108"/>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4" name="Freeform 109"/>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 name="Freeform 110"/>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6" name="Freeform 111"/>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7" name="Freeform 112"/>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9" name="Group 113"/>
            <p:cNvGrpSpPr/>
            <p:nvPr/>
          </p:nvGrpSpPr>
          <p:grpSpPr bwMode="auto">
            <a:xfrm>
              <a:off x="1963738" y="1203325"/>
              <a:ext cx="635000" cy="615950"/>
              <a:chOff x="877" y="1008"/>
              <a:chExt cx="2747" cy="2591"/>
            </a:xfrm>
          </p:grpSpPr>
          <p:pic>
            <p:nvPicPr>
              <p:cNvPr id="178"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15" descr="laptop_keyboar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Freeform 116"/>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181" name="Picture 117"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8"/>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19"/>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120"/>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5" name="Freeform 121"/>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 name="Freeform 122"/>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7" name="Freeform 123"/>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88" name="Group 124"/>
              <p:cNvGrpSpPr/>
              <p:nvPr/>
            </p:nvGrpSpPr>
            <p:grpSpPr bwMode="auto">
              <a:xfrm>
                <a:off x="1709" y="3008"/>
                <a:ext cx="507" cy="234"/>
                <a:chOff x="1740" y="2642"/>
                <a:chExt cx="752" cy="327"/>
              </a:xfrm>
            </p:grpSpPr>
            <p:sp>
              <p:nvSpPr>
                <p:cNvPr id="195" name="Freeform 125"/>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6" name="Freeform 126"/>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7" name="Freeform 127"/>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8" name="Freeform 128"/>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9" name="Freeform 129"/>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0" name="Freeform 130"/>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9" name="Freeform 131"/>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132"/>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1" name="Freeform 133"/>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2" name="Freeform 134"/>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35"/>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36"/>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0" name="Group 296"/>
            <p:cNvGrpSpPr/>
            <p:nvPr/>
          </p:nvGrpSpPr>
          <p:grpSpPr bwMode="auto">
            <a:xfrm>
              <a:off x="4429125" y="1851025"/>
              <a:ext cx="1166813" cy="479425"/>
              <a:chOff x="2356" y="1300"/>
              <a:chExt cx="555" cy="194"/>
            </a:xfrm>
          </p:grpSpPr>
          <p:sp>
            <p:nvSpPr>
              <p:cNvPr id="1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73" name="Group 300"/>
              <p:cNvGrpSpPr/>
              <p:nvPr/>
            </p:nvGrpSpPr>
            <p:grpSpPr bwMode="auto">
              <a:xfrm>
                <a:off x="2468" y="1332"/>
                <a:ext cx="310" cy="60"/>
                <a:chOff x="2468" y="1332"/>
                <a:chExt cx="310" cy="60"/>
              </a:xfrm>
            </p:grpSpPr>
            <p:sp>
              <p:nvSpPr>
                <p:cNvPr id="176" name="Freeform 30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30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4" name="Line 303"/>
              <p:cNvSpPr>
                <a:spLocks noChangeShapeType="1"/>
              </p:cNvSpPr>
              <p:nvPr/>
            </p:nvSpPr>
            <p:spPr bwMode="auto">
              <a:xfrm>
                <a:off x="2357" y="1361"/>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 name="Line 304"/>
              <p:cNvSpPr>
                <a:spLocks noChangeShapeType="1"/>
              </p:cNvSpPr>
              <p:nvPr/>
            </p:nvSpPr>
            <p:spPr bwMode="auto">
              <a:xfrm>
                <a:off x="2907" y="1363"/>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1" name="Line 305"/>
            <p:cNvSpPr>
              <a:spLocks noChangeShapeType="1"/>
            </p:cNvSpPr>
            <p:nvPr/>
          </p:nvSpPr>
          <p:spPr bwMode="auto">
            <a:xfrm flipV="1">
              <a:off x="2778125" y="2111375"/>
              <a:ext cx="1668463" cy="7667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Line 306"/>
            <p:cNvSpPr>
              <a:spLocks noChangeShapeType="1"/>
            </p:cNvSpPr>
            <p:nvPr/>
          </p:nvSpPr>
          <p:spPr bwMode="auto">
            <a:xfrm>
              <a:off x="4594225" y="3005138"/>
              <a:ext cx="0" cy="652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340"/>
            <p:cNvSpPr>
              <a:spLocks noChangeShapeType="1"/>
            </p:cNvSpPr>
            <p:nvPr/>
          </p:nvSpPr>
          <p:spPr bwMode="auto">
            <a:xfrm>
              <a:off x="4975225" y="2997200"/>
              <a:ext cx="0" cy="6524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74" name="Group 230"/>
            <p:cNvGrpSpPr/>
            <p:nvPr/>
          </p:nvGrpSpPr>
          <p:grpSpPr bwMode="auto">
            <a:xfrm>
              <a:off x="4432300" y="3616325"/>
              <a:ext cx="365125" cy="766763"/>
              <a:chOff x="4140" y="429"/>
              <a:chExt cx="1425" cy="2396"/>
            </a:xfrm>
          </p:grpSpPr>
          <p:sp>
            <p:nvSpPr>
              <p:cNvPr id="138" name="Freeform 23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0" name="Freeform 23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1" name="Freeform 23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43" name="Group 236"/>
              <p:cNvGrpSpPr/>
              <p:nvPr/>
            </p:nvGrpSpPr>
            <p:grpSpPr bwMode="auto">
              <a:xfrm>
                <a:off x="4749" y="668"/>
                <a:ext cx="581" cy="145"/>
                <a:chOff x="614" y="2568"/>
                <a:chExt cx="725" cy="139"/>
              </a:xfrm>
            </p:grpSpPr>
            <p:sp>
              <p:nvSpPr>
                <p:cNvPr id="168"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69"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44"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45" name="Group 240"/>
              <p:cNvGrpSpPr/>
              <p:nvPr/>
            </p:nvGrpSpPr>
            <p:grpSpPr bwMode="auto">
              <a:xfrm>
                <a:off x="4747" y="994"/>
                <a:ext cx="581" cy="134"/>
                <a:chOff x="614" y="2568"/>
                <a:chExt cx="725" cy="139"/>
              </a:xfrm>
            </p:grpSpPr>
            <p:sp>
              <p:nvSpPr>
                <p:cNvPr id="166"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67"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46"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7"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48" name="Group 245"/>
              <p:cNvGrpSpPr/>
              <p:nvPr/>
            </p:nvGrpSpPr>
            <p:grpSpPr bwMode="auto">
              <a:xfrm>
                <a:off x="4735" y="1627"/>
                <a:ext cx="582" cy="151"/>
                <a:chOff x="614" y="2568"/>
                <a:chExt cx="725" cy="139"/>
              </a:xfrm>
            </p:grpSpPr>
            <p:sp>
              <p:nvSpPr>
                <p:cNvPr id="164"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65"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49" name="Freeform 24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 name="Group 249"/>
              <p:cNvGrpSpPr/>
              <p:nvPr/>
            </p:nvGrpSpPr>
            <p:grpSpPr bwMode="auto">
              <a:xfrm>
                <a:off x="4739" y="1327"/>
                <a:ext cx="582" cy="139"/>
                <a:chOff x="614" y="2568"/>
                <a:chExt cx="725" cy="139"/>
              </a:xfrm>
            </p:grpSpPr>
            <p:sp>
              <p:nvSpPr>
                <p:cNvPr id="162"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63"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51"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52" name="Freeform 25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 name="Freeform 25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55" name="Freeform 25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57"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58"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59"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60"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61"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75" name="Line 342"/>
            <p:cNvSpPr>
              <a:spLocks noChangeShapeType="1"/>
            </p:cNvSpPr>
            <p:nvPr/>
          </p:nvSpPr>
          <p:spPr bwMode="auto">
            <a:xfrm>
              <a:off x="3017838" y="3208338"/>
              <a:ext cx="503237" cy="331787"/>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77" name="Line 344"/>
            <p:cNvSpPr>
              <a:spLocks noChangeShapeType="1"/>
            </p:cNvSpPr>
            <p:nvPr/>
          </p:nvSpPr>
          <p:spPr bwMode="auto">
            <a:xfrm>
              <a:off x="5307013" y="3954463"/>
              <a:ext cx="525462" cy="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79"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t>institutional router</a:t>
              </a:r>
            </a:p>
          </p:txBody>
        </p:sp>
        <p:sp>
          <p:nvSpPr>
            <p:cNvPr id="80" name="Line 347"/>
            <p:cNvSpPr>
              <a:spLocks noChangeShapeType="1"/>
            </p:cNvSpPr>
            <p:nvPr/>
          </p:nvSpPr>
          <p:spPr bwMode="auto">
            <a:xfrm>
              <a:off x="5505450" y="2368550"/>
              <a:ext cx="1006475" cy="663575"/>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348"/>
            <p:cNvSpPr>
              <a:spLocks noChangeShapeType="1"/>
            </p:cNvSpPr>
            <p:nvPr/>
          </p:nvSpPr>
          <p:spPr bwMode="auto">
            <a:xfrm>
              <a:off x="5578475" y="2032000"/>
              <a:ext cx="97155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Line 349"/>
            <p:cNvSpPr>
              <a:spLocks noChangeShapeType="1"/>
            </p:cNvSpPr>
            <p:nvPr/>
          </p:nvSpPr>
          <p:spPr bwMode="auto">
            <a:xfrm>
              <a:off x="6608763" y="2028825"/>
              <a:ext cx="971550" cy="0"/>
            </a:xfrm>
            <a:prstGeom prst="line">
              <a:avLst/>
            </a:prstGeom>
            <a:noFill/>
            <a:ln w="2857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83" name="Line 350"/>
            <p:cNvSpPr>
              <a:spLocks noChangeShapeType="1"/>
            </p:cNvSpPr>
            <p:nvPr/>
          </p:nvSpPr>
          <p:spPr bwMode="auto">
            <a:xfrm>
              <a:off x="5999163" y="2117725"/>
              <a:ext cx="503237" cy="331788"/>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85" name="Group 353"/>
            <p:cNvGrpSpPr/>
            <p:nvPr/>
          </p:nvGrpSpPr>
          <p:grpSpPr bwMode="auto">
            <a:xfrm>
              <a:off x="4397375" y="2636838"/>
              <a:ext cx="1052513" cy="355600"/>
              <a:chOff x="4410" y="1365"/>
              <a:chExt cx="663" cy="224"/>
            </a:xfrm>
          </p:grpSpPr>
          <p:sp>
            <p:nvSpPr>
              <p:cNvPr id="133"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4"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5" name="Freeform 356"/>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ln>
            </p:spPr>
            <p:txBody>
              <a:bodyPr/>
              <a:lstStyle/>
              <a:p>
                <a:endParaRPr lang="zh-CN" altLang="en-US"/>
              </a:p>
            </p:txBody>
          </p:sp>
          <p:sp>
            <p:nvSpPr>
              <p:cNvPr id="136" name="Freeform 357"/>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7" name="Freeform 358"/>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86" name="Line 359"/>
            <p:cNvSpPr>
              <a:spLocks noChangeShapeType="1"/>
            </p:cNvSpPr>
            <p:nvPr/>
          </p:nvSpPr>
          <p:spPr bwMode="auto">
            <a:xfrm>
              <a:off x="4983163" y="2332038"/>
              <a:ext cx="0" cy="2968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7" name="Group 360"/>
            <p:cNvGrpSpPr/>
            <p:nvPr/>
          </p:nvGrpSpPr>
          <p:grpSpPr bwMode="auto">
            <a:xfrm>
              <a:off x="4872038" y="3609975"/>
              <a:ext cx="365125" cy="766763"/>
              <a:chOff x="4140" y="429"/>
              <a:chExt cx="1425" cy="2396"/>
            </a:xfrm>
          </p:grpSpPr>
          <p:sp>
            <p:nvSpPr>
              <p:cNvPr id="101" name="Freeform 36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 name="Freeform 36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36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6" name="Group 366"/>
              <p:cNvGrpSpPr/>
              <p:nvPr/>
            </p:nvGrpSpPr>
            <p:grpSpPr bwMode="auto">
              <a:xfrm>
                <a:off x="4749" y="668"/>
                <a:ext cx="581" cy="145"/>
                <a:chOff x="614" y="2568"/>
                <a:chExt cx="725" cy="139"/>
              </a:xfrm>
            </p:grpSpPr>
            <p:sp>
              <p:nvSpPr>
                <p:cNvPr id="131"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2"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7"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8" name="Group 370"/>
              <p:cNvGrpSpPr/>
              <p:nvPr/>
            </p:nvGrpSpPr>
            <p:grpSpPr bwMode="auto">
              <a:xfrm>
                <a:off x="4747" y="994"/>
                <a:ext cx="581" cy="134"/>
                <a:chOff x="614" y="2568"/>
                <a:chExt cx="725" cy="139"/>
              </a:xfrm>
            </p:grpSpPr>
            <p:sp>
              <p:nvSpPr>
                <p:cNvPr id="129"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0"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9"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0"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1" name="Group 375"/>
              <p:cNvGrpSpPr/>
              <p:nvPr/>
            </p:nvGrpSpPr>
            <p:grpSpPr bwMode="auto">
              <a:xfrm>
                <a:off x="4735" y="1627"/>
                <a:ext cx="582" cy="151"/>
                <a:chOff x="614" y="2568"/>
                <a:chExt cx="725" cy="139"/>
              </a:xfrm>
            </p:grpSpPr>
            <p:sp>
              <p:nvSpPr>
                <p:cNvPr id="127"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8"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2" name="Freeform 37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3" name="Group 379"/>
              <p:cNvGrpSpPr/>
              <p:nvPr/>
            </p:nvGrpSpPr>
            <p:grpSpPr bwMode="auto">
              <a:xfrm>
                <a:off x="4739" y="1327"/>
                <a:ext cx="582" cy="139"/>
                <a:chOff x="614" y="2568"/>
                <a:chExt cx="725" cy="139"/>
              </a:xfrm>
            </p:grpSpPr>
            <p:sp>
              <p:nvSpPr>
                <p:cNvPr id="125"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6"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5" name="Freeform 38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 name="Freeform 384"/>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8" name="Freeform 38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0"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1"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2"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23"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4"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88" name="Line 393"/>
            <p:cNvSpPr>
              <a:spLocks noChangeShapeType="1"/>
            </p:cNvSpPr>
            <p:nvPr/>
          </p:nvSpPr>
          <p:spPr bwMode="auto">
            <a:xfrm flipH="1">
              <a:off x="3638550" y="3051175"/>
              <a:ext cx="788988" cy="503238"/>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395"/>
            <p:cNvGrpSpPr/>
            <p:nvPr/>
          </p:nvGrpSpPr>
          <p:grpSpPr bwMode="auto">
            <a:xfrm>
              <a:off x="606425" y="2566988"/>
              <a:ext cx="723900" cy="665162"/>
              <a:chOff x="-44" y="1473"/>
              <a:chExt cx="981" cy="1105"/>
            </a:xfrm>
          </p:grpSpPr>
          <p:pic>
            <p:nvPicPr>
              <p:cNvPr id="99"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397"/>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90" name="Group 398"/>
            <p:cNvGrpSpPr/>
            <p:nvPr/>
          </p:nvGrpSpPr>
          <p:grpSpPr bwMode="auto">
            <a:xfrm>
              <a:off x="1000125" y="3016250"/>
              <a:ext cx="723900" cy="665163"/>
              <a:chOff x="-44" y="1473"/>
              <a:chExt cx="981" cy="1105"/>
            </a:xfrm>
          </p:grpSpPr>
          <p:pic>
            <p:nvPicPr>
              <p:cNvPr id="97"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0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91" name="Group 401"/>
            <p:cNvGrpSpPr/>
            <p:nvPr/>
          </p:nvGrpSpPr>
          <p:grpSpPr bwMode="auto">
            <a:xfrm>
              <a:off x="1611313" y="3592513"/>
              <a:ext cx="723900" cy="665162"/>
              <a:chOff x="-44" y="1473"/>
              <a:chExt cx="981" cy="1105"/>
            </a:xfrm>
          </p:grpSpPr>
          <p:pic>
            <p:nvPicPr>
              <p:cNvPr id="95"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403"/>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nvGrpSpPr>
            <p:cNvPr id="92" name="Group 404"/>
            <p:cNvGrpSpPr/>
            <p:nvPr/>
          </p:nvGrpSpPr>
          <p:grpSpPr bwMode="auto">
            <a:xfrm>
              <a:off x="2184400" y="3606800"/>
              <a:ext cx="723900" cy="665163"/>
              <a:chOff x="-44" y="1473"/>
              <a:chExt cx="981" cy="1105"/>
            </a:xfrm>
          </p:grpSpPr>
          <p:pic>
            <p:nvPicPr>
              <p:cNvPr id="93"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40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p>
            </p:txBody>
          </p:sp>
        </p:grpSp>
      </p:gr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57041" y="722848"/>
            <a:ext cx="7772400" cy="68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3286125" y="812254"/>
            <a:ext cx="473830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3. </a:t>
            </a:r>
            <a:r>
              <a:rPr lang="en-US" altLang="zh-CN" sz="3600" b="1" dirty="0" err="1">
                <a:solidFill>
                  <a:srgbClr val="5B9BD5"/>
                </a:solidFill>
                <a:latin typeface="+mn-ea"/>
                <a:ea typeface="+mn-ea"/>
              </a:rPr>
              <a:t>WiFi</a:t>
            </a:r>
            <a:r>
              <a:rPr lang="zh-CN" altLang="en-US" sz="3600" b="1" dirty="0">
                <a:solidFill>
                  <a:srgbClr val="5B9BD5"/>
                </a:solidFill>
                <a:latin typeface="+mn-ea"/>
                <a:ea typeface="+mn-ea"/>
              </a:rPr>
              <a:t>无线接入网络</a:t>
            </a:r>
          </a:p>
        </p:txBody>
      </p:sp>
      <p:sp>
        <p:nvSpPr>
          <p:cNvPr id="5" name="Rectangle 3"/>
          <p:cNvSpPr txBox="1"/>
          <p:nvPr/>
        </p:nvSpPr>
        <p:spPr>
          <a:xfrm>
            <a:off x="305956" y="1781823"/>
            <a:ext cx="6661926" cy="30982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共享的无线接入网络连接端系统到边缘路由器</a:t>
            </a:r>
          </a:p>
          <a:p>
            <a:pPr lvl="1" algn="just">
              <a:lnSpc>
                <a:spcPct val="150000"/>
              </a:lnSpc>
              <a:spcBef>
                <a:spcPts val="0"/>
              </a:spcBef>
              <a:buSzPct val="70000"/>
            </a:pPr>
            <a:r>
              <a:rPr lang="zh-CN" altLang="en-US" dirty="0">
                <a:latin typeface="+mn-ea"/>
                <a:cs typeface="微软雅黑" panose="020B0503020204020204" pitchFamily="34" charset="-122"/>
              </a:rPr>
              <a:t>通过基站，即接入点 “</a:t>
            </a:r>
            <a:r>
              <a:rPr lang="en-US" altLang="zh-CN" dirty="0">
                <a:latin typeface="+mn-ea"/>
                <a:cs typeface="微软雅黑" panose="020B0503020204020204" pitchFamily="34" charset="-122"/>
              </a:rPr>
              <a:t>access point”</a:t>
            </a:r>
          </a:p>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无线局域网</a:t>
            </a:r>
            <a:r>
              <a:rPr lang="en-US" altLang="zh-CN" sz="2400" dirty="0">
                <a:latin typeface="+mn-ea"/>
                <a:cs typeface="微软雅黑" panose="020B0503020204020204" pitchFamily="34" charset="-122"/>
              </a:rPr>
              <a:t>wireless LANs:</a:t>
            </a:r>
          </a:p>
          <a:p>
            <a:pPr lvl="1">
              <a:lnSpc>
                <a:spcPct val="150000"/>
              </a:lnSpc>
              <a:spcBef>
                <a:spcPts val="0"/>
              </a:spcBef>
              <a:buSzPct val="70000"/>
            </a:pPr>
            <a:r>
              <a:rPr lang="en-US" altLang="zh-CN" dirty="0">
                <a:latin typeface="+mn-ea"/>
                <a:cs typeface="微软雅黑" panose="020B0503020204020204" pitchFamily="34" charset="-122"/>
              </a:rPr>
              <a:t>802.11a/b/g/n/ac/ax (</a:t>
            </a:r>
            <a:r>
              <a:rPr lang="en-US" altLang="zh-CN" dirty="0" err="1">
                <a:latin typeface="+mn-ea"/>
                <a:cs typeface="微软雅黑" panose="020B0503020204020204" pitchFamily="34" charset="-122"/>
              </a:rPr>
              <a:t>WiFi</a:t>
            </a:r>
            <a:r>
              <a:rPr lang="en-US" altLang="zh-CN" dirty="0">
                <a:latin typeface="+mn-ea"/>
                <a:cs typeface="微软雅黑" panose="020B0503020204020204" pitchFamily="34" charset="-122"/>
              </a:rPr>
              <a:t>): 54M/11M/54M/600M/&lt;1G/&lt;1G  bps</a:t>
            </a:r>
          </a:p>
        </p:txBody>
      </p:sp>
      <p:grpSp>
        <p:nvGrpSpPr>
          <p:cNvPr id="6" name="Group 38"/>
          <p:cNvGrpSpPr/>
          <p:nvPr/>
        </p:nvGrpSpPr>
        <p:grpSpPr>
          <a:xfrm>
            <a:off x="7263130" y="1769773"/>
            <a:ext cx="3909695" cy="3821504"/>
            <a:chOff x="3405" y="1098"/>
            <a:chExt cx="2079" cy="2515"/>
          </a:xfrm>
        </p:grpSpPr>
        <p:grpSp>
          <p:nvGrpSpPr>
            <p:cNvPr id="7" name="Group 6"/>
            <p:cNvGrpSpPr/>
            <p:nvPr/>
          </p:nvGrpSpPr>
          <p:grpSpPr>
            <a:xfrm>
              <a:off x="3919" y="2550"/>
              <a:ext cx="400" cy="508"/>
              <a:chOff x="3919" y="2550"/>
              <a:chExt cx="400" cy="508"/>
            </a:xfrm>
          </p:grpSpPr>
          <p:graphicFrame>
            <p:nvGraphicFramePr>
              <p:cNvPr id="39" name="Object 4"/>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spid="_x0000_s3364" r:id="rId4" imgW="593090" imgH="711835" progId="MS_ClipArt_Gallery.2">
                      <p:embed/>
                    </p:oleObj>
                  </mc:Choice>
                  <mc:Fallback>
                    <p:oleObj r:id="rId4" imgW="593090" imgH="711835" progId="MS_ClipArt_Gallery.2">
                      <p:embed/>
                      <p:pic>
                        <p:nvPicPr>
                          <p:cNvPr id="0" name="图片 3136"/>
                          <p:cNvPicPr/>
                          <p:nvPr/>
                        </p:nvPicPr>
                        <p:blipFill>
                          <a:blip r:embed="rId5"/>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spid="_x0000_s3365" r:id="rId6" imgW="542925" imgH="598170" progId="MS_ClipArt_Gallery.2">
                      <p:embed/>
                    </p:oleObj>
                  </mc:Choice>
                  <mc:Fallback>
                    <p:oleObj r:id="rId6" imgW="542925" imgH="598170" progId="MS_ClipArt_Gallery.2">
                      <p:embed/>
                      <p:pic>
                        <p:nvPicPr>
                          <p:cNvPr id="0" name="图片 3137"/>
                          <p:cNvPicPr/>
                          <p:nvPr/>
                        </p:nvPicPr>
                        <p:blipFill>
                          <a:blip r:embed="rId7"/>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p:cNvGrpSpPr/>
            <p:nvPr/>
          </p:nvGrpSpPr>
          <p:grpSpPr>
            <a:xfrm>
              <a:off x="4647" y="2496"/>
              <a:ext cx="400" cy="508"/>
              <a:chOff x="4647" y="2496"/>
              <a:chExt cx="400" cy="508"/>
            </a:xfrm>
          </p:grpSpPr>
          <p:graphicFrame>
            <p:nvGraphicFramePr>
              <p:cNvPr id="37" name="Object 7"/>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spid="_x0000_s3366" r:id="rId8" imgW="591820" imgH="711835" progId="MS_ClipArt_Gallery.2">
                      <p:embed/>
                    </p:oleObj>
                  </mc:Choice>
                  <mc:Fallback>
                    <p:oleObj r:id="rId8" imgW="591820" imgH="711835" progId="MS_ClipArt_Gallery.2">
                      <p:embed/>
                      <p:pic>
                        <p:nvPicPr>
                          <p:cNvPr id="0" name="图片 3138"/>
                          <p:cNvPicPr/>
                          <p:nvPr/>
                        </p:nvPicPr>
                        <p:blipFill>
                          <a:blip r:embed="rId9"/>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spid="_x0000_s3367" r:id="rId10" imgW="542925" imgH="598170" progId="MS_ClipArt_Gallery.2">
                      <p:embed/>
                    </p:oleObj>
                  </mc:Choice>
                  <mc:Fallback>
                    <p:oleObj r:id="rId10" imgW="542925" imgH="598170" progId="MS_ClipArt_Gallery.2">
                      <p:embed/>
                      <p:pic>
                        <p:nvPicPr>
                          <p:cNvPr id="0" name="图片 3139"/>
                          <p:cNvPicPr/>
                          <p:nvPr/>
                        </p:nvPicPr>
                        <p:blipFill>
                          <a:blip r:embed="rId11"/>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p:cNvGrpSpPr/>
            <p:nvPr/>
          </p:nvGrpSpPr>
          <p:grpSpPr>
            <a:xfrm>
              <a:off x="4067" y="1766"/>
              <a:ext cx="374" cy="450"/>
              <a:chOff x="4067" y="1766"/>
              <a:chExt cx="374" cy="450"/>
            </a:xfrm>
          </p:grpSpPr>
          <p:graphicFrame>
            <p:nvGraphicFramePr>
              <p:cNvPr id="35" name="Object 10"/>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spid="_x0000_s3368" r:id="rId12" imgW="594360" imgH="715010" progId="MS_ClipArt_Gallery.2">
                      <p:embed/>
                    </p:oleObj>
                  </mc:Choice>
                  <mc:Fallback>
                    <p:oleObj r:id="rId12" imgW="594360" imgH="715010" progId="MS_ClipArt_Gallery.2">
                      <p:embed/>
                      <p:pic>
                        <p:nvPicPr>
                          <p:cNvPr id="0" name="图片 3140"/>
                          <p:cNvPicPr/>
                          <p:nvPr/>
                        </p:nvPicPr>
                        <p:blipFill>
                          <a:blip r:embed="rId13"/>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p:cNvGrpSpPr/>
            <p:nvPr/>
          </p:nvGrpSpPr>
          <p:grpSpPr>
            <a:xfrm>
              <a:off x="4088" y="1382"/>
              <a:ext cx="483" cy="273"/>
              <a:chOff x="4088" y="1382"/>
              <a:chExt cx="483" cy="273"/>
            </a:xfrm>
          </p:grpSpPr>
          <p:sp>
            <p:nvSpPr>
              <p:cNvPr id="22" name="Oval 13"/>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p:cNvGrpSpPr/>
              <p:nvPr/>
            </p:nvGrpSpPr>
            <p:grpSpPr>
              <a:xfrm>
                <a:off x="4202" y="1421"/>
                <a:ext cx="239" cy="103"/>
                <a:chOff x="4202" y="1421"/>
                <a:chExt cx="239" cy="103"/>
              </a:xfrm>
            </p:grpSpPr>
            <p:sp>
              <p:nvSpPr>
                <p:cNvPr id="32" name="Line 18"/>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p:cNvGrpSpPr/>
              <p:nvPr/>
            </p:nvGrpSpPr>
            <p:grpSpPr>
              <a:xfrm>
                <a:off x="4203" y="1418"/>
                <a:ext cx="237" cy="104"/>
                <a:chOff x="4203" y="1418"/>
                <a:chExt cx="237" cy="104"/>
              </a:xfrm>
            </p:grpSpPr>
            <p:sp>
              <p:nvSpPr>
                <p:cNvPr id="29" name="Line 22"/>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p:cNvGrpSpPr/>
            <p:nvPr/>
          </p:nvGrpSpPr>
          <p:grpSpPr>
            <a:xfrm>
              <a:off x="4801" y="1486"/>
              <a:ext cx="400" cy="508"/>
              <a:chOff x="4801" y="1486"/>
              <a:chExt cx="400" cy="508"/>
            </a:xfrm>
          </p:grpSpPr>
          <p:graphicFrame>
            <p:nvGraphicFramePr>
              <p:cNvPr id="20" name="Object 28"/>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spid="_x0000_s3369" r:id="rId14" imgW="591820" imgH="711835" progId="MS_ClipArt_Gallery.2">
                      <p:embed/>
                    </p:oleObj>
                  </mc:Choice>
                  <mc:Fallback>
                    <p:oleObj r:id="rId14" imgW="591820" imgH="711835" progId="MS_ClipArt_Gallery.2">
                      <p:embed/>
                      <p:pic>
                        <p:nvPicPr>
                          <p:cNvPr id="0" name="图片 3141"/>
                          <p:cNvPicPr/>
                          <p:nvPr/>
                        </p:nvPicPr>
                        <p:blipFill>
                          <a:blip r:embed="rId15"/>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spid="_x0000_s3370" r:id="rId16" imgW="542925" imgH="598170" progId="MS_ClipArt_Gallery.2">
                      <p:embed/>
                    </p:oleObj>
                  </mc:Choice>
                  <mc:Fallback>
                    <p:oleObj r:id="rId16" imgW="542925" imgH="598170" progId="MS_ClipArt_Gallery.2">
                      <p:embed/>
                      <p:pic>
                        <p:nvPicPr>
                          <p:cNvPr id="0" name="图片 3142"/>
                          <p:cNvPicPr/>
                          <p:nvPr/>
                        </p:nvPicPr>
                        <p:blipFill>
                          <a:blip r:embed="rId17"/>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p:cNvGrpSpPr/>
            <p:nvPr/>
          </p:nvGrpSpPr>
          <p:grpSpPr>
            <a:xfrm>
              <a:off x="5084" y="2155"/>
              <a:ext cx="400" cy="508"/>
              <a:chOff x="5084" y="2155"/>
              <a:chExt cx="400" cy="508"/>
            </a:xfrm>
          </p:grpSpPr>
          <p:graphicFrame>
            <p:nvGraphicFramePr>
              <p:cNvPr id="18" name="Object 31"/>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spid="_x0000_s3371" r:id="rId18" imgW="591820" imgH="711835" progId="MS_ClipArt_Gallery.2">
                      <p:embed/>
                    </p:oleObj>
                  </mc:Choice>
                  <mc:Fallback>
                    <p:oleObj r:id="rId18" imgW="591820" imgH="711835" progId="MS_ClipArt_Gallery.2">
                      <p:embed/>
                      <p:pic>
                        <p:nvPicPr>
                          <p:cNvPr id="0" name="图片 3143"/>
                          <p:cNvPicPr/>
                          <p:nvPr/>
                        </p:nvPicPr>
                        <p:blipFill>
                          <a:blip r:embed="rId19"/>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spid="_x0000_s3372" r:id="rId20" imgW="542925" imgH="598170" progId="MS_ClipArt_Gallery.2">
                      <p:embed/>
                    </p:oleObj>
                  </mc:Choice>
                  <mc:Fallback>
                    <p:oleObj r:id="rId20" imgW="542925" imgH="598170" progId="MS_ClipArt_Gallery.2">
                      <p:embed/>
                      <p:pic>
                        <p:nvPicPr>
                          <p:cNvPr id="0" name="图片 3144"/>
                          <p:cNvPicPr/>
                          <p:nvPr/>
                        </p:nvPicPr>
                        <p:blipFill>
                          <a:blip r:embed="rId21"/>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p:cNvSpPr/>
            <p:nvPr/>
          </p:nvSpPr>
          <p:spPr>
            <a:xfrm>
              <a:off x="3412" y="1794"/>
              <a:ext cx="752"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p:cNvSpPr/>
            <p:nvPr/>
          </p:nvSpPr>
          <p:spPr>
            <a:xfrm>
              <a:off x="4682" y="3066"/>
              <a:ext cx="694"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p:cNvSpPr/>
            <p:nvPr/>
          </p:nvSpPr>
          <p:spPr>
            <a:xfrm>
              <a:off x="3405" y="1362"/>
              <a:ext cx="699" cy="30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807645"/>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78" name="标题 1"/>
          <p:cNvSpPr txBox="1"/>
          <p:nvPr/>
        </p:nvSpPr>
        <p:spPr>
          <a:xfrm>
            <a:off x="3761623" y="582820"/>
            <a:ext cx="4389317" cy="5361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rgbClr val="5B9BD5"/>
                </a:solidFill>
              </a:rPr>
              <a:t>家用宽带路由器界面</a:t>
            </a:r>
          </a:p>
        </p:txBody>
      </p:sp>
      <p:sp>
        <p:nvSpPr>
          <p:cNvPr id="79" name="灯片编号占位符 4"/>
          <p:cNvSpPr txBox="1"/>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t>49</a:t>
            </a:fld>
            <a:endParaRPr lang="en-US" altLang="zh-CN" sz="1400" dirty="0"/>
          </a:p>
        </p:txBody>
      </p:sp>
      <p:pic>
        <p:nvPicPr>
          <p:cNvPr id="80" name="图片 5"/>
          <p:cNvPicPr>
            <a:picLocks noChangeAspect="1"/>
          </p:cNvPicPr>
          <p:nvPr/>
        </p:nvPicPr>
        <p:blipFill>
          <a:blip r:embed="rId3"/>
          <a:stretch>
            <a:fillRect/>
          </a:stretch>
        </p:blipFill>
        <p:spPr>
          <a:xfrm>
            <a:off x="1300806" y="1264845"/>
            <a:ext cx="8204297" cy="5277243"/>
          </a:xfrm>
          <a:prstGeom prst="rect">
            <a:avLst/>
          </a:prstGeom>
          <a:noFill/>
          <a:ln w="9525">
            <a:noFill/>
          </a:ln>
        </p:spPr>
      </p:pic>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775" y="2012165"/>
            <a:ext cx="2790167" cy="923330"/>
          </a:xfrm>
          <a:prstGeom prst="rect">
            <a:avLst/>
          </a:prstGeom>
          <a:noFill/>
        </p:spPr>
        <p:txBody>
          <a:bodyPr wrap="square" rtlCol="0">
            <a:spAutoFit/>
          </a:bodyPr>
          <a:lstStyle/>
          <a:p>
            <a:r>
              <a:rPr lang="zh-CN" altLang="en-US" sz="5400" b="1" dirty="0">
                <a:solidFill>
                  <a:srgbClr val="575757"/>
                </a:solidFill>
                <a:latin typeface="Algerian" panose="04020705040A02060702" pitchFamily="82" charset="0"/>
                <a:cs typeface="+mn-ea"/>
                <a:sym typeface="+mn-lt"/>
              </a:rPr>
              <a:t>第</a:t>
            </a:r>
            <a:r>
              <a:rPr lang="en-US" altLang="zh-CN" sz="5400" b="1" dirty="0">
                <a:solidFill>
                  <a:srgbClr val="575757"/>
                </a:solidFill>
                <a:latin typeface="Algerian" panose="04020705040A02060702" pitchFamily="82" charset="0"/>
                <a:cs typeface="+mn-ea"/>
                <a:sym typeface="+mn-lt"/>
              </a:rPr>
              <a:t>1</a:t>
            </a:r>
            <a:r>
              <a:rPr lang="zh-CN" altLang="en-US" sz="5400" b="1" dirty="0">
                <a:solidFill>
                  <a:srgbClr val="575757"/>
                </a:solidFill>
                <a:latin typeface="Algerian" panose="04020705040A02060702" pitchFamily="82" charset="0"/>
                <a:cs typeface="+mn-ea"/>
                <a:sym typeface="+mn-lt"/>
              </a:rPr>
              <a:t>章</a:t>
            </a:r>
          </a:p>
        </p:txBody>
      </p:sp>
      <p:sp>
        <p:nvSpPr>
          <p:cNvPr id="6" name="文本框 5"/>
          <p:cNvSpPr txBox="1"/>
          <p:nvPr/>
        </p:nvSpPr>
        <p:spPr>
          <a:xfrm>
            <a:off x="2784430" y="2156817"/>
            <a:ext cx="5853334" cy="769441"/>
          </a:xfrm>
          <a:prstGeom prst="rect">
            <a:avLst/>
          </a:prstGeom>
          <a:noFill/>
        </p:spPr>
        <p:txBody>
          <a:bodyPr wrap="none" rtlCol="0">
            <a:spAutoFit/>
          </a:bodyPr>
          <a:lstStyle/>
          <a:p>
            <a:r>
              <a:rPr lang="zh-CN" altLang="en-US" sz="4400" b="1" dirty="0">
                <a:solidFill>
                  <a:srgbClr val="575757"/>
                </a:solidFill>
                <a:latin typeface="+mj-ea"/>
                <a:ea typeface="+mj-ea"/>
              </a:rPr>
              <a:t>计算机网络和</a:t>
            </a:r>
            <a:r>
              <a:rPr lang="en-US" altLang="zh-CN" sz="4400" b="1" dirty="0">
                <a:solidFill>
                  <a:srgbClr val="575757"/>
                </a:solidFill>
                <a:latin typeface="+mj-ea"/>
                <a:ea typeface="+mj-ea"/>
              </a:rPr>
              <a:t>Internet</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3543300" y="902787"/>
            <a:ext cx="45760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a:t>
            </a:r>
            <a:r>
              <a:rPr lang="zh-CN" altLang="en-US" sz="3600" b="1" dirty="0">
                <a:solidFill>
                  <a:srgbClr val="5B9BD5"/>
                </a:solidFill>
                <a:latin typeface="+mn-ea"/>
                <a:ea typeface="+mn-ea"/>
              </a:rPr>
              <a:t>广域无线接入网络</a:t>
            </a:r>
          </a:p>
        </p:txBody>
      </p:sp>
      <p:sp>
        <p:nvSpPr>
          <p:cNvPr id="5" name="Rectangle 3"/>
          <p:cNvSpPr txBox="1"/>
          <p:nvPr/>
        </p:nvSpPr>
        <p:spPr>
          <a:xfrm>
            <a:off x="503704" y="1810595"/>
            <a:ext cx="7096565" cy="39384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广域无线接入网 </a:t>
            </a:r>
            <a:r>
              <a:rPr lang="en-US" altLang="zh-CN" sz="2400" dirty="0">
                <a:latin typeface="+mn-ea"/>
                <a:cs typeface="微软雅黑" panose="020B0503020204020204" pitchFamily="34" charset="-122"/>
              </a:rPr>
              <a:t>(wide-area wireless access)</a:t>
            </a:r>
          </a:p>
          <a:p>
            <a:pPr lvl="1">
              <a:lnSpc>
                <a:spcPct val="150000"/>
              </a:lnSpc>
              <a:spcBef>
                <a:spcPts val="0"/>
              </a:spcBef>
              <a:buSzPct val="70000"/>
            </a:pPr>
            <a:r>
              <a:rPr lang="zh-CN" altLang="en-US" dirty="0">
                <a:latin typeface="+mn-ea"/>
                <a:cs typeface="微软雅黑" panose="020B0503020204020204" pitchFamily="34" charset="-122"/>
              </a:rPr>
              <a:t>由电信运营商提供</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均支持</a:t>
            </a:r>
            <a:r>
              <a:rPr lang="en-US" altLang="zh-CN" dirty="0">
                <a:latin typeface="+mn-ea"/>
                <a:cs typeface="微软雅黑" panose="020B0503020204020204" pitchFamily="34" charset="-122"/>
              </a:rPr>
              <a:t>IP</a:t>
            </a:r>
          </a:p>
          <a:p>
            <a:pPr lvl="1">
              <a:lnSpc>
                <a:spcPct val="150000"/>
              </a:lnSpc>
              <a:spcBef>
                <a:spcPts val="0"/>
              </a:spcBef>
              <a:buSzPct val="70000"/>
            </a:pPr>
            <a:r>
              <a:rPr lang="en-US" altLang="zh-CN" dirty="0">
                <a:latin typeface="+mn-ea"/>
                <a:cs typeface="微软雅黑" panose="020B0503020204020204" pitchFamily="34" charset="-122"/>
              </a:rPr>
              <a:t>WAP/GPRS</a:t>
            </a:r>
            <a:r>
              <a:rPr lang="zh-CN" altLang="en-US" dirty="0">
                <a:latin typeface="+mn-ea"/>
                <a:cs typeface="微软雅黑" panose="020B0503020204020204" pitchFamily="34" charset="-122"/>
              </a:rPr>
              <a:t>或</a:t>
            </a:r>
            <a:r>
              <a:rPr lang="en-US" altLang="zh-CN" dirty="0">
                <a:latin typeface="+mn-ea"/>
                <a:cs typeface="微软雅黑" panose="020B0503020204020204" pitchFamily="34" charset="-122"/>
              </a:rPr>
              <a:t>CDMA </a:t>
            </a:r>
          </a:p>
          <a:p>
            <a:pPr lvl="1">
              <a:lnSpc>
                <a:spcPct val="150000"/>
              </a:lnSpc>
              <a:spcBef>
                <a:spcPts val="0"/>
              </a:spcBef>
              <a:buSzPct val="70000"/>
            </a:pPr>
            <a:r>
              <a:rPr lang="en-US" altLang="zh-CN" dirty="0">
                <a:latin typeface="+mn-ea"/>
                <a:cs typeface="微软雅黑" panose="020B0503020204020204" pitchFamily="34" charset="-122"/>
              </a:rPr>
              <a:t>3G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TD-SCDMA</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WCDMA</a:t>
            </a:r>
            <a:r>
              <a:rPr lang="zh-CN" altLang="en-US" dirty="0">
                <a:latin typeface="+mn-ea"/>
                <a:cs typeface="微软雅黑" panose="020B0503020204020204" pitchFamily="34" charset="-122"/>
              </a:rPr>
              <a:t>和</a:t>
            </a:r>
            <a:r>
              <a:rPr lang="en-US" altLang="zh-CN" dirty="0">
                <a:latin typeface="+mn-ea"/>
                <a:cs typeface="微软雅黑" panose="020B0503020204020204" pitchFamily="34" charset="-122"/>
              </a:rPr>
              <a:t>cdma2000</a:t>
            </a:r>
            <a:r>
              <a:rPr lang="zh-CN" altLang="en-US" dirty="0">
                <a:latin typeface="+mn-ea"/>
                <a:cs typeface="微软雅黑" panose="020B0503020204020204" pitchFamily="34" charset="-122"/>
              </a:rPr>
              <a:t>）提供下行</a:t>
            </a:r>
            <a:r>
              <a:rPr lang="en-US" altLang="zh-CN" dirty="0">
                <a:latin typeface="+mn-ea"/>
                <a:cs typeface="微软雅黑" panose="020B0503020204020204" pitchFamily="34" charset="-122"/>
              </a:rPr>
              <a:t>3.6Mbps</a:t>
            </a:r>
            <a:r>
              <a:rPr lang="zh-CN" altLang="en-US" dirty="0">
                <a:latin typeface="+mn-ea"/>
                <a:cs typeface="微软雅黑" panose="020B0503020204020204" pitchFamily="34" charset="-122"/>
              </a:rPr>
              <a:t>，上行</a:t>
            </a:r>
            <a:r>
              <a:rPr lang="en-US" altLang="zh-CN" dirty="0">
                <a:latin typeface="+mn-ea"/>
                <a:cs typeface="微软雅黑" panose="020B0503020204020204" pitchFamily="34" charset="-122"/>
              </a:rPr>
              <a:t>384 kbps</a:t>
            </a:r>
            <a:r>
              <a:rPr lang="zh-CN" altLang="en-US" dirty="0">
                <a:latin typeface="+mn-ea"/>
                <a:cs typeface="微软雅黑" panose="020B0503020204020204" pitchFamily="34" charset="-122"/>
              </a:rPr>
              <a:t>的带宽</a:t>
            </a:r>
            <a:endParaRPr lang="en-US" altLang="zh-CN" dirty="0">
              <a:latin typeface="+mn-ea"/>
              <a:cs typeface="微软雅黑" panose="020B0503020204020204" pitchFamily="34" charset="-122"/>
            </a:endParaRPr>
          </a:p>
          <a:p>
            <a:pPr lvl="1">
              <a:lnSpc>
                <a:spcPct val="150000"/>
              </a:lnSpc>
              <a:spcBef>
                <a:spcPts val="0"/>
              </a:spcBef>
              <a:buSzPct val="70000"/>
            </a:pPr>
            <a:r>
              <a:rPr lang="en-US" altLang="zh-CN" dirty="0">
                <a:latin typeface="+mn-ea"/>
                <a:cs typeface="微软雅黑" panose="020B0503020204020204" pitchFamily="34" charset="-122"/>
              </a:rPr>
              <a:t>4G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100Mbps</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FDD-LTE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150Mbps</a:t>
            </a:r>
            <a:r>
              <a:rPr lang="zh-CN" altLang="en-US" dirty="0">
                <a:latin typeface="+mn-ea"/>
                <a:cs typeface="微软雅黑" panose="020B0503020204020204" pitchFamily="34" charset="-122"/>
              </a:rPr>
              <a:t>））</a:t>
            </a:r>
          </a:p>
        </p:txBody>
      </p:sp>
      <p:sp>
        <p:nvSpPr>
          <p:cNvPr id="4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42" name="Group 445"/>
          <p:cNvGrpSpPr/>
          <p:nvPr/>
        </p:nvGrpSpPr>
        <p:grpSpPr bwMode="auto">
          <a:xfrm>
            <a:off x="7601640" y="2223260"/>
            <a:ext cx="3639517" cy="2617097"/>
            <a:chOff x="3652" y="2846"/>
            <a:chExt cx="1253" cy="934"/>
          </a:xfrm>
        </p:grpSpPr>
        <p:sp>
          <p:nvSpPr>
            <p:cNvPr id="43" name="Freeform 84"/>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Line 93"/>
            <p:cNvSpPr>
              <a:spLocks noChangeShapeType="1"/>
            </p:cNvSpPr>
            <p:nvPr/>
          </p:nvSpPr>
          <p:spPr bwMode="auto">
            <a:xfrm>
              <a:off x="4337" y="3386"/>
              <a:ext cx="96" cy="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45" name="Picture 133" descr="car_icon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134"/>
            <p:cNvGrpSpPr/>
            <p:nvPr/>
          </p:nvGrpSpPr>
          <p:grpSpPr bwMode="auto">
            <a:xfrm>
              <a:off x="3911" y="2846"/>
              <a:ext cx="262" cy="243"/>
              <a:chOff x="2751" y="1851"/>
              <a:chExt cx="462" cy="478"/>
            </a:xfrm>
          </p:grpSpPr>
          <p:pic>
            <p:nvPicPr>
              <p:cNvPr id="100" name="Picture 135" descr="iphone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36"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oup 252"/>
            <p:cNvGrpSpPr/>
            <p:nvPr/>
          </p:nvGrpSpPr>
          <p:grpSpPr bwMode="auto">
            <a:xfrm>
              <a:off x="4193" y="3034"/>
              <a:ext cx="288" cy="398"/>
              <a:chOff x="742" y="2409"/>
              <a:chExt cx="576" cy="881"/>
            </a:xfrm>
          </p:grpSpPr>
          <p:grpSp>
            <p:nvGrpSpPr>
              <p:cNvPr id="82" name="Group 253"/>
              <p:cNvGrpSpPr/>
              <p:nvPr/>
            </p:nvGrpSpPr>
            <p:grpSpPr bwMode="auto">
              <a:xfrm>
                <a:off x="832" y="2643"/>
                <a:ext cx="376" cy="647"/>
                <a:chOff x="3130" y="3288"/>
                <a:chExt cx="410" cy="742"/>
              </a:xfrm>
            </p:grpSpPr>
            <p:sp>
              <p:nvSpPr>
                <p:cNvPr id="85"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83" name="Picture 269" descr="cell_tower_radiation co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Oval 270"/>
              <p:cNvSpPr>
                <a:spLocks noChangeArrowheads="1"/>
              </p:cNvSpPr>
              <p:nvPr/>
            </p:nvSpPr>
            <p:spPr bwMode="auto">
              <a:xfrm>
                <a:off x="986" y="2597"/>
                <a:ext cx="65" cy="67"/>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48" name="Group 342"/>
            <p:cNvGrpSpPr/>
            <p:nvPr/>
          </p:nvGrpSpPr>
          <p:grpSpPr bwMode="auto">
            <a:xfrm>
              <a:off x="3715" y="3159"/>
              <a:ext cx="337" cy="257"/>
              <a:chOff x="877" y="1008"/>
              <a:chExt cx="2747" cy="2591"/>
            </a:xfrm>
          </p:grpSpPr>
          <p:pic>
            <p:nvPicPr>
              <p:cNvPr id="59" name="Picture 343"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44"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345"/>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62" name="Picture 346" descr="sc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47"/>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348"/>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349"/>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350"/>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351"/>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352"/>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69" name="Group 353"/>
              <p:cNvGrpSpPr/>
              <p:nvPr/>
            </p:nvGrpSpPr>
            <p:grpSpPr bwMode="auto">
              <a:xfrm>
                <a:off x="1709" y="3008"/>
                <a:ext cx="507" cy="234"/>
                <a:chOff x="1740" y="2642"/>
                <a:chExt cx="752" cy="327"/>
              </a:xfrm>
            </p:grpSpPr>
            <p:sp>
              <p:nvSpPr>
                <p:cNvPr id="76" name="Freeform 3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 name="Freeform 3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3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3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3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 name="Freeform 3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0" name="Freeform 360"/>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361"/>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362"/>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363"/>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364"/>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Freeform 365"/>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9" name="Group 237"/>
            <p:cNvGrpSpPr/>
            <p:nvPr/>
          </p:nvGrpSpPr>
          <p:grpSpPr bwMode="auto">
            <a:xfrm>
              <a:off x="4377" y="3439"/>
              <a:ext cx="246" cy="107"/>
              <a:chOff x="4650" y="1129"/>
              <a:chExt cx="246" cy="95"/>
            </a:xfrm>
          </p:grpSpPr>
          <p:sp>
            <p:nvSpPr>
              <p:cNvPr id="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4" name="Group 241"/>
              <p:cNvGrpSpPr/>
              <p:nvPr/>
            </p:nvGrpSpPr>
            <p:grpSpPr bwMode="auto">
              <a:xfrm>
                <a:off x="4699" y="1145"/>
                <a:ext cx="138" cy="29"/>
                <a:chOff x="2468" y="1332"/>
                <a:chExt cx="310" cy="60"/>
              </a:xfrm>
            </p:grpSpPr>
            <p:sp>
              <p:nvSpPr>
                <p:cNvPr id="57" name="Freeform 24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24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 name="Line 24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24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444"/>
            <p:cNvSpPr>
              <a:spLocks noChangeShapeType="1"/>
            </p:cNvSpPr>
            <p:nvPr/>
          </p:nvSpPr>
          <p:spPr bwMode="auto">
            <a:xfrm>
              <a:off x="4514" y="3542"/>
              <a:ext cx="0" cy="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2" name="Group 347"/>
          <p:cNvGrpSpPr/>
          <p:nvPr/>
        </p:nvGrpSpPr>
        <p:grpSpPr bwMode="auto">
          <a:xfrm>
            <a:off x="9732420" y="3885419"/>
            <a:ext cx="683818" cy="343622"/>
            <a:chOff x="1871277" y="1576300"/>
            <a:chExt cx="1128371" cy="437861"/>
          </a:xfrm>
        </p:grpSpPr>
        <p:sp>
          <p:nvSpPr>
            <p:cNvPr id="103"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5"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Freeform 129"/>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p>
          </p:txBody>
        </p:sp>
        <p:sp>
          <p:nvSpPr>
            <p:cNvPr id="108" name="Freeform 130"/>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p>
          </p:txBody>
        </p:sp>
        <p:sp>
          <p:nvSpPr>
            <p:cNvPr id="109" name="Freeform 131"/>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p>
          </p:txBody>
        </p:sp>
        <p:cxnSp>
          <p:nvCxnSpPr>
            <p:cNvPr id="110" name="Straight Connector 132"/>
            <p:cNvCxnSpPr>
              <a:cxnSpLocks noChangeShapeType="1"/>
              <a:endCxn id="105" idx="2"/>
            </p:cNvCxnSpPr>
            <p:nvPr/>
          </p:nvCxnSpPr>
          <p:spPr bwMode="auto">
            <a:xfrm flipH="1" flipV="1">
              <a:off x="1871277" y="1737243"/>
              <a:ext cx="3169"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2" name="Text Box 447"/>
          <p:cNvSpPr txBox="1">
            <a:spLocks noChangeArrowheads="1"/>
          </p:cNvSpPr>
          <p:nvPr/>
        </p:nvSpPr>
        <p:spPr bwMode="auto">
          <a:xfrm>
            <a:off x="9515531" y="4869188"/>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t>to Internet</a:t>
            </a: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4490008" y="822230"/>
            <a:ext cx="3346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家庭网络举例</a:t>
            </a:r>
          </a:p>
        </p:txBody>
      </p:sp>
      <p:sp>
        <p:nvSpPr>
          <p:cNvPr id="5" name="Rectangle 3"/>
          <p:cNvSpPr txBox="1"/>
          <p:nvPr/>
        </p:nvSpPr>
        <p:spPr>
          <a:xfrm>
            <a:off x="697471" y="1387138"/>
            <a:ext cx="4302125" cy="26142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典型家庭网络的构建：</a:t>
            </a:r>
            <a:endParaRPr lang="en-US" altLang="zh-CN" sz="2400" dirty="0">
              <a:latin typeface="+mn-ea"/>
              <a:cs typeface="微软雅黑" panose="020B0503020204020204" pitchFamily="34" charset="-122"/>
            </a:endParaRPr>
          </a:p>
          <a:p>
            <a:pPr lvl="1">
              <a:lnSpc>
                <a:spcPct val="150000"/>
              </a:lnSpc>
              <a:spcBef>
                <a:spcPts val="0"/>
              </a:spcBef>
              <a:buSzPct val="85000"/>
            </a:pPr>
            <a:r>
              <a:rPr lang="en-US" altLang="zh-CN" dirty="0">
                <a:latin typeface="+mn-ea"/>
                <a:cs typeface="微软雅黑" panose="020B0503020204020204" pitchFamily="34" charset="-122"/>
              </a:rPr>
              <a:t>ADSL </a:t>
            </a:r>
            <a:r>
              <a:rPr lang="zh-CN" altLang="en-US" dirty="0">
                <a:latin typeface="+mn-ea"/>
                <a:cs typeface="微软雅黑" panose="020B0503020204020204" pitchFamily="34" charset="-122"/>
              </a:rPr>
              <a:t>或 </a:t>
            </a:r>
            <a:r>
              <a:rPr lang="en-US" altLang="zh-CN" dirty="0">
                <a:latin typeface="+mn-ea"/>
                <a:cs typeface="微软雅黑" panose="020B0503020204020204" pitchFamily="34" charset="-122"/>
              </a:rPr>
              <a:t>cable modem</a:t>
            </a:r>
          </a:p>
          <a:p>
            <a:pPr lvl="1">
              <a:lnSpc>
                <a:spcPct val="150000"/>
              </a:lnSpc>
              <a:spcBef>
                <a:spcPts val="0"/>
              </a:spcBef>
              <a:buSzPct val="85000"/>
            </a:pPr>
            <a:r>
              <a:rPr lang="en-US" altLang="zh-CN" dirty="0">
                <a:latin typeface="+mn-ea"/>
                <a:cs typeface="微软雅黑" panose="020B0503020204020204" pitchFamily="34" charset="-122"/>
              </a:rPr>
              <a:t>router/firewall/NAT</a:t>
            </a:r>
          </a:p>
          <a:p>
            <a:pPr lvl="1">
              <a:lnSpc>
                <a:spcPct val="150000"/>
              </a:lnSpc>
              <a:spcBef>
                <a:spcPts val="0"/>
              </a:spcBef>
              <a:buSzPct val="85000"/>
            </a:pPr>
            <a:r>
              <a:rPr lang="en-US" altLang="zh-CN" dirty="0">
                <a:latin typeface="+mn-ea"/>
                <a:cs typeface="微软雅黑" panose="020B0503020204020204" pitchFamily="34" charset="-122"/>
              </a:rPr>
              <a:t>Ethernet</a:t>
            </a:r>
          </a:p>
          <a:p>
            <a:pPr lvl="1">
              <a:lnSpc>
                <a:spcPct val="150000"/>
              </a:lnSpc>
              <a:spcBef>
                <a:spcPts val="0"/>
              </a:spcBef>
              <a:buSzPct val="85000"/>
            </a:pPr>
            <a:r>
              <a:rPr lang="en-US" altLang="zh-CN" dirty="0">
                <a:latin typeface="+mn-ea"/>
                <a:cs typeface="微软雅黑" panose="020B0503020204020204" pitchFamily="34" charset="-122"/>
              </a:rPr>
              <a:t>wireless access point</a:t>
            </a:r>
          </a:p>
        </p:txBody>
      </p:sp>
      <p:grpSp>
        <p:nvGrpSpPr>
          <p:cNvPr id="2" name="组合 1"/>
          <p:cNvGrpSpPr/>
          <p:nvPr/>
        </p:nvGrpSpPr>
        <p:grpSpPr>
          <a:xfrm>
            <a:off x="3670858" y="3576707"/>
            <a:ext cx="7773666" cy="3118353"/>
            <a:chOff x="2320925" y="3536950"/>
            <a:chExt cx="7773666" cy="3118353"/>
          </a:xfrm>
        </p:grpSpPr>
        <p:grpSp>
          <p:nvGrpSpPr>
            <p:cNvPr id="6" name="Group 6"/>
            <p:cNvGrpSpPr/>
            <p:nvPr/>
          </p:nvGrpSpPr>
          <p:grpSpPr>
            <a:xfrm>
              <a:off x="8096250" y="3686175"/>
              <a:ext cx="635000" cy="806450"/>
              <a:chOff x="4254" y="2124"/>
              <a:chExt cx="400" cy="508"/>
            </a:xfrm>
          </p:grpSpPr>
          <p:graphicFrame>
            <p:nvGraphicFramePr>
              <p:cNvPr id="7" name="Object 4"/>
              <p:cNvGraphicFramePr/>
              <p:nvPr/>
            </p:nvGraphicFramePr>
            <p:xfrm>
              <a:off x="4254" y="2124"/>
              <a:ext cx="374" cy="449"/>
            </p:xfrm>
            <a:graphic>
              <a:graphicData uri="http://schemas.openxmlformats.org/presentationml/2006/ole">
                <mc:AlternateContent xmlns:mc="http://schemas.openxmlformats.org/markup-compatibility/2006">
                  <mc:Choice xmlns:v="urn:schemas-microsoft-com:vml" Requires="v">
                    <p:oleObj spid="_x0000_s4324" r:id="rId4" imgW="593090" imgH="711835" progId="MS_ClipArt_Gallery.2">
                      <p:embed/>
                    </p:oleObj>
                  </mc:Choice>
                  <mc:Fallback>
                    <p:oleObj r:id="rId4" imgW="593090" imgH="711835" progId="MS_ClipArt_Gallery.2">
                      <p:embed/>
                      <p:pic>
                        <p:nvPicPr>
                          <p:cNvPr id="0" name="图片 4146"/>
                          <p:cNvPicPr/>
                          <p:nvPr/>
                        </p:nvPicPr>
                        <p:blipFill>
                          <a:blip r:embed="rId5"/>
                          <a:stretch>
                            <a:fillRect/>
                          </a:stretch>
                        </p:blipFill>
                        <p:spPr>
                          <a:xfrm>
                            <a:off x="4254" y="2124"/>
                            <a:ext cx="374" cy="449"/>
                          </a:xfrm>
                          <a:prstGeom prst="rect">
                            <a:avLst/>
                          </a:prstGeom>
                          <a:noFill/>
                          <a:ln w="38100">
                            <a:noFill/>
                            <a:miter/>
                          </a:ln>
                        </p:spPr>
                      </p:pic>
                    </p:oleObj>
                  </mc:Fallback>
                </mc:AlternateContent>
              </a:graphicData>
            </a:graphic>
          </p:graphicFrame>
          <p:graphicFrame>
            <p:nvGraphicFramePr>
              <p:cNvPr id="8" name="Object 5"/>
              <p:cNvGraphicFramePr/>
              <p:nvPr/>
            </p:nvGraphicFramePr>
            <p:xfrm>
              <a:off x="4312" y="2255"/>
              <a:ext cx="342" cy="377"/>
            </p:xfrm>
            <a:graphic>
              <a:graphicData uri="http://schemas.openxmlformats.org/presentationml/2006/ole">
                <mc:AlternateContent xmlns:mc="http://schemas.openxmlformats.org/markup-compatibility/2006">
                  <mc:Choice xmlns:v="urn:schemas-microsoft-com:vml" Requires="v">
                    <p:oleObj spid="_x0000_s4325" r:id="rId6" imgW="542925" imgH="598170" progId="MS_ClipArt_Gallery.2">
                      <p:embed/>
                    </p:oleObj>
                  </mc:Choice>
                  <mc:Fallback>
                    <p:oleObj r:id="rId6" imgW="542925" imgH="598170" progId="MS_ClipArt_Gallery.2">
                      <p:embed/>
                      <p:pic>
                        <p:nvPicPr>
                          <p:cNvPr id="0" name="图片 4147"/>
                          <p:cNvPicPr/>
                          <p:nvPr/>
                        </p:nvPicPr>
                        <p:blipFill>
                          <a:blip r:embed="rId7"/>
                          <a:stretch>
                            <a:fillRect/>
                          </a:stretch>
                        </p:blipFill>
                        <p:spPr>
                          <a:xfrm>
                            <a:off x="4312" y="2255"/>
                            <a:ext cx="342" cy="377"/>
                          </a:xfrm>
                          <a:prstGeom prst="rect">
                            <a:avLst/>
                          </a:prstGeom>
                          <a:noFill/>
                          <a:ln w="38100">
                            <a:noFill/>
                            <a:miter/>
                          </a:ln>
                        </p:spPr>
                      </p:pic>
                    </p:oleObj>
                  </mc:Fallback>
                </mc:AlternateContent>
              </a:graphicData>
            </a:graphic>
          </p:graphicFrame>
        </p:grpSp>
        <p:grpSp>
          <p:nvGrpSpPr>
            <p:cNvPr id="9" name="Group 9"/>
            <p:cNvGrpSpPr/>
            <p:nvPr/>
          </p:nvGrpSpPr>
          <p:grpSpPr>
            <a:xfrm>
              <a:off x="8143875" y="4645025"/>
              <a:ext cx="635000" cy="806450"/>
              <a:chOff x="4284" y="2728"/>
              <a:chExt cx="400" cy="508"/>
            </a:xfrm>
          </p:grpSpPr>
          <p:graphicFrame>
            <p:nvGraphicFramePr>
              <p:cNvPr id="10" name="Object 7"/>
              <p:cNvGraphicFramePr/>
              <p:nvPr/>
            </p:nvGraphicFramePr>
            <p:xfrm>
              <a:off x="4284" y="2728"/>
              <a:ext cx="373" cy="449"/>
            </p:xfrm>
            <a:graphic>
              <a:graphicData uri="http://schemas.openxmlformats.org/presentationml/2006/ole">
                <mc:AlternateContent xmlns:mc="http://schemas.openxmlformats.org/markup-compatibility/2006">
                  <mc:Choice xmlns:v="urn:schemas-microsoft-com:vml" Requires="v">
                    <p:oleObj spid="_x0000_s4326" r:id="rId8" imgW="591820" imgH="711835" progId="MS_ClipArt_Gallery.2">
                      <p:embed/>
                    </p:oleObj>
                  </mc:Choice>
                  <mc:Fallback>
                    <p:oleObj r:id="rId8" imgW="591820" imgH="711835" progId="MS_ClipArt_Gallery.2">
                      <p:embed/>
                      <p:pic>
                        <p:nvPicPr>
                          <p:cNvPr id="0" name="图片 4148"/>
                          <p:cNvPicPr/>
                          <p:nvPr/>
                        </p:nvPicPr>
                        <p:blipFill>
                          <a:blip r:embed="rId9"/>
                          <a:stretch>
                            <a:fillRect/>
                          </a:stretch>
                        </p:blipFill>
                        <p:spPr>
                          <a:xfrm>
                            <a:off x="4284" y="2728"/>
                            <a:ext cx="373" cy="449"/>
                          </a:xfrm>
                          <a:prstGeom prst="rect">
                            <a:avLst/>
                          </a:prstGeom>
                          <a:noFill/>
                          <a:ln w="38100">
                            <a:noFill/>
                            <a:miter/>
                          </a:ln>
                        </p:spPr>
                      </p:pic>
                    </p:oleObj>
                  </mc:Fallback>
                </mc:AlternateContent>
              </a:graphicData>
            </a:graphic>
          </p:graphicFrame>
          <p:graphicFrame>
            <p:nvGraphicFramePr>
              <p:cNvPr id="11" name="Object 8"/>
              <p:cNvGraphicFramePr/>
              <p:nvPr/>
            </p:nvGraphicFramePr>
            <p:xfrm>
              <a:off x="4342" y="2859"/>
              <a:ext cx="342" cy="377"/>
            </p:xfrm>
            <a:graphic>
              <a:graphicData uri="http://schemas.openxmlformats.org/presentationml/2006/ole">
                <mc:AlternateContent xmlns:mc="http://schemas.openxmlformats.org/markup-compatibility/2006">
                  <mc:Choice xmlns:v="urn:schemas-microsoft-com:vml" Requires="v">
                    <p:oleObj spid="_x0000_s4327" r:id="rId10" imgW="542925" imgH="598170" progId="MS_ClipArt_Gallery.2">
                      <p:embed/>
                    </p:oleObj>
                  </mc:Choice>
                  <mc:Fallback>
                    <p:oleObj r:id="rId10" imgW="542925" imgH="598170" progId="MS_ClipArt_Gallery.2">
                      <p:embed/>
                      <p:pic>
                        <p:nvPicPr>
                          <p:cNvPr id="0" name="图片 4149"/>
                          <p:cNvPicPr/>
                          <p:nvPr/>
                        </p:nvPicPr>
                        <p:blipFill>
                          <a:blip r:embed="rId11"/>
                          <a:stretch>
                            <a:fillRect/>
                          </a:stretch>
                        </p:blipFill>
                        <p:spPr>
                          <a:xfrm>
                            <a:off x="4342" y="2859"/>
                            <a:ext cx="342" cy="377"/>
                          </a:xfrm>
                          <a:prstGeom prst="rect">
                            <a:avLst/>
                          </a:prstGeom>
                          <a:noFill/>
                          <a:ln w="38100">
                            <a:noFill/>
                            <a:miter/>
                          </a:ln>
                        </p:spPr>
                      </p:pic>
                    </p:oleObj>
                  </mc:Fallback>
                </mc:AlternateContent>
              </a:graphicData>
            </a:graphic>
          </p:graphicFrame>
        </p:grpSp>
        <p:grpSp>
          <p:nvGrpSpPr>
            <p:cNvPr id="12" name="Group 12"/>
            <p:cNvGrpSpPr/>
            <p:nvPr/>
          </p:nvGrpSpPr>
          <p:grpSpPr>
            <a:xfrm>
              <a:off x="7451725" y="4251325"/>
              <a:ext cx="552450" cy="646113"/>
              <a:chOff x="3848" y="2480"/>
              <a:chExt cx="348" cy="407"/>
            </a:xfrm>
          </p:grpSpPr>
          <p:graphicFrame>
            <p:nvGraphicFramePr>
              <p:cNvPr id="13" name="Object 10"/>
              <p:cNvGraphicFramePr/>
              <p:nvPr/>
            </p:nvGraphicFramePr>
            <p:xfrm>
              <a:off x="3848" y="2480"/>
              <a:ext cx="348" cy="407"/>
            </p:xfrm>
            <a:graphic>
              <a:graphicData uri="http://schemas.openxmlformats.org/presentationml/2006/ole">
                <mc:AlternateContent xmlns:mc="http://schemas.openxmlformats.org/markup-compatibility/2006">
                  <mc:Choice xmlns:v="urn:schemas-microsoft-com:vml" Requires="v">
                    <p:oleObj spid="_x0000_s4328" r:id="rId12" imgW="551815" imgH="645160" progId="MS_ClipArt_Gallery.2">
                      <p:embed/>
                    </p:oleObj>
                  </mc:Choice>
                  <mc:Fallback>
                    <p:oleObj r:id="rId12" imgW="551815" imgH="645160" progId="MS_ClipArt_Gallery.2">
                      <p:embed/>
                      <p:pic>
                        <p:nvPicPr>
                          <p:cNvPr id="0" name="图片 4150"/>
                          <p:cNvPicPr/>
                          <p:nvPr/>
                        </p:nvPicPr>
                        <p:blipFill>
                          <a:blip r:embed="rId13"/>
                          <a:stretch>
                            <a:fillRect/>
                          </a:stretch>
                        </p:blipFill>
                        <p:spPr>
                          <a:xfrm>
                            <a:off x="3848" y="2480"/>
                            <a:ext cx="348" cy="407"/>
                          </a:xfrm>
                          <a:prstGeom prst="rect">
                            <a:avLst/>
                          </a:prstGeom>
                          <a:noFill/>
                          <a:ln w="38100">
                            <a:noFill/>
                            <a:miter/>
                          </a:ln>
                        </p:spPr>
                      </p:pic>
                    </p:oleObj>
                  </mc:Fallback>
                </mc:AlternateContent>
              </a:graphicData>
            </a:graphic>
          </p:graphicFrame>
          <p:sp>
            <p:nvSpPr>
              <p:cNvPr id="14" name="Rectangle 11"/>
              <p:cNvSpPr/>
              <p:nvPr/>
            </p:nvSpPr>
            <p:spPr>
              <a:xfrm>
                <a:off x="3948" y="2621"/>
                <a:ext cx="238" cy="257"/>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5" name="Rectangle 13"/>
            <p:cNvSpPr/>
            <p:nvPr/>
          </p:nvSpPr>
          <p:spPr>
            <a:xfrm>
              <a:off x="7788597" y="5448300"/>
              <a:ext cx="1213794" cy="101630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access </a:t>
              </a:r>
            </a:p>
            <a:p>
              <a:pPr marL="0" lvl="0" indent="0" algn="ctr">
                <a:spcBef>
                  <a:spcPct val="0"/>
                </a:spcBef>
                <a:buSzPct val="100000"/>
                <a:buNone/>
              </a:pPr>
              <a:r>
                <a:rPr lang="en-US" altLang="zh-CN" sz="2000" b="1" dirty="0">
                  <a:solidFill>
                    <a:schemeClr val="tx2"/>
                  </a:solidFill>
                  <a:latin typeface="+mn-ea"/>
                </a:rPr>
                <a:t>point</a:t>
              </a:r>
            </a:p>
          </p:txBody>
        </p:sp>
        <p:sp>
          <p:nvSpPr>
            <p:cNvPr id="16" name="Rectangle 14"/>
            <p:cNvSpPr/>
            <p:nvPr/>
          </p:nvSpPr>
          <p:spPr>
            <a:xfrm>
              <a:off x="8880797" y="4295775"/>
              <a:ext cx="1213794"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laptops</a:t>
              </a:r>
            </a:p>
          </p:txBody>
        </p:sp>
        <p:sp>
          <p:nvSpPr>
            <p:cNvPr id="17" name="Rectangle 15"/>
            <p:cNvSpPr/>
            <p:nvPr/>
          </p:nvSpPr>
          <p:spPr>
            <a:xfrm>
              <a:off x="4906747" y="4813300"/>
              <a:ext cx="113845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000" b="1" dirty="0">
                  <a:solidFill>
                    <a:schemeClr val="tx2"/>
                  </a:solidFill>
                  <a:latin typeface="+mn-ea"/>
                </a:rPr>
                <a:t>router/</a:t>
              </a:r>
            </a:p>
            <a:p>
              <a:pPr marL="0" lvl="0" indent="0" algn="r">
                <a:spcBef>
                  <a:spcPct val="0"/>
                </a:spcBef>
                <a:buSzPct val="100000"/>
                <a:buNone/>
              </a:pPr>
              <a:r>
                <a:rPr lang="en-US" altLang="zh-CN" sz="2000" b="1" dirty="0">
                  <a:solidFill>
                    <a:schemeClr val="tx2"/>
                  </a:solidFill>
                  <a:latin typeface="+mn-ea"/>
                </a:rPr>
                <a:t>firewall</a:t>
              </a:r>
            </a:p>
          </p:txBody>
        </p:sp>
        <p:sp>
          <p:nvSpPr>
            <p:cNvPr id="18" name="Freeform 16"/>
            <p:cNvSpPr/>
            <p:nvPr/>
          </p:nvSpPr>
          <p:spPr>
            <a:xfrm>
              <a:off x="6164263" y="4762500"/>
              <a:ext cx="777875" cy="679450"/>
            </a:xfrm>
            <a:custGeom>
              <a:avLst/>
              <a:gdLst>
                <a:gd name="txL" fmla="*/ 0 w 490"/>
                <a:gd name="txT" fmla="*/ 0 h 428"/>
                <a:gd name="txR" fmla="*/ 490 w 490"/>
                <a:gd name="txB" fmla="*/ 428 h 428"/>
              </a:gdLst>
              <a:ahLst/>
              <a:cxnLst>
                <a:cxn ang="0">
                  <a:pos x="2147483646" y="2147483646"/>
                </a:cxn>
                <a:cxn ang="0">
                  <a:pos x="2147483646" y="2147483646"/>
                </a:cxn>
                <a:cxn ang="0">
                  <a:pos x="0" y="0"/>
                </a:cxn>
              </a:cxnLst>
              <a:rect l="txL" t="txT" r="txR" b="txB"/>
              <a:pathLst>
                <a:path w="490" h="428">
                  <a:moveTo>
                    <a:pt x="489" y="427"/>
                  </a:moveTo>
                  <a:lnTo>
                    <a:pt x="166" y="427"/>
                  </a:lnTo>
                  <a:lnTo>
                    <a:pt x="0"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19" name="Object 17"/>
            <p:cNvGraphicFramePr/>
            <p:nvPr/>
          </p:nvGraphicFramePr>
          <p:xfrm>
            <a:off x="6869113" y="3536950"/>
            <a:ext cx="611187" cy="592138"/>
          </p:xfrm>
          <a:graphic>
            <a:graphicData uri="http://schemas.openxmlformats.org/presentationml/2006/ole">
              <mc:AlternateContent xmlns:mc="http://schemas.openxmlformats.org/markup-compatibility/2006">
                <mc:Choice xmlns:v="urn:schemas-microsoft-com:vml" Requires="v">
                  <p:oleObj spid="_x0000_s4329" r:id="rId14" imgW="610870" imgH="591820" progId="MS_ClipArt_Gallery.5">
                    <p:embed/>
                  </p:oleObj>
                </mc:Choice>
                <mc:Fallback>
                  <p:oleObj r:id="rId14" imgW="610870" imgH="591820" progId="MS_ClipArt_Gallery.5">
                    <p:embed/>
                    <p:pic>
                      <p:nvPicPr>
                        <p:cNvPr id="0" name="图片 4151"/>
                        <p:cNvPicPr/>
                        <p:nvPr/>
                      </p:nvPicPr>
                      <p:blipFill>
                        <a:blip r:embed="rId15"/>
                        <a:stretch>
                          <a:fillRect/>
                        </a:stretch>
                      </p:blipFill>
                      <p:spPr>
                        <a:xfrm>
                          <a:off x="6869113" y="3536950"/>
                          <a:ext cx="611187" cy="592138"/>
                        </a:xfrm>
                        <a:prstGeom prst="rect">
                          <a:avLst/>
                        </a:prstGeom>
                        <a:noFill/>
                        <a:ln w="38100">
                          <a:noFill/>
                          <a:miter/>
                        </a:ln>
                      </p:spPr>
                    </p:pic>
                  </p:oleObj>
                </mc:Fallback>
              </mc:AlternateContent>
            </a:graphicData>
          </a:graphic>
        </p:graphicFrame>
        <p:sp>
          <p:nvSpPr>
            <p:cNvPr id="20" name="Freeform 18"/>
            <p:cNvSpPr/>
            <p:nvPr/>
          </p:nvSpPr>
          <p:spPr>
            <a:xfrm>
              <a:off x="6364288" y="4651375"/>
              <a:ext cx="1246187" cy="1588"/>
            </a:xfrm>
            <a:custGeom>
              <a:avLst/>
              <a:gdLst>
                <a:gd name="txL" fmla="*/ 0 w 785"/>
                <a:gd name="txT" fmla="*/ 0 h 1"/>
                <a:gd name="txR" fmla="*/ 785 w 785"/>
                <a:gd name="txB" fmla="*/ 1 h 1"/>
              </a:gdLst>
              <a:ahLst/>
              <a:cxnLst>
                <a:cxn ang="0">
                  <a:pos x="0" y="0"/>
                </a:cxn>
                <a:cxn ang="0">
                  <a:pos x="2147483646" y="0"/>
                </a:cxn>
              </a:cxnLst>
              <a:rect l="txL" t="txT" r="txR" b="txB"/>
              <a:pathLst>
                <a:path w="785" h="1">
                  <a:moveTo>
                    <a:pt x="0" y="0"/>
                  </a:moveTo>
                  <a:lnTo>
                    <a:pt x="784"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21" name="Object 19"/>
            <p:cNvGraphicFramePr/>
            <p:nvPr/>
          </p:nvGraphicFramePr>
          <p:xfrm>
            <a:off x="6896100" y="5265738"/>
            <a:ext cx="611188" cy="592137"/>
          </p:xfrm>
          <a:graphic>
            <a:graphicData uri="http://schemas.openxmlformats.org/presentationml/2006/ole">
              <mc:AlternateContent xmlns:mc="http://schemas.openxmlformats.org/markup-compatibility/2006">
                <mc:Choice xmlns:v="urn:schemas-microsoft-com:vml" Requires="v">
                  <p:oleObj spid="_x0000_s4330" r:id="rId16" imgW="610870" imgH="591820" progId="MS_ClipArt_Gallery.5">
                    <p:embed/>
                  </p:oleObj>
                </mc:Choice>
                <mc:Fallback>
                  <p:oleObj r:id="rId16" imgW="610870" imgH="591820" progId="MS_ClipArt_Gallery.5">
                    <p:embed/>
                    <p:pic>
                      <p:nvPicPr>
                        <p:cNvPr id="0" name="图片 4152"/>
                        <p:cNvPicPr/>
                        <p:nvPr/>
                      </p:nvPicPr>
                      <p:blipFill>
                        <a:blip r:embed="rId17"/>
                        <a:stretch>
                          <a:fillRect/>
                        </a:stretch>
                      </p:blipFill>
                      <p:spPr>
                        <a:xfrm>
                          <a:off x="6896100" y="5265738"/>
                          <a:ext cx="611188" cy="592137"/>
                        </a:xfrm>
                        <a:prstGeom prst="rect">
                          <a:avLst/>
                        </a:prstGeom>
                        <a:noFill/>
                        <a:ln w="38100">
                          <a:noFill/>
                          <a:miter/>
                        </a:ln>
                      </p:spPr>
                    </p:pic>
                  </p:oleObj>
                </mc:Fallback>
              </mc:AlternateContent>
            </a:graphicData>
          </a:graphic>
        </p:graphicFrame>
        <p:pic>
          <p:nvPicPr>
            <p:cNvPr id="22" name="Picture 20"/>
            <p:cNvPicPr/>
            <p:nvPr/>
          </p:nvPicPr>
          <p:blipFill>
            <a:blip r:embed="rId18"/>
            <a:stretch>
              <a:fillRect/>
            </a:stretch>
          </p:blipFill>
          <p:spPr>
            <a:xfrm>
              <a:off x="3773488" y="4541838"/>
              <a:ext cx="1055687" cy="230187"/>
            </a:xfrm>
            <a:prstGeom prst="rect">
              <a:avLst/>
            </a:prstGeom>
            <a:noFill/>
            <a:ln w="9525">
              <a:noFill/>
            </a:ln>
          </p:spPr>
        </p:pic>
        <p:sp>
          <p:nvSpPr>
            <p:cNvPr id="23" name="Freeform 21"/>
            <p:cNvSpPr/>
            <p:nvPr/>
          </p:nvSpPr>
          <p:spPr>
            <a:xfrm>
              <a:off x="4813300" y="4683125"/>
              <a:ext cx="815975" cy="1588"/>
            </a:xfrm>
            <a:custGeom>
              <a:avLst/>
              <a:gdLst>
                <a:gd name="txL" fmla="*/ 0 w 514"/>
                <a:gd name="txT" fmla="*/ 0 h 1"/>
                <a:gd name="txR" fmla="*/ 514 w 514"/>
                <a:gd name="txB" fmla="*/ 1 h 1"/>
              </a:gdLst>
              <a:ahLst/>
              <a:cxnLst>
                <a:cxn ang="0">
                  <a:pos x="0" y="0"/>
                </a:cxn>
                <a:cxn ang="0">
                  <a:pos x="2147483646" y="0"/>
                </a:cxn>
              </a:cxnLst>
              <a:rect l="txL" t="txT" r="txR" b="txB"/>
              <a:pathLst>
                <a:path w="514" h="1">
                  <a:moveTo>
                    <a:pt x="0" y="0"/>
                  </a:moveTo>
                  <a:lnTo>
                    <a:pt x="51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4" name="Freeform 22"/>
            <p:cNvSpPr/>
            <p:nvPr/>
          </p:nvSpPr>
          <p:spPr>
            <a:xfrm>
              <a:off x="6108700" y="3906838"/>
              <a:ext cx="777875" cy="679450"/>
            </a:xfrm>
            <a:custGeom>
              <a:avLst/>
              <a:gdLst>
                <a:gd name="txL" fmla="*/ 0 w 490"/>
                <a:gd name="txT" fmla="*/ 0 h 428"/>
                <a:gd name="txR" fmla="*/ 490 w 490"/>
                <a:gd name="txB" fmla="*/ 428 h 428"/>
              </a:gdLst>
              <a:ahLst/>
              <a:cxnLst>
                <a:cxn ang="0">
                  <a:pos x="2147483646" y="0"/>
                </a:cxn>
                <a:cxn ang="0">
                  <a:pos x="2147483646" y="0"/>
                </a:cxn>
                <a:cxn ang="0">
                  <a:pos x="0" y="2147483646"/>
                </a:cxn>
              </a:cxnLst>
              <a:rect l="txL" t="txT" r="txR" b="txB"/>
              <a:pathLst>
                <a:path w="490" h="428">
                  <a:moveTo>
                    <a:pt x="489" y="0"/>
                  </a:moveTo>
                  <a:lnTo>
                    <a:pt x="166" y="0"/>
                  </a:lnTo>
                  <a:lnTo>
                    <a:pt x="0" y="427"/>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5" name="Line 23"/>
            <p:cNvSpPr/>
            <p:nvPr/>
          </p:nvSpPr>
          <p:spPr>
            <a:xfrm flipH="1" flipV="1">
              <a:off x="7854950" y="4926013"/>
              <a:ext cx="123825" cy="582612"/>
            </a:xfrm>
            <a:prstGeom prst="line">
              <a:avLst/>
            </a:prstGeom>
            <a:ln w="12700" cap="flat" cmpd="sng">
              <a:solidFill>
                <a:srgbClr val="FF0000"/>
              </a:solidFill>
              <a:prstDash val="solid"/>
              <a:headEnd type="none" w="sm" len="sm"/>
              <a:tailEnd type="stealth" w="med" len="med"/>
            </a:ln>
          </p:spPr>
        </p:sp>
        <p:sp>
          <p:nvSpPr>
            <p:cNvPr id="26" name="Rectangle 24"/>
            <p:cNvSpPr/>
            <p:nvPr/>
          </p:nvSpPr>
          <p:spPr>
            <a:xfrm>
              <a:off x="3835129" y="4795838"/>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27" name="Line 25"/>
            <p:cNvSpPr/>
            <p:nvPr/>
          </p:nvSpPr>
          <p:spPr>
            <a:xfrm>
              <a:off x="3422650" y="4665663"/>
              <a:ext cx="357188" cy="0"/>
            </a:xfrm>
            <a:prstGeom prst="line">
              <a:avLst/>
            </a:prstGeom>
            <a:ln w="12700" cap="flat" cmpd="sng">
              <a:solidFill>
                <a:schemeClr val="tx1"/>
              </a:solidFill>
              <a:prstDash val="solid"/>
              <a:headEnd type="none" w="sm" len="sm"/>
              <a:tailEnd type="none" w="sm" len="sm"/>
            </a:ln>
          </p:spPr>
        </p:sp>
        <p:grpSp>
          <p:nvGrpSpPr>
            <p:cNvPr id="28" name="Group 39"/>
            <p:cNvGrpSpPr/>
            <p:nvPr/>
          </p:nvGrpSpPr>
          <p:grpSpPr>
            <a:xfrm>
              <a:off x="5604193" y="4475480"/>
              <a:ext cx="766762" cy="433388"/>
              <a:chOff x="2675" y="2612"/>
              <a:chExt cx="483" cy="273"/>
            </a:xfrm>
          </p:grpSpPr>
          <p:sp>
            <p:nvSpPr>
              <p:cNvPr id="29" name="Oval 26"/>
              <p:cNvSpPr/>
              <p:nvPr/>
            </p:nvSpPr>
            <p:spPr>
              <a:xfrm>
                <a:off x="2679" y="273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27"/>
              <p:cNvSpPr/>
              <p:nvPr/>
            </p:nvSpPr>
            <p:spPr>
              <a:xfrm>
                <a:off x="2679" y="2721"/>
                <a:ext cx="0" cy="94"/>
              </a:xfrm>
              <a:prstGeom prst="line">
                <a:avLst/>
              </a:prstGeom>
              <a:ln w="12700" cap="flat" cmpd="sng">
                <a:solidFill>
                  <a:schemeClr val="tx1"/>
                </a:solidFill>
                <a:prstDash val="solid"/>
                <a:headEnd type="none" w="sm" len="sm"/>
                <a:tailEnd type="none" w="sm" len="sm"/>
              </a:ln>
            </p:spPr>
          </p:sp>
          <p:sp>
            <p:nvSpPr>
              <p:cNvPr id="31" name="Line 28"/>
              <p:cNvSpPr/>
              <p:nvPr/>
            </p:nvSpPr>
            <p:spPr>
              <a:xfrm>
                <a:off x="3158" y="2721"/>
                <a:ext cx="0" cy="94"/>
              </a:xfrm>
              <a:prstGeom prst="line">
                <a:avLst/>
              </a:prstGeom>
              <a:ln w="12700" cap="flat" cmpd="sng">
                <a:solidFill>
                  <a:schemeClr val="tx1"/>
                </a:solidFill>
                <a:prstDash val="solid"/>
                <a:headEnd type="none" w="sm" len="sm"/>
                <a:tailEnd type="none" w="sm" len="sm"/>
              </a:ln>
            </p:spPr>
          </p:sp>
          <p:sp>
            <p:nvSpPr>
              <p:cNvPr id="32" name="Rectangle 29"/>
              <p:cNvSpPr/>
              <p:nvPr/>
            </p:nvSpPr>
            <p:spPr>
              <a:xfrm>
                <a:off x="2679" y="272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3" name="Oval 30"/>
              <p:cNvSpPr/>
              <p:nvPr/>
            </p:nvSpPr>
            <p:spPr>
              <a:xfrm>
                <a:off x="2675" y="261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4" name="Group 34"/>
              <p:cNvGrpSpPr/>
              <p:nvPr/>
            </p:nvGrpSpPr>
            <p:grpSpPr>
              <a:xfrm>
                <a:off x="2789" y="2651"/>
                <a:ext cx="239" cy="103"/>
                <a:chOff x="2789" y="2651"/>
                <a:chExt cx="239" cy="103"/>
              </a:xfrm>
            </p:grpSpPr>
            <p:sp>
              <p:nvSpPr>
                <p:cNvPr id="39" name="Line 31"/>
                <p:cNvSpPr/>
                <p:nvPr/>
              </p:nvSpPr>
              <p:spPr>
                <a:xfrm flipV="1">
                  <a:off x="2789" y="2651"/>
                  <a:ext cx="85" cy="2"/>
                </a:xfrm>
                <a:prstGeom prst="line">
                  <a:avLst/>
                </a:prstGeom>
                <a:ln w="25400" cap="flat" cmpd="sng">
                  <a:solidFill>
                    <a:schemeClr val="tx1"/>
                  </a:solidFill>
                  <a:prstDash val="solid"/>
                  <a:headEnd type="none" w="sm" len="sm"/>
                  <a:tailEnd type="none" w="sm" len="sm"/>
                </a:ln>
              </p:spPr>
            </p:sp>
            <p:sp>
              <p:nvSpPr>
                <p:cNvPr id="40" name="Line 32"/>
                <p:cNvSpPr/>
                <p:nvPr/>
              </p:nvSpPr>
              <p:spPr>
                <a:xfrm>
                  <a:off x="2953" y="2754"/>
                  <a:ext cx="75" cy="0"/>
                </a:xfrm>
                <a:prstGeom prst="line">
                  <a:avLst/>
                </a:prstGeom>
                <a:ln w="25400" cap="flat" cmpd="sng">
                  <a:solidFill>
                    <a:schemeClr val="tx1"/>
                  </a:solidFill>
                  <a:prstDash val="solid"/>
                  <a:headEnd type="none" w="sm" len="sm"/>
                  <a:tailEnd type="none" w="sm" len="sm"/>
                </a:ln>
              </p:spPr>
            </p:sp>
            <p:sp>
              <p:nvSpPr>
                <p:cNvPr id="41" name="Line 33"/>
                <p:cNvSpPr/>
                <p:nvPr/>
              </p:nvSpPr>
              <p:spPr>
                <a:xfrm>
                  <a:off x="2868" y="2653"/>
                  <a:ext cx="89" cy="101"/>
                </a:xfrm>
                <a:prstGeom prst="line">
                  <a:avLst/>
                </a:prstGeom>
                <a:ln w="25400" cap="flat" cmpd="sng">
                  <a:solidFill>
                    <a:schemeClr val="tx1"/>
                  </a:solidFill>
                  <a:prstDash val="solid"/>
                  <a:headEnd type="none" w="sm" len="sm"/>
                  <a:tailEnd type="none" w="sm" len="sm"/>
                </a:ln>
              </p:spPr>
            </p:sp>
          </p:grpSp>
          <p:grpSp>
            <p:nvGrpSpPr>
              <p:cNvPr id="35" name="Group 38"/>
              <p:cNvGrpSpPr/>
              <p:nvPr/>
            </p:nvGrpSpPr>
            <p:grpSpPr>
              <a:xfrm>
                <a:off x="2790" y="2648"/>
                <a:ext cx="237" cy="104"/>
                <a:chOff x="2790" y="2648"/>
                <a:chExt cx="237" cy="104"/>
              </a:xfrm>
            </p:grpSpPr>
            <p:sp>
              <p:nvSpPr>
                <p:cNvPr id="36" name="Line 35"/>
                <p:cNvSpPr/>
                <p:nvPr/>
              </p:nvSpPr>
              <p:spPr>
                <a:xfrm>
                  <a:off x="2790" y="2750"/>
                  <a:ext cx="85" cy="2"/>
                </a:xfrm>
                <a:prstGeom prst="line">
                  <a:avLst/>
                </a:prstGeom>
                <a:ln w="25400" cap="flat" cmpd="sng">
                  <a:solidFill>
                    <a:schemeClr val="tx1"/>
                  </a:solidFill>
                  <a:prstDash val="solid"/>
                  <a:headEnd type="none" w="sm" len="sm"/>
                  <a:tailEnd type="none" w="sm" len="sm"/>
                </a:ln>
              </p:spPr>
            </p:sp>
            <p:sp>
              <p:nvSpPr>
                <p:cNvPr id="37" name="Line 36"/>
                <p:cNvSpPr/>
                <p:nvPr/>
              </p:nvSpPr>
              <p:spPr>
                <a:xfrm>
                  <a:off x="2952" y="2649"/>
                  <a:ext cx="75" cy="0"/>
                </a:xfrm>
                <a:prstGeom prst="line">
                  <a:avLst/>
                </a:prstGeom>
                <a:ln w="25400" cap="flat" cmpd="sng">
                  <a:solidFill>
                    <a:schemeClr val="tx1"/>
                  </a:solidFill>
                  <a:prstDash val="solid"/>
                  <a:headEnd type="none" w="sm" len="sm"/>
                  <a:tailEnd type="none" w="sm" len="sm"/>
                </a:ln>
              </p:spPr>
            </p:sp>
            <p:sp>
              <p:nvSpPr>
                <p:cNvPr id="38" name="Line 37"/>
                <p:cNvSpPr/>
                <p:nvPr/>
              </p:nvSpPr>
              <p:spPr>
                <a:xfrm flipV="1">
                  <a:off x="2867" y="2648"/>
                  <a:ext cx="89" cy="101"/>
                </a:xfrm>
                <a:prstGeom prst="line">
                  <a:avLst/>
                </a:prstGeom>
                <a:ln w="25400" cap="flat" cmpd="sng">
                  <a:solidFill>
                    <a:schemeClr val="tx1"/>
                  </a:solidFill>
                  <a:prstDash val="solid"/>
                  <a:headEnd type="none" w="sm" len="sm"/>
                  <a:tailEnd type="none" w="sm" len="sm"/>
                </a:ln>
              </p:spPr>
            </p:sp>
          </p:grpSp>
        </p:grpSp>
        <p:sp>
          <p:nvSpPr>
            <p:cNvPr id="42" name="Rectangle 40"/>
            <p:cNvSpPr/>
            <p:nvPr/>
          </p:nvSpPr>
          <p:spPr>
            <a:xfrm>
              <a:off x="5417742" y="5946775"/>
              <a:ext cx="1526380"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Ethernet</a:t>
              </a:r>
            </a:p>
            <a:p>
              <a:pPr marL="0" lvl="0" indent="0" algn="ctr">
                <a:spcBef>
                  <a:spcPct val="0"/>
                </a:spcBef>
                <a:buSzPct val="100000"/>
                <a:buNone/>
              </a:pPr>
              <a:r>
                <a:rPr lang="en-US" altLang="zh-CN" sz="2000" b="1" dirty="0">
                  <a:solidFill>
                    <a:schemeClr val="tx2"/>
                  </a:solidFill>
                  <a:latin typeface="+mn-ea"/>
                </a:rPr>
                <a:t>(switched)</a:t>
              </a:r>
            </a:p>
          </p:txBody>
        </p:sp>
        <p:sp>
          <p:nvSpPr>
            <p:cNvPr id="43" name="Line 41"/>
            <p:cNvSpPr/>
            <p:nvPr/>
          </p:nvSpPr>
          <p:spPr>
            <a:xfrm flipV="1">
              <a:off x="6205538" y="5189538"/>
              <a:ext cx="69850" cy="819150"/>
            </a:xfrm>
            <a:prstGeom prst="line">
              <a:avLst/>
            </a:prstGeom>
            <a:ln w="12700" cap="flat" cmpd="sng">
              <a:solidFill>
                <a:srgbClr val="FF0000"/>
              </a:solidFill>
              <a:prstDash val="solid"/>
              <a:headEnd type="none" w="sm" len="sm"/>
              <a:tailEnd type="stealth" w="med" len="med"/>
            </a:ln>
          </p:spPr>
        </p:sp>
        <p:sp>
          <p:nvSpPr>
            <p:cNvPr id="44" name="Line 42"/>
            <p:cNvSpPr/>
            <p:nvPr/>
          </p:nvSpPr>
          <p:spPr>
            <a:xfrm flipV="1">
              <a:off x="6218238" y="3898900"/>
              <a:ext cx="444500" cy="2093913"/>
            </a:xfrm>
            <a:prstGeom prst="line">
              <a:avLst/>
            </a:prstGeom>
            <a:ln w="12700" cap="flat" cmpd="sng">
              <a:solidFill>
                <a:srgbClr val="FF0000"/>
              </a:solidFill>
              <a:prstDash val="solid"/>
              <a:headEnd type="none" w="sm" len="sm"/>
              <a:tailEnd type="stealth" w="med" len="med"/>
            </a:ln>
          </p:spPr>
        </p:sp>
        <p:sp>
          <p:nvSpPr>
            <p:cNvPr id="45" name="Line 43"/>
            <p:cNvSpPr/>
            <p:nvPr/>
          </p:nvSpPr>
          <p:spPr>
            <a:xfrm flipV="1">
              <a:off x="6202363" y="4662488"/>
              <a:ext cx="665162" cy="1304925"/>
            </a:xfrm>
            <a:prstGeom prst="line">
              <a:avLst/>
            </a:prstGeom>
            <a:ln w="12700" cap="flat" cmpd="sng">
              <a:solidFill>
                <a:srgbClr val="FF0000"/>
              </a:solidFill>
              <a:prstDash val="solid"/>
              <a:headEnd type="none" w="sm" len="sm"/>
              <a:tailEnd type="stealth" w="med" len="med"/>
            </a:ln>
          </p:spPr>
        </p:sp>
        <p:sp>
          <p:nvSpPr>
            <p:cNvPr id="46" name="Oval 44"/>
            <p:cNvSpPr/>
            <p:nvPr/>
          </p:nvSpPr>
          <p:spPr>
            <a:xfrm>
              <a:off x="2320925" y="4330700"/>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grpSp>
      <p:sp>
        <p:nvSpPr>
          <p:cNvPr id="4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3868036" y="766251"/>
            <a:ext cx="394017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简单家庭网络举例</a:t>
            </a:r>
          </a:p>
        </p:txBody>
      </p:sp>
      <p:grpSp>
        <p:nvGrpSpPr>
          <p:cNvPr id="2" name="组合 1"/>
          <p:cNvGrpSpPr/>
          <p:nvPr/>
        </p:nvGrpSpPr>
        <p:grpSpPr>
          <a:xfrm>
            <a:off x="2489200" y="1768475"/>
            <a:ext cx="6937375" cy="4438650"/>
            <a:chOff x="2489200" y="1768475"/>
            <a:chExt cx="6937375" cy="4438650"/>
          </a:xfrm>
        </p:grpSpPr>
        <p:graphicFrame>
          <p:nvGraphicFramePr>
            <p:cNvPr id="5" name="Object 17"/>
            <p:cNvGraphicFramePr/>
            <p:nvPr/>
          </p:nvGraphicFramePr>
          <p:xfrm>
            <a:off x="8777288" y="2200275"/>
            <a:ext cx="611187" cy="592138"/>
          </p:xfrm>
          <a:graphic>
            <a:graphicData uri="http://schemas.openxmlformats.org/presentationml/2006/ole">
              <mc:AlternateContent xmlns:mc="http://schemas.openxmlformats.org/markup-compatibility/2006">
                <mc:Choice xmlns:v="urn:schemas-microsoft-com:vml" Requires="v">
                  <p:oleObj spid="_x0000_s5188" r:id="rId4" imgW="610870" imgH="591820" progId="MS_ClipArt_Gallery.5">
                    <p:embed/>
                  </p:oleObj>
                </mc:Choice>
                <mc:Fallback>
                  <p:oleObj r:id="rId4" imgW="610870" imgH="591820" progId="MS_ClipArt_Gallery.5">
                    <p:embed/>
                    <p:pic>
                      <p:nvPicPr>
                        <p:cNvPr id="0" name="图片 5135"/>
                        <p:cNvPicPr/>
                        <p:nvPr/>
                      </p:nvPicPr>
                      <p:blipFill>
                        <a:blip r:embed="rId5"/>
                        <a:stretch>
                          <a:fillRect/>
                        </a:stretch>
                      </p:blipFill>
                      <p:spPr>
                        <a:xfrm>
                          <a:off x="8777288" y="2200275"/>
                          <a:ext cx="611187" cy="592138"/>
                        </a:xfrm>
                        <a:prstGeom prst="rect">
                          <a:avLst/>
                        </a:prstGeom>
                        <a:noFill/>
                        <a:ln w="38100">
                          <a:noFill/>
                          <a:miter/>
                        </a:ln>
                      </p:spPr>
                    </p:pic>
                  </p:oleObj>
                </mc:Fallback>
              </mc:AlternateContent>
            </a:graphicData>
          </a:graphic>
        </p:graphicFrame>
        <p:pic>
          <p:nvPicPr>
            <p:cNvPr id="6" name="Picture 20"/>
            <p:cNvPicPr/>
            <p:nvPr/>
          </p:nvPicPr>
          <p:blipFill>
            <a:blip r:embed="rId6"/>
            <a:stretch>
              <a:fillRect/>
            </a:stretch>
          </p:blipFill>
          <p:spPr>
            <a:xfrm>
              <a:off x="6521450" y="2378075"/>
              <a:ext cx="1055688" cy="230188"/>
            </a:xfrm>
            <a:prstGeom prst="rect">
              <a:avLst/>
            </a:prstGeom>
            <a:noFill/>
            <a:ln w="9525">
              <a:noFill/>
            </a:ln>
          </p:spPr>
        </p:pic>
        <p:sp>
          <p:nvSpPr>
            <p:cNvPr id="7" name="Rectangle 24"/>
            <p:cNvSpPr/>
            <p:nvPr/>
          </p:nvSpPr>
          <p:spPr>
            <a:xfrm>
              <a:off x="6621192" y="1993900"/>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8" name="Oval 44"/>
            <p:cNvSpPr/>
            <p:nvPr/>
          </p:nvSpPr>
          <p:spPr>
            <a:xfrm>
              <a:off x="2489200" y="3730625"/>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sp>
          <p:nvSpPr>
            <p:cNvPr id="9" name="Rectangle 45"/>
            <p:cNvSpPr/>
            <p:nvPr/>
          </p:nvSpPr>
          <p:spPr>
            <a:xfrm>
              <a:off x="8726806" y="1768475"/>
              <a:ext cx="69469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chemeClr val="tx2"/>
                  </a:solidFill>
                  <a:latin typeface="+mn-ea"/>
                </a:rPr>
                <a:t>电脑</a:t>
              </a:r>
            </a:p>
          </p:txBody>
        </p:sp>
        <p:sp>
          <p:nvSpPr>
            <p:cNvPr id="10" name="Rectangle 46"/>
            <p:cNvSpPr/>
            <p:nvPr/>
          </p:nvSpPr>
          <p:spPr>
            <a:xfrm>
              <a:off x="3597468" y="359568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1" name="Rectangle 47"/>
            <p:cNvSpPr/>
            <p:nvPr/>
          </p:nvSpPr>
          <p:spPr>
            <a:xfrm>
              <a:off x="5062538" y="3910013"/>
              <a:ext cx="688975" cy="287337"/>
            </a:xfrm>
            <a:prstGeom prst="rect">
              <a:avLst/>
            </a:prstGeom>
            <a:solidFill>
              <a:schemeClr val="accent1"/>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48"/>
            <p:cNvSpPr/>
            <p:nvPr/>
          </p:nvSpPr>
          <p:spPr>
            <a:xfrm>
              <a:off x="4873818" y="35004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分频器</a:t>
              </a:r>
            </a:p>
          </p:txBody>
        </p:sp>
        <p:cxnSp>
          <p:nvCxnSpPr>
            <p:cNvPr id="13" name="AutoShape 49"/>
            <p:cNvCxnSpPr>
              <a:stCxn id="11" idx="3"/>
            </p:cNvCxnSpPr>
            <p:nvPr/>
          </p:nvCxnSpPr>
          <p:spPr>
            <a:xfrm flipV="1">
              <a:off x="5751513" y="2493963"/>
              <a:ext cx="769937" cy="1560512"/>
            </a:xfrm>
            <a:prstGeom prst="bentConnector3">
              <a:avLst>
                <a:gd name="adj1" fmla="val 49898"/>
              </a:avLst>
            </a:prstGeom>
            <a:ln w="12700" cap="flat" cmpd="sng">
              <a:solidFill>
                <a:schemeClr val="tx1"/>
              </a:solidFill>
              <a:prstDash val="solid"/>
              <a:miter/>
              <a:headEnd type="none" w="sm" len="sm"/>
              <a:tailEnd type="none" w="sm" len="sm"/>
            </a:ln>
          </p:spPr>
        </p:cxnSp>
        <p:graphicFrame>
          <p:nvGraphicFramePr>
            <p:cNvPr id="14" name="Object 50"/>
            <p:cNvGraphicFramePr>
              <a:graphicFrameLocks noChangeAspect="1"/>
            </p:cNvGraphicFramePr>
            <p:nvPr/>
          </p:nvGraphicFramePr>
          <p:xfrm>
            <a:off x="8829675" y="5451475"/>
            <a:ext cx="596900" cy="755650"/>
          </p:xfrm>
          <a:graphic>
            <a:graphicData uri="http://schemas.openxmlformats.org/presentationml/2006/ole">
              <mc:AlternateContent xmlns:mc="http://schemas.openxmlformats.org/markup-compatibility/2006">
                <mc:Choice xmlns:v="urn:schemas-microsoft-com:vml" Requires="v">
                  <p:oleObj spid="_x0000_s5189" r:id="rId7" imgW="946785" imgH="1395730" progId="Visio.Drawing.11">
                    <p:embed/>
                  </p:oleObj>
                </mc:Choice>
                <mc:Fallback>
                  <p:oleObj r:id="rId7" imgW="946785" imgH="1395730" progId="Visio.Drawing.11">
                    <p:embed/>
                    <p:pic>
                      <p:nvPicPr>
                        <p:cNvPr id="0" name="图片 5136"/>
                        <p:cNvPicPr/>
                        <p:nvPr/>
                      </p:nvPicPr>
                      <p:blipFill>
                        <a:blip r:embed="rId8"/>
                        <a:srcRect/>
                        <a:stretch>
                          <a:fillRect/>
                        </a:stretch>
                      </p:blipFill>
                      <p:spPr>
                        <a:xfrm>
                          <a:off x="8829675" y="5451475"/>
                          <a:ext cx="596900" cy="755650"/>
                        </a:xfrm>
                        <a:prstGeom prst="rect">
                          <a:avLst/>
                        </a:prstGeom>
                        <a:noFill/>
                        <a:ln w="38100">
                          <a:miter/>
                        </a:ln>
                      </p:spPr>
                    </p:pic>
                  </p:oleObj>
                </mc:Fallback>
              </mc:AlternateContent>
            </a:graphicData>
          </a:graphic>
        </p:graphicFrame>
        <p:cxnSp>
          <p:nvCxnSpPr>
            <p:cNvPr id="15" name="AutoShape 53"/>
            <p:cNvCxnSpPr>
              <a:stCxn id="11" idx="2"/>
            </p:cNvCxnSpPr>
            <p:nvPr/>
          </p:nvCxnSpPr>
          <p:spPr>
            <a:xfrm rot="16200000" flipH="1">
              <a:off x="6640513" y="2963863"/>
              <a:ext cx="1254125" cy="3721100"/>
            </a:xfrm>
            <a:prstGeom prst="bentConnector3">
              <a:avLst>
                <a:gd name="adj1" fmla="val 49875"/>
              </a:avLst>
            </a:prstGeom>
            <a:ln w="12700" cap="flat" cmpd="sng">
              <a:solidFill>
                <a:schemeClr val="tx1"/>
              </a:solidFill>
              <a:prstDash val="solid"/>
              <a:miter/>
              <a:headEnd type="none" w="sm" len="sm"/>
              <a:tailEnd type="none" w="sm" len="sm"/>
            </a:ln>
          </p:spPr>
        </p:cxnSp>
        <p:sp>
          <p:nvSpPr>
            <p:cNvPr id="16" name="Rectangle 54"/>
            <p:cNvSpPr/>
            <p:nvPr/>
          </p:nvSpPr>
          <p:spPr>
            <a:xfrm>
              <a:off x="6777230" y="48847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7" name="Rectangle 55"/>
            <p:cNvSpPr/>
            <p:nvPr/>
          </p:nvSpPr>
          <p:spPr>
            <a:xfrm>
              <a:off x="6077143" y="3294063"/>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8" name="Rectangle 57"/>
            <p:cNvSpPr/>
            <p:nvPr/>
          </p:nvSpPr>
          <p:spPr>
            <a:xfrm>
              <a:off x="7808212" y="2116138"/>
              <a:ext cx="80150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网线</a:t>
              </a:r>
            </a:p>
          </p:txBody>
        </p:sp>
        <p:cxnSp>
          <p:nvCxnSpPr>
            <p:cNvPr id="19" name="AutoShape 58"/>
            <p:cNvCxnSpPr>
              <a:stCxn id="11" idx="1"/>
              <a:endCxn id="8" idx="6"/>
            </p:cNvCxnSpPr>
            <p:nvPr/>
          </p:nvCxnSpPr>
          <p:spPr>
            <a:xfrm flipH="1" flipV="1">
              <a:off x="3589338" y="4043363"/>
              <a:ext cx="1473200" cy="11112"/>
            </a:xfrm>
            <a:prstGeom prst="straightConnector1">
              <a:avLst/>
            </a:prstGeom>
            <a:ln w="12700" cap="flat" cmpd="sng">
              <a:solidFill>
                <a:schemeClr val="tx1"/>
              </a:solidFill>
              <a:prstDash val="solid"/>
              <a:headEnd type="none" w="sm" len="sm"/>
              <a:tailEnd type="none" w="sm" len="sm"/>
            </a:ln>
          </p:spPr>
        </p:cxnSp>
        <p:cxnSp>
          <p:nvCxnSpPr>
            <p:cNvPr id="20" name="AutoShape 59"/>
            <p:cNvCxnSpPr/>
            <p:nvPr/>
          </p:nvCxnSpPr>
          <p:spPr>
            <a:xfrm>
              <a:off x="7577138" y="2493963"/>
              <a:ext cx="1200150" cy="3175"/>
            </a:xfrm>
            <a:prstGeom prst="straightConnector1">
              <a:avLst/>
            </a:prstGeom>
            <a:ln w="12700" cap="flat" cmpd="sng">
              <a:solidFill>
                <a:schemeClr val="tx1"/>
              </a:solidFill>
              <a:prstDash val="solid"/>
              <a:headEnd type="none" w="sm" len="sm"/>
              <a:tailEnd type="none" w="sm" len="sm"/>
            </a:ln>
          </p:spPr>
        </p:cxnSp>
      </p:grpSp>
      <p:sp>
        <p:nvSpPr>
          <p:cNvPr id="2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1065213"/>
            <a:ext cx="7772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659409" y="888677"/>
            <a:ext cx="3600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a:t>
            </a:r>
          </a:p>
        </p:txBody>
      </p:sp>
      <p:sp>
        <p:nvSpPr>
          <p:cNvPr id="5" name="Rectangle 3"/>
          <p:cNvSpPr txBox="1"/>
          <p:nvPr/>
        </p:nvSpPr>
        <p:spPr>
          <a:xfrm>
            <a:off x="1041890" y="1801886"/>
            <a:ext cx="10330470" cy="280733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物理链路</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在发送方和接受方间</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传播位（</a:t>
            </a:r>
            <a:r>
              <a:rPr lang="en-US" altLang="zh-CN" dirty="0">
                <a:latin typeface="+mn-ea"/>
                <a:cs typeface="微软雅黑" panose="020B0503020204020204" pitchFamily="34" charset="-122"/>
              </a:rPr>
              <a:t>bit</a:t>
            </a:r>
            <a:r>
              <a:rPr lang="zh-CN" altLang="en-US" dirty="0">
                <a:latin typeface="+mn-ea"/>
                <a:cs typeface="微软雅黑" panose="020B0503020204020204" pitchFamily="34" charset="-122"/>
              </a:rPr>
              <a:t>）信号</a:t>
            </a:r>
          </a:p>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导引型媒体</a:t>
            </a:r>
            <a:r>
              <a:rPr lang="en-US" altLang="zh-CN" dirty="0">
                <a:latin typeface="+mn-ea"/>
                <a:cs typeface="微软雅黑" panose="020B0503020204020204" pitchFamily="34" charset="-122"/>
              </a:rPr>
              <a:t>: </a:t>
            </a:r>
          </a:p>
          <a:p>
            <a:pPr lvl="1">
              <a:lnSpc>
                <a:spcPct val="150000"/>
              </a:lnSpc>
              <a:spcBef>
                <a:spcPts val="0"/>
              </a:spcBef>
              <a:buSzPct val="70000"/>
            </a:pPr>
            <a:r>
              <a:rPr lang="zh-CN" altLang="en-US" sz="2800" dirty="0">
                <a:latin typeface="+mn-ea"/>
                <a:cs typeface="微软雅黑" panose="020B0503020204020204" pitchFamily="34" charset="-122"/>
              </a:rPr>
              <a:t>信号在固态介质中有向传播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如：光纤、双绞线和同轴电缆等 </a:t>
            </a:r>
          </a:p>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非导引型媒体</a:t>
            </a:r>
            <a:r>
              <a:rPr lang="en-US" altLang="zh-CN" dirty="0">
                <a:latin typeface="+mn-ea"/>
                <a:cs typeface="微软雅黑" panose="020B0503020204020204" pitchFamily="34" charset="-122"/>
              </a:rPr>
              <a:t>: </a:t>
            </a:r>
          </a:p>
          <a:p>
            <a:pPr lvl="1">
              <a:lnSpc>
                <a:spcPct val="150000"/>
              </a:lnSpc>
              <a:spcBef>
                <a:spcPts val="0"/>
              </a:spcBef>
              <a:buSzPct val="70000"/>
            </a:pPr>
            <a:r>
              <a:rPr lang="zh-CN" altLang="en-US" sz="2800" dirty="0">
                <a:latin typeface="+mn-ea"/>
                <a:cs typeface="微软雅黑" panose="020B0503020204020204" pitchFamily="34" charset="-122"/>
              </a:rPr>
              <a:t>信号在大气空间或外太空空间自由传播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如：无线电</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3828097" y="675688"/>
            <a:ext cx="49815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a:t>
            </a:r>
            <a:r>
              <a:rPr lang="en-US" altLang="zh-CN" sz="3600" b="1" dirty="0">
                <a:solidFill>
                  <a:srgbClr val="5B9BD5"/>
                </a:solidFill>
                <a:latin typeface="+mj-ea"/>
              </a:rPr>
              <a:t>-</a:t>
            </a:r>
            <a:r>
              <a:rPr lang="zh-CN" altLang="en-US" sz="3600" b="1" dirty="0">
                <a:solidFill>
                  <a:srgbClr val="5B9BD5"/>
                </a:solidFill>
                <a:latin typeface="+mj-ea"/>
              </a:rPr>
              <a:t>双绞线</a:t>
            </a:r>
          </a:p>
        </p:txBody>
      </p:sp>
      <p:sp>
        <p:nvSpPr>
          <p:cNvPr id="5" name="Rectangle 3"/>
          <p:cNvSpPr txBox="1"/>
          <p:nvPr/>
        </p:nvSpPr>
        <p:spPr>
          <a:xfrm>
            <a:off x="388081" y="1316474"/>
            <a:ext cx="9027795" cy="23378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两根彼此绝缘、相互缠绕成螺旋状的铜线。缠绕的目的是减少电磁干扰，提高传输质量。</a:t>
            </a:r>
          </a:p>
          <a:p>
            <a:pPr>
              <a:lnSpc>
                <a:spcPct val="150000"/>
              </a:lnSpc>
              <a:spcBef>
                <a:spcPts val="0"/>
              </a:spcBef>
              <a:buSzPct val="85000"/>
              <a:buFont typeface="Wingdings" panose="05000000000000000000" pitchFamily="2" charset="2"/>
              <a:buChar char="Ø"/>
            </a:pPr>
            <a:r>
              <a:rPr lang="zh-CN" altLang="en-US" sz="2400" dirty="0">
                <a:latin typeface="+mn-ea"/>
                <a:cs typeface="微软雅黑" panose="020B0503020204020204" pitchFamily="34" charset="-122"/>
              </a:rPr>
              <a:t>屏蔽双绞线 </a:t>
            </a:r>
            <a:r>
              <a:rPr lang="en-US" altLang="zh-CN" sz="2400" dirty="0">
                <a:latin typeface="+mn-ea"/>
                <a:cs typeface="微软雅黑" panose="020B0503020204020204" pitchFamily="34" charset="-122"/>
              </a:rPr>
              <a:t>(STP</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Shielded Twisted Pair)         </a:t>
            </a:r>
          </a:p>
          <a:p>
            <a:pPr>
              <a:lnSpc>
                <a:spcPct val="150000"/>
              </a:lnSpc>
              <a:spcBef>
                <a:spcPts val="0"/>
              </a:spcBef>
              <a:buSzPct val="85000"/>
              <a:buFont typeface="Wingdings" panose="05000000000000000000" pitchFamily="2" charset="2"/>
              <a:buChar char="Ø"/>
            </a:pPr>
            <a:r>
              <a:rPr lang="zh-CN" altLang="en-US" sz="2400" dirty="0">
                <a:latin typeface="+mn-ea"/>
                <a:cs typeface="微软雅黑" panose="020B0503020204020204" pitchFamily="34" charset="-122"/>
              </a:rPr>
              <a:t>非屏蔽双绞线 </a:t>
            </a:r>
            <a:r>
              <a:rPr lang="en-US" altLang="zh-CN" sz="2400" dirty="0">
                <a:latin typeface="+mn-ea"/>
                <a:cs typeface="微软雅黑" panose="020B0503020204020204" pitchFamily="34" charset="-122"/>
              </a:rPr>
              <a:t>(UTP</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Unshielded Twisted Pair )</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7" name="Group 7"/>
          <p:cNvGrpSpPr/>
          <p:nvPr/>
        </p:nvGrpSpPr>
        <p:grpSpPr>
          <a:xfrm>
            <a:off x="2877516" y="3654292"/>
            <a:ext cx="7116763" cy="3113088"/>
            <a:chOff x="438" y="1433"/>
            <a:chExt cx="4483" cy="1961"/>
          </a:xfrm>
        </p:grpSpPr>
        <p:pic>
          <p:nvPicPr>
            <p:cNvPr id="8" name="Picture 3"/>
            <p:cNvPicPr/>
            <p:nvPr/>
          </p:nvPicPr>
          <p:blipFill>
            <a:blip r:embed="rId3"/>
            <a:stretch>
              <a:fillRect/>
            </a:stretch>
          </p:blipFill>
          <p:spPr>
            <a:xfrm>
              <a:off x="438" y="1447"/>
              <a:ext cx="1662" cy="1608"/>
            </a:xfrm>
            <a:prstGeom prst="rect">
              <a:avLst/>
            </a:prstGeom>
            <a:noFill/>
            <a:ln w="9525">
              <a:noFill/>
            </a:ln>
          </p:spPr>
        </p:pic>
        <p:pic>
          <p:nvPicPr>
            <p:cNvPr id="9" name="Picture 4"/>
            <p:cNvPicPr/>
            <p:nvPr/>
          </p:nvPicPr>
          <p:blipFill>
            <a:blip r:embed="rId4"/>
            <a:stretch>
              <a:fillRect/>
            </a:stretch>
          </p:blipFill>
          <p:spPr>
            <a:xfrm>
              <a:off x="2886" y="1433"/>
              <a:ext cx="1726" cy="1608"/>
            </a:xfrm>
            <a:prstGeom prst="rect">
              <a:avLst/>
            </a:prstGeom>
            <a:noFill/>
            <a:ln w="9525">
              <a:noFill/>
            </a:ln>
          </p:spPr>
        </p:pic>
        <p:sp>
          <p:nvSpPr>
            <p:cNvPr id="10" name="Rectangle 5"/>
            <p:cNvSpPr/>
            <p:nvPr/>
          </p:nvSpPr>
          <p:spPr>
            <a:xfrm>
              <a:off x="438" y="3103"/>
              <a:ext cx="194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STP</a:t>
              </a:r>
            </a:p>
          </p:txBody>
        </p:sp>
        <p:sp>
          <p:nvSpPr>
            <p:cNvPr id="11" name="Rectangle 6"/>
            <p:cNvSpPr/>
            <p:nvPr/>
          </p:nvSpPr>
          <p:spPr>
            <a:xfrm>
              <a:off x="2886" y="3103"/>
              <a:ext cx="203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UTP</a:t>
              </a:r>
            </a:p>
          </p:txBody>
        </p:sp>
      </p:gr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777268" y="1595436"/>
            <a:ext cx="5210175" cy="43698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同轴电缆</a:t>
            </a:r>
            <a:r>
              <a:rPr lang="en-US" altLang="zh-CN" sz="2400" dirty="0">
                <a:latin typeface="+mn-ea"/>
                <a:cs typeface="微软雅黑" panose="020B0503020204020204" pitchFamily="34" charset="-122"/>
              </a:rPr>
              <a:t>:</a:t>
            </a:r>
          </a:p>
          <a:p>
            <a:pPr lvl="1">
              <a:lnSpc>
                <a:spcPct val="120000"/>
              </a:lnSpc>
              <a:spcBef>
                <a:spcPts val="0"/>
              </a:spcBef>
              <a:buSzPct val="85000"/>
            </a:pPr>
            <a:r>
              <a:rPr lang="zh-CN" altLang="en-US" sz="2200" dirty="0">
                <a:latin typeface="+mn-ea"/>
                <a:cs typeface="微软雅黑" panose="020B0503020204020204" pitchFamily="34" charset="-122"/>
              </a:rPr>
              <a:t>两根彼此绝缘的同心导体</a:t>
            </a:r>
          </a:p>
          <a:p>
            <a:pPr lvl="1">
              <a:lnSpc>
                <a:spcPct val="120000"/>
              </a:lnSpc>
              <a:spcBef>
                <a:spcPts val="0"/>
              </a:spcBef>
              <a:buSzPct val="85000"/>
            </a:pPr>
            <a:r>
              <a:rPr lang="zh-CN" altLang="en-US" sz="2200" dirty="0">
                <a:latin typeface="+mn-ea"/>
                <a:cs typeface="微软雅黑" panose="020B0503020204020204" pitchFamily="34" charset="-122"/>
              </a:rPr>
              <a:t>双向传输</a:t>
            </a:r>
          </a:p>
          <a:p>
            <a:pPr lvl="1">
              <a:lnSpc>
                <a:spcPct val="120000"/>
              </a:lnSpc>
              <a:spcBef>
                <a:spcPts val="0"/>
              </a:spcBef>
              <a:buSzPct val="85000"/>
            </a:pPr>
            <a:r>
              <a:rPr lang="zh-CN" altLang="en-US" sz="2200" dirty="0">
                <a:latin typeface="+mn-ea"/>
                <a:cs typeface="微软雅黑" panose="020B0503020204020204" pitchFamily="34" charset="-122"/>
              </a:rPr>
              <a:t>基带</a:t>
            </a:r>
            <a:r>
              <a:rPr lang="en-US" altLang="zh-CN" sz="2200" dirty="0">
                <a:latin typeface="+mn-ea"/>
                <a:cs typeface="微软雅黑" panose="020B0503020204020204" pitchFamily="34" charset="-122"/>
              </a:rPr>
              <a:t>baseband:</a:t>
            </a:r>
          </a:p>
          <a:p>
            <a:pPr lvl="2">
              <a:lnSpc>
                <a:spcPct val="120000"/>
              </a:lnSpc>
              <a:spcBef>
                <a:spcPts val="0"/>
              </a:spcBef>
              <a:buSzPct val="70000"/>
            </a:pPr>
            <a:r>
              <a:rPr lang="en-US" altLang="zh-CN" sz="2200" dirty="0">
                <a:latin typeface="+mn-ea"/>
                <a:cs typeface="微软雅黑" panose="020B0503020204020204" pitchFamily="34" charset="-122"/>
              </a:rPr>
              <a:t>50Ω</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1cm</a:t>
            </a:r>
          </a:p>
          <a:p>
            <a:pPr lvl="2">
              <a:lnSpc>
                <a:spcPct val="120000"/>
              </a:lnSpc>
              <a:spcBef>
                <a:spcPts val="0"/>
              </a:spcBef>
              <a:buSzPct val="70000"/>
            </a:pPr>
            <a:r>
              <a:rPr lang="zh-CN" altLang="en-US" sz="2200" dirty="0">
                <a:latin typeface="+mn-ea"/>
                <a:cs typeface="微软雅黑" panose="020B0503020204020204" pitchFamily="34" charset="-122"/>
              </a:rPr>
              <a:t>单信号频带</a:t>
            </a:r>
          </a:p>
          <a:p>
            <a:pPr lvl="2">
              <a:lnSpc>
                <a:spcPct val="120000"/>
              </a:lnSpc>
              <a:spcBef>
                <a:spcPts val="0"/>
              </a:spcBef>
              <a:buSzPct val="70000"/>
            </a:pPr>
            <a:r>
              <a:rPr lang="zh-CN" altLang="en-US" sz="2200" dirty="0">
                <a:latin typeface="+mn-ea"/>
                <a:cs typeface="微软雅黑" panose="020B0503020204020204" pitchFamily="34" charset="-122"/>
              </a:rPr>
              <a:t>细缆以太网</a:t>
            </a:r>
            <a:r>
              <a:rPr lang="en-US" altLang="zh-CN" sz="2200" dirty="0">
                <a:latin typeface="+mn-ea"/>
                <a:cs typeface="微软雅黑" panose="020B0503020204020204" pitchFamily="34" charset="-122"/>
              </a:rPr>
              <a:t>10base-2</a:t>
            </a:r>
          </a:p>
          <a:p>
            <a:pPr lvl="1">
              <a:lnSpc>
                <a:spcPct val="120000"/>
              </a:lnSpc>
              <a:spcBef>
                <a:spcPts val="0"/>
              </a:spcBef>
              <a:buSzPct val="85000"/>
            </a:pPr>
            <a:r>
              <a:rPr lang="zh-CN" altLang="en-US" sz="2200" dirty="0">
                <a:latin typeface="+mn-ea"/>
                <a:cs typeface="微软雅黑" panose="020B0503020204020204" pitchFamily="34" charset="-122"/>
              </a:rPr>
              <a:t>宽带</a:t>
            </a:r>
            <a:r>
              <a:rPr lang="en-US" altLang="zh-CN" sz="2200" dirty="0">
                <a:latin typeface="+mn-ea"/>
                <a:cs typeface="微软雅黑" panose="020B0503020204020204" pitchFamily="34" charset="-122"/>
              </a:rPr>
              <a:t>broadband:</a:t>
            </a:r>
          </a:p>
          <a:p>
            <a:pPr lvl="2">
              <a:lnSpc>
                <a:spcPct val="120000"/>
              </a:lnSpc>
              <a:spcBef>
                <a:spcPts val="0"/>
              </a:spcBef>
              <a:buSzPct val="70000"/>
            </a:pPr>
            <a:r>
              <a:rPr lang="en-US" altLang="zh-CN" sz="2200" dirty="0">
                <a:latin typeface="+mn-ea"/>
                <a:cs typeface="微软雅黑" panose="020B0503020204020204" pitchFamily="34" charset="-122"/>
              </a:rPr>
              <a:t>75Ω</a:t>
            </a:r>
            <a:r>
              <a:rPr lang="zh-CN" altLang="en-US" sz="2200" dirty="0">
                <a:latin typeface="+mn-ea"/>
                <a:cs typeface="微软雅黑" panose="020B0503020204020204" pitchFamily="34" charset="-122"/>
              </a:rPr>
              <a:t>，较粗</a:t>
            </a:r>
          </a:p>
          <a:p>
            <a:pPr lvl="2">
              <a:lnSpc>
                <a:spcPct val="120000"/>
              </a:lnSpc>
              <a:spcBef>
                <a:spcPts val="0"/>
              </a:spcBef>
              <a:buSzPct val="70000"/>
            </a:pPr>
            <a:r>
              <a:rPr lang="zh-CN" altLang="en-US" sz="2200" dirty="0">
                <a:latin typeface="+mn-ea"/>
                <a:cs typeface="微软雅黑" panose="020B0503020204020204" pitchFamily="34" charset="-122"/>
              </a:rPr>
              <a:t>多信号频带</a:t>
            </a:r>
          </a:p>
          <a:p>
            <a:pPr lvl="2">
              <a:lnSpc>
                <a:spcPct val="120000"/>
              </a:lnSpc>
              <a:spcBef>
                <a:spcPts val="0"/>
              </a:spcBef>
              <a:buSzPct val="70000"/>
            </a:pPr>
            <a:r>
              <a:rPr lang="zh-CN" altLang="en-US" sz="2200" dirty="0">
                <a:latin typeface="+mn-ea"/>
                <a:cs typeface="微软雅黑" panose="020B0503020204020204" pitchFamily="34" charset="-122"/>
              </a:rPr>
              <a:t> 用于光纤同轴混合网</a:t>
            </a:r>
            <a:r>
              <a:rPr lang="en-US" altLang="zh-CN" sz="2200" dirty="0">
                <a:latin typeface="+mn-ea"/>
                <a:cs typeface="微软雅黑" panose="020B0503020204020204" pitchFamily="34" charset="-122"/>
              </a:rPr>
              <a:t>HFC</a:t>
            </a:r>
          </a:p>
        </p:txBody>
      </p:sp>
      <p:sp>
        <p:nvSpPr>
          <p:cNvPr id="5" name="Rectangle 3"/>
          <p:cNvSpPr txBox="1"/>
          <p:nvPr/>
        </p:nvSpPr>
        <p:spPr>
          <a:xfrm>
            <a:off x="1970087" y="766249"/>
            <a:ext cx="81232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j-ea"/>
              </a:rPr>
              <a:t>物理介质：同轴电缆和光纤线缆</a:t>
            </a:r>
          </a:p>
        </p:txBody>
      </p:sp>
      <p:grpSp>
        <p:nvGrpSpPr>
          <p:cNvPr id="2" name="组合 1"/>
          <p:cNvGrpSpPr/>
          <p:nvPr/>
        </p:nvGrpSpPr>
        <p:grpSpPr>
          <a:xfrm>
            <a:off x="6132043" y="2235901"/>
            <a:ext cx="5258752" cy="3729355"/>
            <a:chOff x="5853748" y="2011680"/>
            <a:chExt cx="5258752" cy="3729355"/>
          </a:xfrm>
        </p:grpSpPr>
        <p:pic>
          <p:nvPicPr>
            <p:cNvPr id="6" name="Picture 4"/>
            <p:cNvPicPr/>
            <p:nvPr/>
          </p:nvPicPr>
          <p:blipFill>
            <a:blip r:embed="rId3"/>
            <a:stretch>
              <a:fillRect/>
            </a:stretch>
          </p:blipFill>
          <p:spPr>
            <a:xfrm>
              <a:off x="5853748" y="2011680"/>
              <a:ext cx="3821430" cy="3729355"/>
            </a:xfrm>
            <a:prstGeom prst="rect">
              <a:avLst/>
            </a:prstGeom>
            <a:noFill/>
            <a:ln w="9525">
              <a:noFill/>
            </a:ln>
          </p:spPr>
        </p:pic>
        <p:sp>
          <p:nvSpPr>
            <p:cNvPr id="7" name="Line 5"/>
            <p:cNvSpPr/>
            <p:nvPr/>
          </p:nvSpPr>
          <p:spPr>
            <a:xfrm flipV="1">
              <a:off x="8928100" y="2640013"/>
              <a:ext cx="609600" cy="76200"/>
            </a:xfrm>
            <a:prstGeom prst="line">
              <a:avLst/>
            </a:prstGeom>
            <a:ln w="12700" cap="flat" cmpd="sng">
              <a:solidFill>
                <a:srgbClr val="FF9900"/>
              </a:solidFill>
              <a:prstDash val="solid"/>
              <a:headEnd type="none" w="sm" len="sm"/>
              <a:tailEnd type="none" w="sm" len="sm"/>
            </a:ln>
          </p:spPr>
        </p:sp>
        <p:sp>
          <p:nvSpPr>
            <p:cNvPr id="8" name="Rectangle 6"/>
            <p:cNvSpPr/>
            <p:nvPr/>
          </p:nvSpPr>
          <p:spPr>
            <a:xfrm>
              <a:off x="9447213" y="2359025"/>
              <a:ext cx="912812"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铜芯</a:t>
              </a:r>
              <a:endParaRPr lang="zh-CN" altLang="en-US" sz="2000" b="1" dirty="0">
                <a:latin typeface="CordiaUPC" panose="020B0304020202090204" pitchFamily="34" charset="-34"/>
              </a:endParaRPr>
            </a:p>
          </p:txBody>
        </p:sp>
        <p:sp>
          <p:nvSpPr>
            <p:cNvPr id="9" name="Line 7"/>
            <p:cNvSpPr/>
            <p:nvPr/>
          </p:nvSpPr>
          <p:spPr>
            <a:xfrm>
              <a:off x="8699500" y="3249613"/>
              <a:ext cx="762000" cy="0"/>
            </a:xfrm>
            <a:prstGeom prst="line">
              <a:avLst/>
            </a:prstGeom>
            <a:ln w="12700" cap="flat" cmpd="sng">
              <a:solidFill>
                <a:srgbClr val="FF9900"/>
              </a:solidFill>
              <a:prstDash val="solid"/>
              <a:headEnd type="none" w="sm" len="sm"/>
              <a:tailEnd type="none" w="sm" len="sm"/>
            </a:ln>
          </p:spPr>
        </p:sp>
        <p:sp>
          <p:nvSpPr>
            <p:cNvPr id="10" name="Rectangle 8"/>
            <p:cNvSpPr/>
            <p:nvPr/>
          </p:nvSpPr>
          <p:spPr>
            <a:xfrm>
              <a:off x="9385300" y="3006725"/>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绝缘层</a:t>
              </a:r>
              <a:endParaRPr lang="zh-CN" altLang="en-US" sz="2000" b="1" dirty="0">
                <a:latin typeface="CordiaUPC" panose="020B0304020202090204" pitchFamily="34" charset="-34"/>
              </a:endParaRPr>
            </a:p>
          </p:txBody>
        </p:sp>
        <p:sp>
          <p:nvSpPr>
            <p:cNvPr id="11" name="Line 9"/>
            <p:cNvSpPr/>
            <p:nvPr/>
          </p:nvSpPr>
          <p:spPr>
            <a:xfrm>
              <a:off x="8394700" y="3706813"/>
              <a:ext cx="990600" cy="152400"/>
            </a:xfrm>
            <a:prstGeom prst="line">
              <a:avLst/>
            </a:prstGeom>
            <a:ln w="12700" cap="flat" cmpd="sng">
              <a:solidFill>
                <a:srgbClr val="FF9900"/>
              </a:solidFill>
              <a:prstDash val="solid"/>
              <a:headEnd type="none" w="sm" len="sm"/>
              <a:tailEnd type="none" w="sm" len="sm"/>
            </a:ln>
          </p:spPr>
        </p:sp>
        <p:sp>
          <p:nvSpPr>
            <p:cNvPr id="12" name="Line 10"/>
            <p:cNvSpPr/>
            <p:nvPr/>
          </p:nvSpPr>
          <p:spPr>
            <a:xfrm>
              <a:off x="8013700" y="4392613"/>
              <a:ext cx="1371600" cy="228600"/>
            </a:xfrm>
            <a:prstGeom prst="line">
              <a:avLst/>
            </a:prstGeom>
            <a:ln w="12700" cap="flat" cmpd="sng">
              <a:solidFill>
                <a:srgbClr val="FF9900"/>
              </a:solidFill>
              <a:prstDash val="solid"/>
              <a:headEnd type="none" w="sm" len="sm"/>
              <a:tailEnd type="none" w="sm" len="sm"/>
            </a:ln>
          </p:spPr>
        </p:sp>
        <p:sp>
          <p:nvSpPr>
            <p:cNvPr id="13" name="Rectangle 11"/>
            <p:cNvSpPr/>
            <p:nvPr/>
          </p:nvSpPr>
          <p:spPr>
            <a:xfrm>
              <a:off x="9385300" y="3630613"/>
              <a:ext cx="1727200"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屏蔽网</a:t>
              </a:r>
              <a:endParaRPr lang="zh-CN" altLang="en-US" sz="2000" b="1" dirty="0">
                <a:latin typeface="CordiaUPC" panose="020B0304020202090204" pitchFamily="34" charset="-34"/>
              </a:endParaRPr>
            </a:p>
          </p:txBody>
        </p:sp>
        <p:sp>
          <p:nvSpPr>
            <p:cNvPr id="14" name="Rectangle 12"/>
            <p:cNvSpPr/>
            <p:nvPr/>
          </p:nvSpPr>
          <p:spPr>
            <a:xfrm>
              <a:off x="9385300" y="4375150"/>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橡胶套</a:t>
              </a:r>
              <a:endParaRPr lang="zh-CN" altLang="en-US" sz="2000" b="1" dirty="0">
                <a:latin typeface="CordiaUPC" panose="020B0304020202090204" pitchFamily="34" charset="-34"/>
              </a:endParaRPr>
            </a:p>
          </p:txBody>
        </p:sp>
      </p:grpSp>
      <p:sp>
        <p:nvSpPr>
          <p:cNvPr id="1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p:nvPr/>
        </p:nvSpPr>
        <p:spPr>
          <a:xfrm>
            <a:off x="330124" y="1954783"/>
            <a:ext cx="6022499" cy="4641850"/>
          </a:xfrm>
          <a:prstGeom prst="rect">
            <a:avLst/>
          </a:prstGeom>
        </p:spPr>
        <p:txBody>
          <a:bodyPr vert="horz" wrap="square" lIns="92075" tIns="46038" rIns="92075" bIns="46038" anchor="t"/>
          <a:lstStyle/>
          <a:p>
            <a:pPr marL="228600" indent="-228600">
              <a:lnSpc>
                <a:spcPct val="150000"/>
              </a:lnSpc>
              <a:buSzPct val="85000"/>
              <a:buFont typeface="Wingdings" panose="05000000000000000000" pitchFamily="2" charset="2"/>
              <a:buChar char="l"/>
            </a:pPr>
            <a:r>
              <a:rPr lang="zh-CN" altLang="en-US" sz="2400" dirty="0">
                <a:latin typeface="+mn-ea"/>
                <a:cs typeface="微软雅黑" panose="020B0503020204020204" pitchFamily="34" charset="-122"/>
              </a:rPr>
              <a:t>光纤线缆</a:t>
            </a:r>
            <a:endParaRPr lang="en-US" altLang="zh-CN" sz="2400" dirty="0">
              <a:latin typeface="+mn-ea"/>
              <a:cs typeface="微软雅黑" panose="020B0503020204020204" pitchFamily="34" charset="-122"/>
            </a:endParaRP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光纤传导光脉冲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每个光脉冲代表</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位</a:t>
            </a: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高速传输</a:t>
            </a:r>
            <a:r>
              <a:rPr lang="en-US" altLang="zh-CN" sz="2400" dirty="0">
                <a:latin typeface="+mn-ea"/>
                <a:cs typeface="微软雅黑" panose="020B0503020204020204" pitchFamily="34" charset="-122"/>
              </a:rPr>
              <a:t>:</a:t>
            </a:r>
          </a:p>
          <a:p>
            <a:pPr marL="1257300" lvl="2" indent="-342900">
              <a:lnSpc>
                <a:spcPct val="150000"/>
              </a:lnSpc>
              <a:buSzPct val="85000"/>
              <a:buFont typeface="Arial" panose="020B0604020202020204" pitchFamily="34" charset="0"/>
              <a:buChar char="•"/>
            </a:pPr>
            <a:r>
              <a:rPr lang="zh-CN" altLang="en-US" sz="2200" dirty="0">
                <a:latin typeface="+mn-ea"/>
                <a:cs typeface="微软雅黑" panose="020B0503020204020204" pitchFamily="34" charset="-122"/>
              </a:rPr>
              <a:t>高速点对点传输 </a:t>
            </a:r>
            <a:r>
              <a:rPr lang="en-US" altLang="zh-CN" sz="2200" dirty="0">
                <a:latin typeface="+mn-ea"/>
                <a:cs typeface="微软雅黑" panose="020B0503020204020204" pitchFamily="34" charset="-122"/>
              </a:rPr>
              <a:t>(</a:t>
            </a:r>
            <a:r>
              <a:rPr lang="zh-CN" altLang="en-US" sz="2200" dirty="0">
                <a:latin typeface="+mn-ea"/>
                <a:cs typeface="微软雅黑" panose="020B0503020204020204" pitchFamily="34" charset="-122"/>
              </a:rPr>
              <a:t>可达数十或数百 </a:t>
            </a:r>
            <a:r>
              <a:rPr lang="en-US" altLang="zh-CN" sz="2200" dirty="0">
                <a:latin typeface="+mn-ea"/>
                <a:cs typeface="微软雅黑" panose="020B0503020204020204" pitchFamily="34" charset="-122"/>
              </a:rPr>
              <a:t>Gbps)</a:t>
            </a: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低误码率</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中继到更远传输距离</a:t>
            </a:r>
            <a:endParaRPr lang="en-US" altLang="zh-CN" sz="2400" dirty="0">
              <a:latin typeface="+mn-ea"/>
              <a:cs typeface="微软雅黑" panose="020B0503020204020204" pitchFamily="34" charset="-122"/>
            </a:endParaRP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防止电磁干扰，难以被分光窃听</a:t>
            </a:r>
          </a:p>
        </p:txBody>
      </p:sp>
      <p:sp>
        <p:nvSpPr>
          <p:cNvPr id="5" name="Rectangle 3"/>
          <p:cNvSpPr txBox="1"/>
          <p:nvPr/>
        </p:nvSpPr>
        <p:spPr>
          <a:xfrm>
            <a:off x="1904925" y="908389"/>
            <a:ext cx="803227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j-ea"/>
              </a:rPr>
              <a:t>物理介质：同轴电缆和光纤线缆</a:t>
            </a:r>
          </a:p>
        </p:txBody>
      </p:sp>
      <p:grpSp>
        <p:nvGrpSpPr>
          <p:cNvPr id="6" name="Group 33"/>
          <p:cNvGrpSpPr/>
          <p:nvPr/>
        </p:nvGrpSpPr>
        <p:grpSpPr>
          <a:xfrm>
            <a:off x="6347861" y="2097158"/>
            <a:ext cx="5392737" cy="1865313"/>
            <a:chOff x="2231" y="864"/>
            <a:chExt cx="3397" cy="1175"/>
          </a:xfrm>
        </p:grpSpPr>
        <p:grpSp>
          <p:nvGrpSpPr>
            <p:cNvPr id="7" name="Group 31"/>
            <p:cNvGrpSpPr/>
            <p:nvPr/>
          </p:nvGrpSpPr>
          <p:grpSpPr>
            <a:xfrm>
              <a:off x="2329" y="1182"/>
              <a:ext cx="3299" cy="857"/>
              <a:chOff x="2329" y="1182"/>
              <a:chExt cx="3299" cy="857"/>
            </a:xfrm>
          </p:grpSpPr>
          <p:sp>
            <p:nvSpPr>
              <p:cNvPr id="9" name="Freeform 4"/>
              <p:cNvSpPr/>
              <p:nvPr/>
            </p:nvSpPr>
            <p:spPr bwMode="auto">
              <a:xfrm>
                <a:off x="3156" y="1283"/>
                <a:ext cx="1649" cy="402"/>
              </a:xfrm>
              <a:custGeom>
                <a:avLst/>
                <a:gdLst/>
                <a:ahLst/>
                <a:cxnLst>
                  <a:cxn ang="0">
                    <a:pos x="0" y="401"/>
                  </a:cxn>
                  <a:cxn ang="0">
                    <a:pos x="1648" y="401"/>
                  </a:cxn>
                  <a:cxn ang="0">
                    <a:pos x="1648" y="0"/>
                  </a:cxn>
                  <a:cxn ang="0">
                    <a:pos x="0" y="0"/>
                  </a:cxn>
                  <a:cxn ang="0">
                    <a:pos x="0" y="401"/>
                  </a:cxn>
                </a:cxnLst>
                <a:rect l="0" t="0" r="r" b="b"/>
                <a:pathLst>
                  <a:path w="1649" h="402">
                    <a:moveTo>
                      <a:pt x="0" y="401"/>
                    </a:moveTo>
                    <a:lnTo>
                      <a:pt x="1648" y="401"/>
                    </a:lnTo>
                    <a:lnTo>
                      <a:pt x="1648" y="0"/>
                    </a:lnTo>
                    <a:lnTo>
                      <a:pt x="0" y="0"/>
                    </a:lnTo>
                    <a:lnTo>
                      <a:pt x="0" y="401"/>
                    </a:lnTo>
                  </a:path>
                </a:pathLst>
              </a:custGeom>
              <a:gradFill rotWithShape="0">
                <a:gsLst>
                  <a:gs pos="0">
                    <a:schemeClr val="tx1"/>
                  </a:gs>
                  <a:gs pos="50000">
                    <a:schemeClr val="tx1">
                      <a:gamma/>
                      <a:tint val="80000"/>
                      <a:invGamma/>
                    </a:schemeClr>
                  </a:gs>
                  <a:gs pos="100000">
                    <a:schemeClr val="tx1"/>
                  </a:gs>
                </a:gsLst>
                <a:lin ang="5400000" scaled="1"/>
              </a:gradFill>
              <a:ln w="25400" cap="rnd" cmpd="sng">
                <a:solidFill>
                  <a:schemeClr val="tx1"/>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Freeform 5"/>
              <p:cNvSpPr/>
              <p:nvPr/>
            </p:nvSpPr>
            <p:spPr bwMode="auto">
              <a:xfrm>
                <a:off x="3017" y="1417"/>
                <a:ext cx="140" cy="135"/>
              </a:xfrm>
              <a:custGeom>
                <a:avLst/>
                <a:gdLst/>
                <a:ahLst/>
                <a:cxnLst>
                  <a:cxn ang="0">
                    <a:pos x="0" y="134"/>
                  </a:cxn>
                  <a:cxn ang="0">
                    <a:pos x="139" y="134"/>
                  </a:cxn>
                  <a:cxn ang="0">
                    <a:pos x="139" y="0"/>
                  </a:cxn>
                  <a:cxn ang="0">
                    <a:pos x="0" y="0"/>
                  </a:cxn>
                  <a:cxn ang="0">
                    <a:pos x="0" y="134"/>
                  </a:cxn>
                </a:cxnLst>
                <a:rect l="0" t="0" r="r" b="b"/>
                <a:pathLst>
                  <a:path w="140" h="135">
                    <a:moveTo>
                      <a:pt x="0" y="134"/>
                    </a:moveTo>
                    <a:lnTo>
                      <a:pt x="139" y="134"/>
                    </a:lnTo>
                    <a:lnTo>
                      <a:pt x="139"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Freeform 6"/>
              <p:cNvSpPr/>
              <p:nvPr/>
            </p:nvSpPr>
            <p:spPr bwMode="auto">
              <a:xfrm>
                <a:off x="4804" y="1417"/>
                <a:ext cx="136" cy="135"/>
              </a:xfrm>
              <a:custGeom>
                <a:avLst/>
                <a:gdLst/>
                <a:ahLst/>
                <a:cxnLst>
                  <a:cxn ang="0">
                    <a:pos x="0" y="134"/>
                  </a:cxn>
                  <a:cxn ang="0">
                    <a:pos x="135" y="134"/>
                  </a:cxn>
                  <a:cxn ang="0">
                    <a:pos x="135" y="0"/>
                  </a:cxn>
                  <a:cxn ang="0">
                    <a:pos x="0" y="0"/>
                  </a:cxn>
                  <a:cxn ang="0">
                    <a:pos x="0" y="134"/>
                  </a:cxn>
                </a:cxnLst>
                <a:rect l="0" t="0" r="r" b="b"/>
                <a:pathLst>
                  <a:path w="136" h="135">
                    <a:moveTo>
                      <a:pt x="0" y="134"/>
                    </a:moveTo>
                    <a:lnTo>
                      <a:pt x="135" y="134"/>
                    </a:lnTo>
                    <a:lnTo>
                      <a:pt x="135"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Freeform 7"/>
              <p:cNvSpPr/>
              <p:nvPr/>
            </p:nvSpPr>
            <p:spPr>
              <a:xfrm>
                <a:off x="3156" y="1383"/>
                <a:ext cx="1649" cy="200"/>
              </a:xfrm>
              <a:custGeom>
                <a:avLst/>
                <a:gdLst>
                  <a:gd name="txL" fmla="*/ 0 w 1649"/>
                  <a:gd name="txT" fmla="*/ 0 h 200"/>
                  <a:gd name="txR" fmla="*/ 1649 w 1649"/>
                  <a:gd name="txB" fmla="*/ 200 h 200"/>
                </a:gdLst>
                <a:ahLst/>
                <a:cxnLst>
                  <a:cxn ang="0">
                    <a:pos x="0" y="199"/>
                  </a:cxn>
                  <a:cxn ang="0">
                    <a:pos x="1648" y="199"/>
                  </a:cxn>
                  <a:cxn ang="0">
                    <a:pos x="1648" y="0"/>
                  </a:cxn>
                  <a:cxn ang="0">
                    <a:pos x="0" y="0"/>
                  </a:cxn>
                  <a:cxn ang="0">
                    <a:pos x="0" y="199"/>
                  </a:cxn>
                </a:cxnLst>
                <a:rect l="txL" t="txT" r="txR" b="txB"/>
                <a:pathLst>
                  <a:path w="1649" h="200">
                    <a:moveTo>
                      <a:pt x="0" y="199"/>
                    </a:moveTo>
                    <a:lnTo>
                      <a:pt x="1648" y="199"/>
                    </a:lnTo>
                    <a:lnTo>
                      <a:pt x="1648" y="0"/>
                    </a:lnTo>
                    <a:lnTo>
                      <a:pt x="0" y="0"/>
                    </a:lnTo>
                    <a:lnTo>
                      <a:pt x="0" y="199"/>
                    </a:lnTo>
                  </a:path>
                </a:pathLst>
              </a:custGeom>
              <a:solidFill>
                <a:schemeClr val="bg1">
                  <a:alpha val="100000"/>
                </a:schemeClr>
              </a:soli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13" name="Freeform 8"/>
              <p:cNvSpPr/>
              <p:nvPr/>
            </p:nvSpPr>
            <p:spPr>
              <a:xfrm>
                <a:off x="2329" y="1417"/>
                <a:ext cx="413" cy="268"/>
              </a:xfrm>
              <a:custGeom>
                <a:avLst/>
                <a:gdLst>
                  <a:gd name="txL" fmla="*/ 0 w 413"/>
                  <a:gd name="txT" fmla="*/ 0 h 268"/>
                  <a:gd name="txR" fmla="*/ 413 w 413"/>
                  <a:gd name="txB" fmla="*/ 268 h 268"/>
                </a:gdLst>
                <a:ahLst/>
                <a:cxnLst>
                  <a:cxn ang="0">
                    <a:pos x="0" y="267"/>
                  </a:cxn>
                  <a:cxn ang="0">
                    <a:pos x="137" y="267"/>
                  </a:cxn>
                  <a:cxn ang="0">
                    <a:pos x="137" y="0"/>
                  </a:cxn>
                  <a:cxn ang="0">
                    <a:pos x="275" y="0"/>
                  </a:cxn>
                  <a:cxn ang="0">
                    <a:pos x="275" y="267"/>
                  </a:cxn>
                  <a:cxn ang="0">
                    <a:pos x="412" y="267"/>
                  </a:cxn>
                </a:cxnLst>
                <a:rect l="txL" t="txT" r="txR" b="txB"/>
                <a:pathLst>
                  <a:path w="413" h="268">
                    <a:moveTo>
                      <a:pt x="0" y="267"/>
                    </a:moveTo>
                    <a:lnTo>
                      <a:pt x="137" y="267"/>
                    </a:lnTo>
                    <a:lnTo>
                      <a:pt x="137" y="0"/>
                    </a:lnTo>
                    <a:lnTo>
                      <a:pt x="275" y="0"/>
                    </a:lnTo>
                    <a:lnTo>
                      <a:pt x="275" y="267"/>
                    </a:lnTo>
                    <a:lnTo>
                      <a:pt x="412" y="267"/>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14" name="Freeform 9"/>
              <p:cNvSpPr/>
              <p:nvPr/>
            </p:nvSpPr>
            <p:spPr>
              <a:xfrm>
                <a:off x="5078" y="1483"/>
                <a:ext cx="550" cy="205"/>
              </a:xfrm>
              <a:custGeom>
                <a:avLst/>
                <a:gdLst>
                  <a:gd name="txL" fmla="*/ 0 w 550"/>
                  <a:gd name="txT" fmla="*/ 0 h 205"/>
                  <a:gd name="txR" fmla="*/ 550 w 550"/>
                  <a:gd name="txB" fmla="*/ 205 h 205"/>
                </a:gdLst>
                <a:ahLst/>
                <a:cxnLst>
                  <a:cxn ang="0">
                    <a:pos x="0" y="204"/>
                  </a:cxn>
                  <a:cxn ang="0">
                    <a:pos x="68" y="201"/>
                  </a:cxn>
                  <a:cxn ang="0">
                    <a:pos x="89" y="197"/>
                  </a:cxn>
                  <a:cxn ang="0">
                    <a:pos x="112" y="191"/>
                  </a:cxn>
                  <a:cxn ang="0">
                    <a:pos x="131" y="178"/>
                  </a:cxn>
                  <a:cxn ang="0">
                    <a:pos x="149" y="164"/>
                  </a:cxn>
                  <a:cxn ang="0">
                    <a:pos x="162" y="144"/>
                  </a:cxn>
                  <a:cxn ang="0">
                    <a:pos x="175" y="124"/>
                  </a:cxn>
                  <a:cxn ang="0">
                    <a:pos x="183" y="99"/>
                  </a:cxn>
                  <a:cxn ang="0">
                    <a:pos x="185" y="76"/>
                  </a:cxn>
                  <a:cxn ang="0">
                    <a:pos x="193" y="53"/>
                  </a:cxn>
                  <a:cxn ang="0">
                    <a:pos x="205" y="32"/>
                  </a:cxn>
                  <a:cxn ang="0">
                    <a:pos x="222" y="17"/>
                  </a:cxn>
                  <a:cxn ang="0">
                    <a:pos x="241" y="6"/>
                  </a:cxn>
                  <a:cxn ang="0">
                    <a:pos x="261" y="0"/>
                  </a:cxn>
                  <a:cxn ang="0">
                    <a:pos x="285" y="0"/>
                  </a:cxn>
                  <a:cxn ang="0">
                    <a:pos x="305" y="6"/>
                  </a:cxn>
                  <a:cxn ang="0">
                    <a:pos x="326" y="17"/>
                  </a:cxn>
                  <a:cxn ang="0">
                    <a:pos x="343" y="32"/>
                  </a:cxn>
                  <a:cxn ang="0">
                    <a:pos x="355" y="53"/>
                  </a:cxn>
                  <a:cxn ang="0">
                    <a:pos x="362" y="76"/>
                  </a:cxn>
                  <a:cxn ang="0">
                    <a:pos x="366" y="99"/>
                  </a:cxn>
                  <a:cxn ang="0">
                    <a:pos x="374" y="124"/>
                  </a:cxn>
                  <a:cxn ang="0">
                    <a:pos x="384" y="144"/>
                  </a:cxn>
                  <a:cxn ang="0">
                    <a:pos x="399" y="164"/>
                  </a:cxn>
                  <a:cxn ang="0">
                    <a:pos x="416" y="178"/>
                  </a:cxn>
                  <a:cxn ang="0">
                    <a:pos x="436" y="191"/>
                  </a:cxn>
                  <a:cxn ang="0">
                    <a:pos x="456" y="197"/>
                  </a:cxn>
                  <a:cxn ang="0">
                    <a:pos x="480" y="201"/>
                  </a:cxn>
                  <a:cxn ang="0">
                    <a:pos x="549" y="201"/>
                  </a:cxn>
                </a:cxnLst>
                <a:rect l="txL" t="txT" r="txR" b="txB"/>
                <a:pathLst>
                  <a:path w="550" h="205">
                    <a:moveTo>
                      <a:pt x="0" y="204"/>
                    </a:moveTo>
                    <a:lnTo>
                      <a:pt x="68" y="201"/>
                    </a:lnTo>
                    <a:lnTo>
                      <a:pt x="89" y="197"/>
                    </a:lnTo>
                    <a:lnTo>
                      <a:pt x="112" y="191"/>
                    </a:lnTo>
                    <a:lnTo>
                      <a:pt x="131" y="178"/>
                    </a:lnTo>
                    <a:lnTo>
                      <a:pt x="149" y="164"/>
                    </a:lnTo>
                    <a:lnTo>
                      <a:pt x="162" y="144"/>
                    </a:lnTo>
                    <a:lnTo>
                      <a:pt x="175" y="124"/>
                    </a:lnTo>
                    <a:lnTo>
                      <a:pt x="183" y="99"/>
                    </a:lnTo>
                    <a:lnTo>
                      <a:pt x="185" y="76"/>
                    </a:lnTo>
                    <a:lnTo>
                      <a:pt x="193" y="53"/>
                    </a:lnTo>
                    <a:lnTo>
                      <a:pt x="205" y="32"/>
                    </a:lnTo>
                    <a:lnTo>
                      <a:pt x="222" y="17"/>
                    </a:lnTo>
                    <a:lnTo>
                      <a:pt x="241" y="6"/>
                    </a:lnTo>
                    <a:lnTo>
                      <a:pt x="261" y="0"/>
                    </a:lnTo>
                    <a:lnTo>
                      <a:pt x="285" y="0"/>
                    </a:lnTo>
                    <a:lnTo>
                      <a:pt x="305" y="6"/>
                    </a:lnTo>
                    <a:lnTo>
                      <a:pt x="326" y="17"/>
                    </a:lnTo>
                    <a:lnTo>
                      <a:pt x="343" y="32"/>
                    </a:lnTo>
                    <a:lnTo>
                      <a:pt x="355" y="53"/>
                    </a:lnTo>
                    <a:lnTo>
                      <a:pt x="362" y="76"/>
                    </a:lnTo>
                    <a:lnTo>
                      <a:pt x="366" y="99"/>
                    </a:lnTo>
                    <a:lnTo>
                      <a:pt x="374" y="124"/>
                    </a:lnTo>
                    <a:lnTo>
                      <a:pt x="384" y="144"/>
                    </a:lnTo>
                    <a:lnTo>
                      <a:pt x="399" y="164"/>
                    </a:lnTo>
                    <a:lnTo>
                      <a:pt x="416" y="178"/>
                    </a:lnTo>
                    <a:lnTo>
                      <a:pt x="436" y="191"/>
                    </a:lnTo>
                    <a:lnTo>
                      <a:pt x="456" y="197"/>
                    </a:lnTo>
                    <a:lnTo>
                      <a:pt x="480" y="201"/>
                    </a:lnTo>
                    <a:lnTo>
                      <a:pt x="549" y="201"/>
                    </a:lnTo>
                  </a:path>
                </a:pathLst>
              </a:custGeom>
              <a:noFill/>
              <a:ln w="25400" cap="rnd" cmpd="sng">
                <a:solidFill>
                  <a:srgbClr val="FF66FF">
                    <a:alpha val="100000"/>
                  </a:srgbClr>
                </a:solidFill>
                <a:prstDash val="solid"/>
                <a:round/>
                <a:headEnd type="none" w="sm" len="sm"/>
                <a:tailEnd type="none" w="sm" len="sm"/>
              </a:ln>
            </p:spPr>
            <p:txBody>
              <a:bodyPr/>
              <a:lstStyle/>
              <a:p>
                <a:endParaRPr lang="zh-CN" altLang="en-US"/>
              </a:p>
            </p:txBody>
          </p:sp>
          <p:sp>
            <p:nvSpPr>
              <p:cNvPr id="15" name="Line 10"/>
              <p:cNvSpPr/>
              <p:nvPr/>
            </p:nvSpPr>
            <p:spPr>
              <a:xfrm flipH="1">
                <a:off x="3156" y="1483"/>
                <a:ext cx="1648" cy="0"/>
              </a:xfrm>
              <a:prstGeom prst="line">
                <a:avLst/>
              </a:prstGeom>
              <a:ln w="12700" cap="flat" cmpd="sng">
                <a:solidFill>
                  <a:srgbClr val="FF0033"/>
                </a:solidFill>
                <a:prstDash val="solid"/>
                <a:headEnd type="none" w="sm" len="sm"/>
                <a:tailEnd type="none" w="sm" len="sm"/>
              </a:ln>
            </p:spPr>
          </p:sp>
          <p:sp>
            <p:nvSpPr>
              <p:cNvPr id="16" name="Freeform 11"/>
              <p:cNvSpPr/>
              <p:nvPr/>
            </p:nvSpPr>
            <p:spPr>
              <a:xfrm>
                <a:off x="3156" y="1383"/>
                <a:ext cx="825" cy="200"/>
              </a:xfrm>
              <a:custGeom>
                <a:avLst/>
                <a:gdLst>
                  <a:gd name="txL" fmla="*/ 0 w 825"/>
                  <a:gd name="txT" fmla="*/ 0 h 200"/>
                  <a:gd name="txR" fmla="*/ 825 w 825"/>
                  <a:gd name="txB" fmla="*/ 200 h 200"/>
                </a:gdLst>
                <a:ahLst/>
                <a:cxnLst>
                  <a:cxn ang="0">
                    <a:pos x="824" y="99"/>
                  </a:cxn>
                  <a:cxn ang="0">
                    <a:pos x="411" y="199"/>
                  </a:cxn>
                  <a:cxn ang="0">
                    <a:pos x="0" y="99"/>
                  </a:cxn>
                  <a:cxn ang="0">
                    <a:pos x="411" y="0"/>
                  </a:cxn>
                  <a:cxn ang="0">
                    <a:pos x="824" y="99"/>
                  </a:cxn>
                </a:cxnLst>
                <a:rect l="txL" t="txT" r="txR" b="txB"/>
                <a:pathLst>
                  <a:path w="825" h="200">
                    <a:moveTo>
                      <a:pt x="824" y="99"/>
                    </a:moveTo>
                    <a:lnTo>
                      <a:pt x="411" y="199"/>
                    </a:lnTo>
                    <a:lnTo>
                      <a:pt x="0" y="99"/>
                    </a:lnTo>
                    <a:lnTo>
                      <a:pt x="411" y="0"/>
                    </a:lnTo>
                    <a:lnTo>
                      <a:pt x="824"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7" name="Freeform 12"/>
              <p:cNvSpPr/>
              <p:nvPr/>
            </p:nvSpPr>
            <p:spPr>
              <a:xfrm>
                <a:off x="3980" y="1383"/>
                <a:ext cx="825" cy="200"/>
              </a:xfrm>
              <a:custGeom>
                <a:avLst/>
                <a:gdLst>
                  <a:gd name="txL" fmla="*/ 0 w 825"/>
                  <a:gd name="txT" fmla="*/ 0 h 200"/>
                  <a:gd name="txR" fmla="*/ 825 w 825"/>
                  <a:gd name="txB" fmla="*/ 200 h 200"/>
                </a:gdLst>
                <a:ahLst/>
                <a:cxnLst>
                  <a:cxn ang="0">
                    <a:pos x="0" y="99"/>
                  </a:cxn>
                  <a:cxn ang="0">
                    <a:pos x="411" y="0"/>
                  </a:cxn>
                  <a:cxn ang="0">
                    <a:pos x="824" y="99"/>
                  </a:cxn>
                  <a:cxn ang="0">
                    <a:pos x="411" y="199"/>
                  </a:cxn>
                  <a:cxn ang="0">
                    <a:pos x="0" y="99"/>
                  </a:cxn>
                </a:cxnLst>
                <a:rect l="txL" t="txT" r="txR" b="txB"/>
                <a:pathLst>
                  <a:path w="825" h="200">
                    <a:moveTo>
                      <a:pt x="0" y="99"/>
                    </a:moveTo>
                    <a:lnTo>
                      <a:pt x="411" y="0"/>
                    </a:lnTo>
                    <a:lnTo>
                      <a:pt x="824" y="99"/>
                    </a:lnTo>
                    <a:lnTo>
                      <a:pt x="411" y="199"/>
                    </a:lnTo>
                    <a:lnTo>
                      <a:pt x="0"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8" name="Line 13"/>
              <p:cNvSpPr/>
              <p:nvPr/>
            </p:nvSpPr>
            <p:spPr>
              <a:xfrm>
                <a:off x="3156" y="1483"/>
                <a:ext cx="205" cy="201"/>
              </a:xfrm>
              <a:prstGeom prst="line">
                <a:avLst/>
              </a:prstGeom>
              <a:ln w="12700" cap="flat" cmpd="sng">
                <a:solidFill>
                  <a:srgbClr val="FF0033"/>
                </a:solidFill>
                <a:prstDash val="solid"/>
                <a:headEnd type="none" w="sm" len="sm"/>
                <a:tailEnd type="none" w="sm" len="sm"/>
              </a:ln>
            </p:spPr>
          </p:sp>
          <p:sp>
            <p:nvSpPr>
              <p:cNvPr id="19" name="Freeform 14"/>
              <p:cNvSpPr/>
              <p:nvPr/>
            </p:nvSpPr>
            <p:spPr>
              <a:xfrm>
                <a:off x="3891" y="1182"/>
                <a:ext cx="125" cy="602"/>
              </a:xfrm>
              <a:custGeom>
                <a:avLst/>
                <a:gdLst>
                  <a:gd name="txL" fmla="*/ 0 w 125"/>
                  <a:gd name="txT" fmla="*/ 0 h 602"/>
                  <a:gd name="txR" fmla="*/ 125 w 125"/>
                  <a:gd name="txB" fmla="*/ 602 h 602"/>
                </a:gdLst>
                <a:ahLst/>
                <a:cxnLst>
                  <a:cxn ang="0">
                    <a:pos x="61" y="601"/>
                  </a:cxn>
                  <a:cxn ang="0">
                    <a:pos x="111" y="601"/>
                  </a:cxn>
                  <a:cxn ang="0">
                    <a:pos x="88" y="579"/>
                  </a:cxn>
                  <a:cxn ang="0">
                    <a:pos x="70" y="551"/>
                  </a:cxn>
                  <a:cxn ang="0">
                    <a:pos x="57" y="523"/>
                  </a:cxn>
                  <a:cxn ang="0">
                    <a:pos x="47" y="494"/>
                  </a:cxn>
                  <a:cxn ang="0">
                    <a:pos x="43" y="462"/>
                  </a:cxn>
                  <a:cxn ang="0">
                    <a:pos x="45" y="431"/>
                  </a:cxn>
                  <a:cxn ang="0">
                    <a:pos x="50" y="400"/>
                  </a:cxn>
                  <a:cxn ang="0">
                    <a:pos x="60" y="370"/>
                  </a:cxn>
                  <a:cxn ang="0">
                    <a:pos x="75" y="342"/>
                  </a:cxn>
                  <a:cxn ang="0">
                    <a:pos x="93" y="317"/>
                  </a:cxn>
                  <a:cxn ang="0">
                    <a:pos x="108" y="273"/>
                  </a:cxn>
                  <a:cxn ang="0">
                    <a:pos x="118" y="228"/>
                  </a:cxn>
                  <a:cxn ang="0">
                    <a:pos x="124" y="182"/>
                  </a:cxn>
                  <a:cxn ang="0">
                    <a:pos x="124" y="134"/>
                  </a:cxn>
                  <a:cxn ang="0">
                    <a:pos x="118" y="88"/>
                  </a:cxn>
                  <a:cxn ang="0">
                    <a:pos x="108" y="44"/>
                  </a:cxn>
                  <a:cxn ang="0">
                    <a:pos x="93" y="0"/>
                  </a:cxn>
                  <a:cxn ang="0">
                    <a:pos x="45" y="0"/>
                  </a:cxn>
                  <a:cxn ang="0">
                    <a:pos x="63" y="34"/>
                  </a:cxn>
                  <a:cxn ang="0">
                    <a:pos x="78" y="71"/>
                  </a:cxn>
                  <a:cxn ang="0">
                    <a:pos x="87" y="111"/>
                  </a:cxn>
                  <a:cxn ang="0">
                    <a:pos x="88" y="149"/>
                  </a:cxn>
                  <a:cxn ang="0">
                    <a:pos x="87" y="190"/>
                  </a:cxn>
                  <a:cxn ang="0">
                    <a:pos x="78" y="228"/>
                  </a:cxn>
                  <a:cxn ang="0">
                    <a:pos x="63" y="265"/>
                  </a:cxn>
                  <a:cxn ang="0">
                    <a:pos x="45" y="300"/>
                  </a:cxn>
                  <a:cxn ang="0">
                    <a:pos x="25" y="331"/>
                  </a:cxn>
                  <a:cxn ang="0">
                    <a:pos x="11" y="364"/>
                  </a:cxn>
                  <a:cxn ang="0">
                    <a:pos x="5" y="400"/>
                  </a:cxn>
                  <a:cxn ang="0">
                    <a:pos x="0" y="436"/>
                  </a:cxn>
                  <a:cxn ang="0">
                    <a:pos x="2" y="471"/>
                  </a:cxn>
                  <a:cxn ang="0">
                    <a:pos x="10" y="507"/>
                  </a:cxn>
                  <a:cxn ang="0">
                    <a:pos x="23" y="541"/>
                  </a:cxn>
                  <a:cxn ang="0">
                    <a:pos x="38" y="572"/>
                  </a:cxn>
                  <a:cxn ang="0">
                    <a:pos x="61" y="601"/>
                  </a:cxn>
                </a:cxnLst>
                <a:rect l="txL" t="txT" r="txR" b="txB"/>
                <a:pathLst>
                  <a:path w="125" h="602">
                    <a:moveTo>
                      <a:pt x="61" y="601"/>
                    </a:moveTo>
                    <a:lnTo>
                      <a:pt x="111" y="601"/>
                    </a:lnTo>
                    <a:lnTo>
                      <a:pt x="88" y="579"/>
                    </a:lnTo>
                    <a:lnTo>
                      <a:pt x="70" y="551"/>
                    </a:lnTo>
                    <a:lnTo>
                      <a:pt x="57" y="523"/>
                    </a:lnTo>
                    <a:lnTo>
                      <a:pt x="47" y="494"/>
                    </a:lnTo>
                    <a:lnTo>
                      <a:pt x="43" y="462"/>
                    </a:lnTo>
                    <a:lnTo>
                      <a:pt x="45" y="431"/>
                    </a:lnTo>
                    <a:lnTo>
                      <a:pt x="50" y="400"/>
                    </a:lnTo>
                    <a:lnTo>
                      <a:pt x="60" y="370"/>
                    </a:lnTo>
                    <a:lnTo>
                      <a:pt x="75" y="342"/>
                    </a:lnTo>
                    <a:lnTo>
                      <a:pt x="93" y="317"/>
                    </a:lnTo>
                    <a:lnTo>
                      <a:pt x="108" y="273"/>
                    </a:lnTo>
                    <a:lnTo>
                      <a:pt x="118" y="228"/>
                    </a:lnTo>
                    <a:lnTo>
                      <a:pt x="124" y="182"/>
                    </a:lnTo>
                    <a:lnTo>
                      <a:pt x="124" y="134"/>
                    </a:lnTo>
                    <a:lnTo>
                      <a:pt x="118" y="88"/>
                    </a:lnTo>
                    <a:lnTo>
                      <a:pt x="108" y="44"/>
                    </a:lnTo>
                    <a:lnTo>
                      <a:pt x="93" y="0"/>
                    </a:lnTo>
                    <a:lnTo>
                      <a:pt x="45" y="0"/>
                    </a:lnTo>
                    <a:lnTo>
                      <a:pt x="63" y="34"/>
                    </a:lnTo>
                    <a:lnTo>
                      <a:pt x="78" y="71"/>
                    </a:lnTo>
                    <a:lnTo>
                      <a:pt x="87" y="111"/>
                    </a:lnTo>
                    <a:lnTo>
                      <a:pt x="88" y="149"/>
                    </a:lnTo>
                    <a:lnTo>
                      <a:pt x="87" y="190"/>
                    </a:lnTo>
                    <a:lnTo>
                      <a:pt x="78" y="228"/>
                    </a:lnTo>
                    <a:lnTo>
                      <a:pt x="63" y="265"/>
                    </a:lnTo>
                    <a:lnTo>
                      <a:pt x="45" y="300"/>
                    </a:lnTo>
                    <a:lnTo>
                      <a:pt x="25" y="331"/>
                    </a:lnTo>
                    <a:lnTo>
                      <a:pt x="11" y="364"/>
                    </a:lnTo>
                    <a:lnTo>
                      <a:pt x="5" y="400"/>
                    </a:lnTo>
                    <a:lnTo>
                      <a:pt x="0" y="436"/>
                    </a:lnTo>
                    <a:lnTo>
                      <a:pt x="2" y="471"/>
                    </a:lnTo>
                    <a:lnTo>
                      <a:pt x="10" y="507"/>
                    </a:lnTo>
                    <a:lnTo>
                      <a:pt x="23" y="541"/>
                    </a:lnTo>
                    <a:lnTo>
                      <a:pt x="38" y="572"/>
                    </a:lnTo>
                    <a:lnTo>
                      <a:pt x="61" y="601"/>
                    </a:lnTo>
                  </a:path>
                </a:pathLst>
              </a:custGeom>
              <a:solidFill>
                <a:schemeClr val="accent2">
                  <a:alpha val="100000"/>
                </a:schemeClr>
              </a:solidFill>
              <a:ln w="9525">
                <a:noFill/>
              </a:ln>
            </p:spPr>
            <p:txBody>
              <a:bodyPr/>
              <a:lstStyle/>
              <a:p>
                <a:endParaRPr lang="zh-CN" altLang="en-US"/>
              </a:p>
            </p:txBody>
          </p:sp>
          <p:sp>
            <p:nvSpPr>
              <p:cNvPr id="20" name="Line 15"/>
              <p:cNvSpPr/>
              <p:nvPr/>
            </p:nvSpPr>
            <p:spPr>
              <a:xfrm flipH="1">
                <a:off x="3156" y="1283"/>
                <a:ext cx="205" cy="200"/>
              </a:xfrm>
              <a:prstGeom prst="line">
                <a:avLst/>
              </a:prstGeom>
              <a:ln w="12700" cap="flat" cmpd="sng">
                <a:solidFill>
                  <a:srgbClr val="FF0033"/>
                </a:solidFill>
                <a:prstDash val="solid"/>
                <a:headEnd type="none" w="sm" len="sm"/>
                <a:tailEnd type="none" w="sm" len="sm"/>
              </a:ln>
            </p:spPr>
          </p:sp>
          <p:sp>
            <p:nvSpPr>
              <p:cNvPr id="21" name="Freeform 16"/>
              <p:cNvSpPr/>
              <p:nvPr/>
            </p:nvSpPr>
            <p:spPr>
              <a:xfrm>
                <a:off x="3410" y="1466"/>
                <a:ext cx="36" cy="34"/>
              </a:xfrm>
              <a:custGeom>
                <a:avLst/>
                <a:gdLst>
                  <a:gd name="txL" fmla="*/ 0 w 36"/>
                  <a:gd name="txT" fmla="*/ 0 h 34"/>
                  <a:gd name="txR" fmla="*/ 36 w 36"/>
                  <a:gd name="txB" fmla="*/ 34 h 34"/>
                </a:gdLst>
                <a:ahLst/>
                <a:cxnLst>
                  <a:cxn ang="0">
                    <a:pos x="0" y="33"/>
                  </a:cxn>
                  <a:cxn ang="0">
                    <a:pos x="35" y="16"/>
                  </a:cxn>
                  <a:cxn ang="0">
                    <a:pos x="0" y="0"/>
                  </a:cxn>
                  <a:cxn ang="0">
                    <a:pos x="6" y="11"/>
                  </a:cxn>
                  <a:cxn ang="0">
                    <a:pos x="6" y="23"/>
                  </a:cxn>
                  <a:cxn ang="0">
                    <a:pos x="0" y="33"/>
                  </a:cxn>
                </a:cxnLst>
                <a:rect l="txL" t="txT" r="txR" b="txB"/>
                <a:pathLst>
                  <a:path w="36" h="34">
                    <a:moveTo>
                      <a:pt x="0" y="33"/>
                    </a:moveTo>
                    <a:lnTo>
                      <a:pt x="35" y="16"/>
                    </a:lnTo>
                    <a:lnTo>
                      <a:pt x="0" y="0"/>
                    </a:lnTo>
                    <a:lnTo>
                      <a:pt x="6" y="11"/>
                    </a:lnTo>
                    <a:lnTo>
                      <a:pt x="6"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2" name="Freeform 17"/>
              <p:cNvSpPr/>
              <p:nvPr/>
            </p:nvSpPr>
            <p:spPr>
              <a:xfrm>
                <a:off x="4492" y="1466"/>
                <a:ext cx="36" cy="34"/>
              </a:xfrm>
              <a:custGeom>
                <a:avLst/>
                <a:gdLst>
                  <a:gd name="txL" fmla="*/ 0 w 36"/>
                  <a:gd name="txT" fmla="*/ 0 h 34"/>
                  <a:gd name="txR" fmla="*/ 36 w 36"/>
                  <a:gd name="txB" fmla="*/ 34 h 34"/>
                </a:gdLst>
                <a:ahLst/>
                <a:cxnLst>
                  <a:cxn ang="0">
                    <a:pos x="0" y="33"/>
                  </a:cxn>
                  <a:cxn ang="0">
                    <a:pos x="35" y="16"/>
                  </a:cxn>
                  <a:cxn ang="0">
                    <a:pos x="0" y="0"/>
                  </a:cxn>
                  <a:cxn ang="0">
                    <a:pos x="5" y="11"/>
                  </a:cxn>
                  <a:cxn ang="0">
                    <a:pos x="5" y="23"/>
                  </a:cxn>
                  <a:cxn ang="0">
                    <a:pos x="0" y="33"/>
                  </a:cxn>
                </a:cxnLst>
                <a:rect l="txL" t="txT" r="txR" b="txB"/>
                <a:pathLst>
                  <a:path w="36" h="34">
                    <a:moveTo>
                      <a:pt x="0" y="33"/>
                    </a:moveTo>
                    <a:lnTo>
                      <a:pt x="35" y="16"/>
                    </a:lnTo>
                    <a:lnTo>
                      <a:pt x="0" y="0"/>
                    </a:lnTo>
                    <a:lnTo>
                      <a:pt x="5" y="11"/>
                    </a:lnTo>
                    <a:lnTo>
                      <a:pt x="5"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3" name="Freeform 18"/>
              <p:cNvSpPr/>
              <p:nvPr/>
            </p:nvSpPr>
            <p:spPr>
              <a:xfrm>
                <a:off x="3291" y="1435"/>
                <a:ext cx="37" cy="32"/>
              </a:xfrm>
              <a:custGeom>
                <a:avLst/>
                <a:gdLst>
                  <a:gd name="txL" fmla="*/ 0 w 37"/>
                  <a:gd name="txT" fmla="*/ 0 h 32"/>
                  <a:gd name="txR" fmla="*/ 37 w 37"/>
                  <a:gd name="txB" fmla="*/ 32 h 32"/>
                </a:gdLst>
                <a:ahLst/>
                <a:cxnLst>
                  <a:cxn ang="0">
                    <a:pos x="7" y="31"/>
                  </a:cxn>
                  <a:cxn ang="0">
                    <a:pos x="36" y="7"/>
                  </a:cxn>
                  <a:cxn ang="0">
                    <a:pos x="0" y="0"/>
                  </a:cxn>
                  <a:cxn ang="0">
                    <a:pos x="7" y="8"/>
                  </a:cxn>
                  <a:cxn ang="0">
                    <a:pos x="10" y="20"/>
                  </a:cxn>
                  <a:cxn ang="0">
                    <a:pos x="7" y="31"/>
                  </a:cxn>
                </a:cxnLst>
                <a:rect l="txL" t="txT" r="txR" b="txB"/>
                <a:pathLst>
                  <a:path w="37" h="32">
                    <a:moveTo>
                      <a:pt x="7" y="31"/>
                    </a:moveTo>
                    <a:lnTo>
                      <a:pt x="36" y="7"/>
                    </a:lnTo>
                    <a:lnTo>
                      <a:pt x="0" y="0"/>
                    </a:lnTo>
                    <a:lnTo>
                      <a:pt x="7" y="8"/>
                    </a:lnTo>
                    <a:lnTo>
                      <a:pt x="10" y="20"/>
                    </a:lnTo>
                    <a:lnTo>
                      <a:pt x="7" y="31"/>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4" name="Freeform 19"/>
              <p:cNvSpPr/>
              <p:nvPr/>
            </p:nvSpPr>
            <p:spPr>
              <a:xfrm>
                <a:off x="3187" y="1417"/>
                <a:ext cx="36" cy="37"/>
              </a:xfrm>
              <a:custGeom>
                <a:avLst/>
                <a:gdLst>
                  <a:gd name="txL" fmla="*/ 0 w 36"/>
                  <a:gd name="txT" fmla="*/ 0 h 37"/>
                  <a:gd name="txR" fmla="*/ 36 w 36"/>
                  <a:gd name="txB" fmla="*/ 37 h 37"/>
                </a:gdLst>
                <a:ahLst/>
                <a:cxnLst>
                  <a:cxn ang="0">
                    <a:pos x="23" y="36"/>
                  </a:cxn>
                  <a:cxn ang="0">
                    <a:pos x="35" y="0"/>
                  </a:cxn>
                  <a:cxn ang="0">
                    <a:pos x="0" y="11"/>
                  </a:cxn>
                  <a:cxn ang="0">
                    <a:pos x="9" y="16"/>
                  </a:cxn>
                  <a:cxn ang="0">
                    <a:pos x="18" y="24"/>
                  </a:cxn>
                  <a:cxn ang="0">
                    <a:pos x="23" y="36"/>
                  </a:cxn>
                </a:cxnLst>
                <a:rect l="txL" t="txT" r="txR" b="txB"/>
                <a:pathLst>
                  <a:path w="36" h="37">
                    <a:moveTo>
                      <a:pt x="23" y="36"/>
                    </a:moveTo>
                    <a:lnTo>
                      <a:pt x="35" y="0"/>
                    </a:lnTo>
                    <a:lnTo>
                      <a:pt x="0" y="11"/>
                    </a:lnTo>
                    <a:lnTo>
                      <a:pt x="9" y="16"/>
                    </a:lnTo>
                    <a:lnTo>
                      <a:pt x="18" y="24"/>
                    </a:lnTo>
                    <a:lnTo>
                      <a:pt x="23" y="36"/>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5" name="Freeform 20"/>
              <p:cNvSpPr/>
              <p:nvPr/>
            </p:nvSpPr>
            <p:spPr>
              <a:xfrm>
                <a:off x="3291" y="1315"/>
                <a:ext cx="37" cy="36"/>
              </a:xfrm>
              <a:custGeom>
                <a:avLst/>
                <a:gdLst>
                  <a:gd name="txL" fmla="*/ 0 w 37"/>
                  <a:gd name="txT" fmla="*/ 0 h 36"/>
                  <a:gd name="txR" fmla="*/ 37 w 37"/>
                  <a:gd name="txB" fmla="*/ 36 h 36"/>
                </a:gdLst>
                <a:ahLst/>
                <a:cxnLst>
                  <a:cxn ang="0">
                    <a:pos x="24" y="35"/>
                  </a:cxn>
                  <a:cxn ang="0">
                    <a:pos x="36" y="0"/>
                  </a:cxn>
                  <a:cxn ang="0">
                    <a:pos x="0" y="11"/>
                  </a:cxn>
                  <a:cxn ang="0">
                    <a:pos x="10" y="16"/>
                  </a:cxn>
                  <a:cxn ang="0">
                    <a:pos x="20" y="23"/>
                  </a:cxn>
                  <a:cxn ang="0">
                    <a:pos x="24" y="35"/>
                  </a:cxn>
                </a:cxnLst>
                <a:rect l="txL" t="txT" r="txR" b="txB"/>
                <a:pathLst>
                  <a:path w="37" h="36">
                    <a:moveTo>
                      <a:pt x="24" y="35"/>
                    </a:moveTo>
                    <a:lnTo>
                      <a:pt x="36" y="0"/>
                    </a:lnTo>
                    <a:lnTo>
                      <a:pt x="0" y="11"/>
                    </a:lnTo>
                    <a:lnTo>
                      <a:pt x="10" y="16"/>
                    </a:lnTo>
                    <a:lnTo>
                      <a:pt x="20" y="23"/>
                    </a:lnTo>
                    <a:lnTo>
                      <a:pt x="24" y="35"/>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6" name="Freeform 21"/>
              <p:cNvSpPr/>
              <p:nvPr/>
            </p:nvSpPr>
            <p:spPr>
              <a:xfrm>
                <a:off x="3187" y="1514"/>
                <a:ext cx="36" cy="38"/>
              </a:xfrm>
              <a:custGeom>
                <a:avLst/>
                <a:gdLst>
                  <a:gd name="txL" fmla="*/ 0 w 36"/>
                  <a:gd name="txT" fmla="*/ 0 h 38"/>
                  <a:gd name="txR" fmla="*/ 36 w 36"/>
                  <a:gd name="txB" fmla="*/ 38 h 38"/>
                </a:gdLst>
                <a:ahLst/>
                <a:cxnLst>
                  <a:cxn ang="0">
                    <a:pos x="23" y="0"/>
                  </a:cxn>
                  <a:cxn ang="0">
                    <a:pos x="35" y="37"/>
                  </a:cxn>
                  <a:cxn ang="0">
                    <a:pos x="0" y="23"/>
                  </a:cxn>
                  <a:cxn ang="0">
                    <a:pos x="9" y="20"/>
                  </a:cxn>
                  <a:cxn ang="0">
                    <a:pos x="18" y="10"/>
                  </a:cxn>
                  <a:cxn ang="0">
                    <a:pos x="23" y="0"/>
                  </a:cxn>
                </a:cxnLst>
                <a:rect l="txL" t="txT" r="txR" b="txB"/>
                <a:pathLst>
                  <a:path w="36" h="38">
                    <a:moveTo>
                      <a:pt x="23" y="0"/>
                    </a:moveTo>
                    <a:lnTo>
                      <a:pt x="35" y="37"/>
                    </a:lnTo>
                    <a:lnTo>
                      <a:pt x="0" y="23"/>
                    </a:lnTo>
                    <a:lnTo>
                      <a:pt x="9" y="20"/>
                    </a:lnTo>
                    <a:lnTo>
                      <a:pt x="18" y="10"/>
                    </a:lnTo>
                    <a:lnTo>
                      <a:pt x="23"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7" name="Freeform 22"/>
              <p:cNvSpPr/>
              <p:nvPr/>
            </p:nvSpPr>
            <p:spPr>
              <a:xfrm>
                <a:off x="3291" y="1617"/>
                <a:ext cx="37" cy="37"/>
              </a:xfrm>
              <a:custGeom>
                <a:avLst/>
                <a:gdLst>
                  <a:gd name="txL" fmla="*/ 0 w 37"/>
                  <a:gd name="txT" fmla="*/ 0 h 37"/>
                  <a:gd name="txR" fmla="*/ 37 w 37"/>
                  <a:gd name="txB" fmla="*/ 37 h 37"/>
                </a:gdLst>
                <a:ahLst/>
                <a:cxnLst>
                  <a:cxn ang="0">
                    <a:pos x="24" y="0"/>
                  </a:cxn>
                  <a:cxn ang="0">
                    <a:pos x="36" y="36"/>
                  </a:cxn>
                  <a:cxn ang="0">
                    <a:pos x="0" y="24"/>
                  </a:cxn>
                  <a:cxn ang="0">
                    <a:pos x="10" y="19"/>
                  </a:cxn>
                  <a:cxn ang="0">
                    <a:pos x="20" y="10"/>
                  </a:cxn>
                  <a:cxn ang="0">
                    <a:pos x="24" y="0"/>
                  </a:cxn>
                </a:cxnLst>
                <a:rect l="txL" t="txT" r="txR" b="txB"/>
                <a:pathLst>
                  <a:path w="37" h="37">
                    <a:moveTo>
                      <a:pt x="24" y="0"/>
                    </a:moveTo>
                    <a:lnTo>
                      <a:pt x="36" y="36"/>
                    </a:lnTo>
                    <a:lnTo>
                      <a:pt x="0" y="24"/>
                    </a:lnTo>
                    <a:lnTo>
                      <a:pt x="10" y="19"/>
                    </a:lnTo>
                    <a:lnTo>
                      <a:pt x="20" y="10"/>
                    </a:lnTo>
                    <a:lnTo>
                      <a:pt x="24"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8" name="Freeform 23"/>
              <p:cNvSpPr/>
              <p:nvPr/>
            </p:nvSpPr>
            <p:spPr>
              <a:xfrm>
                <a:off x="3291" y="1500"/>
                <a:ext cx="37" cy="34"/>
              </a:xfrm>
              <a:custGeom>
                <a:avLst/>
                <a:gdLst>
                  <a:gd name="txL" fmla="*/ 0 w 37"/>
                  <a:gd name="txT" fmla="*/ 0 h 34"/>
                  <a:gd name="txR" fmla="*/ 37 w 37"/>
                  <a:gd name="txB" fmla="*/ 34 h 34"/>
                </a:gdLst>
                <a:ahLst/>
                <a:cxnLst>
                  <a:cxn ang="0">
                    <a:pos x="7" y="0"/>
                  </a:cxn>
                  <a:cxn ang="0">
                    <a:pos x="36" y="25"/>
                  </a:cxn>
                  <a:cxn ang="0">
                    <a:pos x="0" y="33"/>
                  </a:cxn>
                  <a:cxn ang="0">
                    <a:pos x="7" y="23"/>
                  </a:cxn>
                  <a:cxn ang="0">
                    <a:pos x="10" y="12"/>
                  </a:cxn>
                  <a:cxn ang="0">
                    <a:pos x="7" y="0"/>
                  </a:cxn>
                </a:cxnLst>
                <a:rect l="txL" t="txT" r="txR" b="txB"/>
                <a:pathLst>
                  <a:path w="37" h="34">
                    <a:moveTo>
                      <a:pt x="7" y="0"/>
                    </a:moveTo>
                    <a:lnTo>
                      <a:pt x="36" y="25"/>
                    </a:lnTo>
                    <a:lnTo>
                      <a:pt x="0" y="33"/>
                    </a:lnTo>
                    <a:lnTo>
                      <a:pt x="7" y="23"/>
                    </a:lnTo>
                    <a:lnTo>
                      <a:pt x="10" y="12"/>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9" name="Freeform 24"/>
              <p:cNvSpPr/>
              <p:nvPr/>
            </p:nvSpPr>
            <p:spPr>
              <a:xfrm>
                <a:off x="3753" y="1417"/>
                <a:ext cx="39" cy="32"/>
              </a:xfrm>
              <a:custGeom>
                <a:avLst/>
                <a:gdLst>
                  <a:gd name="txL" fmla="*/ 0 w 39"/>
                  <a:gd name="txT" fmla="*/ 0 h 32"/>
                  <a:gd name="txR" fmla="*/ 39 w 39"/>
                  <a:gd name="txB" fmla="*/ 32 h 32"/>
                </a:gdLst>
                <a:ahLst/>
                <a:cxnLst>
                  <a:cxn ang="0">
                    <a:pos x="9" y="0"/>
                  </a:cxn>
                  <a:cxn ang="0">
                    <a:pos x="38" y="23"/>
                  </a:cxn>
                  <a:cxn ang="0">
                    <a:pos x="0" y="31"/>
                  </a:cxn>
                  <a:cxn ang="0">
                    <a:pos x="7" y="21"/>
                  </a:cxn>
                  <a:cxn ang="0">
                    <a:pos x="11" y="10"/>
                  </a:cxn>
                  <a:cxn ang="0">
                    <a:pos x="9" y="0"/>
                  </a:cxn>
                </a:cxnLst>
                <a:rect l="txL" t="txT" r="txR" b="txB"/>
                <a:pathLst>
                  <a:path w="39" h="32">
                    <a:moveTo>
                      <a:pt x="9" y="0"/>
                    </a:moveTo>
                    <a:lnTo>
                      <a:pt x="38" y="23"/>
                    </a:lnTo>
                    <a:lnTo>
                      <a:pt x="0" y="31"/>
                    </a:lnTo>
                    <a:lnTo>
                      <a:pt x="7" y="21"/>
                    </a:lnTo>
                    <a:lnTo>
                      <a:pt x="11" y="10"/>
                    </a:lnTo>
                    <a:lnTo>
                      <a:pt x="9"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0" name="Freeform 25"/>
              <p:cNvSpPr/>
              <p:nvPr/>
            </p:nvSpPr>
            <p:spPr>
              <a:xfrm>
                <a:off x="3753" y="1517"/>
                <a:ext cx="39" cy="35"/>
              </a:xfrm>
              <a:custGeom>
                <a:avLst/>
                <a:gdLst>
                  <a:gd name="txL" fmla="*/ 0 w 39"/>
                  <a:gd name="txT" fmla="*/ 0 h 35"/>
                  <a:gd name="txR" fmla="*/ 39 w 39"/>
                  <a:gd name="txB" fmla="*/ 35 h 35"/>
                </a:gdLst>
                <a:ahLst/>
                <a:cxnLst>
                  <a:cxn ang="0">
                    <a:pos x="9" y="34"/>
                  </a:cxn>
                  <a:cxn ang="0">
                    <a:pos x="38" y="7"/>
                  </a:cxn>
                  <a:cxn ang="0">
                    <a:pos x="0" y="0"/>
                  </a:cxn>
                  <a:cxn ang="0">
                    <a:pos x="7" y="9"/>
                  </a:cxn>
                  <a:cxn ang="0">
                    <a:pos x="11" y="20"/>
                  </a:cxn>
                  <a:cxn ang="0">
                    <a:pos x="9" y="34"/>
                  </a:cxn>
                </a:cxnLst>
                <a:rect l="txL" t="txT" r="txR" b="txB"/>
                <a:pathLst>
                  <a:path w="39" h="35">
                    <a:moveTo>
                      <a:pt x="9" y="34"/>
                    </a:moveTo>
                    <a:lnTo>
                      <a:pt x="38" y="7"/>
                    </a:lnTo>
                    <a:lnTo>
                      <a:pt x="0" y="0"/>
                    </a:lnTo>
                    <a:lnTo>
                      <a:pt x="7" y="9"/>
                    </a:lnTo>
                    <a:lnTo>
                      <a:pt x="11" y="20"/>
                    </a:lnTo>
                    <a:lnTo>
                      <a:pt x="9"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1" name="Freeform 26"/>
              <p:cNvSpPr/>
              <p:nvPr/>
            </p:nvSpPr>
            <p:spPr>
              <a:xfrm>
                <a:off x="4095" y="1432"/>
                <a:ext cx="38" cy="35"/>
              </a:xfrm>
              <a:custGeom>
                <a:avLst/>
                <a:gdLst>
                  <a:gd name="txL" fmla="*/ 0 w 38"/>
                  <a:gd name="txT" fmla="*/ 0 h 35"/>
                  <a:gd name="txR" fmla="*/ 38 w 38"/>
                  <a:gd name="txB" fmla="*/ 35 h 35"/>
                </a:gdLst>
                <a:ahLst/>
                <a:cxnLst>
                  <a:cxn ang="0">
                    <a:pos x="8" y="34"/>
                  </a:cxn>
                  <a:cxn ang="0">
                    <a:pos x="37" y="7"/>
                  </a:cxn>
                  <a:cxn ang="0">
                    <a:pos x="0" y="0"/>
                  </a:cxn>
                  <a:cxn ang="0">
                    <a:pos x="7" y="9"/>
                  </a:cxn>
                  <a:cxn ang="0">
                    <a:pos x="10" y="20"/>
                  </a:cxn>
                  <a:cxn ang="0">
                    <a:pos x="8" y="34"/>
                  </a:cxn>
                </a:cxnLst>
                <a:rect l="txL" t="txT" r="txR" b="txB"/>
                <a:pathLst>
                  <a:path w="38" h="35">
                    <a:moveTo>
                      <a:pt x="8" y="34"/>
                    </a:moveTo>
                    <a:lnTo>
                      <a:pt x="37" y="7"/>
                    </a:lnTo>
                    <a:lnTo>
                      <a:pt x="0" y="0"/>
                    </a:lnTo>
                    <a:lnTo>
                      <a:pt x="7" y="9"/>
                    </a:lnTo>
                    <a:lnTo>
                      <a:pt x="10" y="20"/>
                    </a:lnTo>
                    <a:lnTo>
                      <a:pt x="8"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2" name="Freeform 27"/>
              <p:cNvSpPr/>
              <p:nvPr/>
            </p:nvSpPr>
            <p:spPr>
              <a:xfrm>
                <a:off x="4095" y="1499"/>
                <a:ext cx="38" cy="35"/>
              </a:xfrm>
              <a:custGeom>
                <a:avLst/>
                <a:gdLst>
                  <a:gd name="txL" fmla="*/ 0 w 38"/>
                  <a:gd name="txT" fmla="*/ 0 h 35"/>
                  <a:gd name="txR" fmla="*/ 38 w 38"/>
                  <a:gd name="txB" fmla="*/ 35 h 35"/>
                </a:gdLst>
                <a:ahLst/>
                <a:cxnLst>
                  <a:cxn ang="0">
                    <a:pos x="8" y="0"/>
                  </a:cxn>
                  <a:cxn ang="0">
                    <a:pos x="37" y="26"/>
                  </a:cxn>
                  <a:cxn ang="0">
                    <a:pos x="0" y="34"/>
                  </a:cxn>
                  <a:cxn ang="0">
                    <a:pos x="7" y="24"/>
                  </a:cxn>
                  <a:cxn ang="0">
                    <a:pos x="10" y="12"/>
                  </a:cxn>
                  <a:cxn ang="0">
                    <a:pos x="8" y="0"/>
                  </a:cxn>
                </a:cxnLst>
                <a:rect l="txL" t="txT" r="txR" b="txB"/>
                <a:pathLst>
                  <a:path w="38" h="35">
                    <a:moveTo>
                      <a:pt x="8" y="0"/>
                    </a:moveTo>
                    <a:lnTo>
                      <a:pt x="37" y="26"/>
                    </a:lnTo>
                    <a:lnTo>
                      <a:pt x="0" y="34"/>
                    </a:lnTo>
                    <a:lnTo>
                      <a:pt x="7" y="24"/>
                    </a:lnTo>
                    <a:lnTo>
                      <a:pt x="10" y="12"/>
                    </a:lnTo>
                    <a:lnTo>
                      <a:pt x="8"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3" name="Freeform 28"/>
              <p:cNvSpPr/>
              <p:nvPr/>
            </p:nvSpPr>
            <p:spPr>
              <a:xfrm>
                <a:off x="4596" y="1417"/>
                <a:ext cx="39" cy="32"/>
              </a:xfrm>
              <a:custGeom>
                <a:avLst/>
                <a:gdLst>
                  <a:gd name="txL" fmla="*/ 0 w 39"/>
                  <a:gd name="txT" fmla="*/ 0 h 32"/>
                  <a:gd name="txR" fmla="*/ 39 w 39"/>
                  <a:gd name="txB" fmla="*/ 32 h 32"/>
                </a:gdLst>
                <a:ahLst/>
                <a:cxnLst>
                  <a:cxn ang="0">
                    <a:pos x="7" y="0"/>
                  </a:cxn>
                  <a:cxn ang="0">
                    <a:pos x="38" y="23"/>
                  </a:cxn>
                  <a:cxn ang="0">
                    <a:pos x="0" y="31"/>
                  </a:cxn>
                  <a:cxn ang="0">
                    <a:pos x="7" y="21"/>
                  </a:cxn>
                  <a:cxn ang="0">
                    <a:pos x="10" y="10"/>
                  </a:cxn>
                  <a:cxn ang="0">
                    <a:pos x="7" y="0"/>
                  </a:cxn>
                </a:cxnLst>
                <a:rect l="txL" t="txT" r="txR" b="txB"/>
                <a:pathLst>
                  <a:path w="39" h="32">
                    <a:moveTo>
                      <a:pt x="7" y="0"/>
                    </a:moveTo>
                    <a:lnTo>
                      <a:pt x="38" y="23"/>
                    </a:lnTo>
                    <a:lnTo>
                      <a:pt x="0" y="31"/>
                    </a:lnTo>
                    <a:lnTo>
                      <a:pt x="7" y="21"/>
                    </a:lnTo>
                    <a:lnTo>
                      <a:pt x="10" y="10"/>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4" name="Freeform 29"/>
              <p:cNvSpPr/>
              <p:nvPr/>
            </p:nvSpPr>
            <p:spPr>
              <a:xfrm>
                <a:off x="4596" y="1517"/>
                <a:ext cx="39" cy="35"/>
              </a:xfrm>
              <a:custGeom>
                <a:avLst/>
                <a:gdLst>
                  <a:gd name="txL" fmla="*/ 0 w 39"/>
                  <a:gd name="txT" fmla="*/ 0 h 35"/>
                  <a:gd name="txR" fmla="*/ 39 w 39"/>
                  <a:gd name="txB" fmla="*/ 35 h 35"/>
                </a:gdLst>
                <a:ahLst/>
                <a:cxnLst>
                  <a:cxn ang="0">
                    <a:pos x="7" y="34"/>
                  </a:cxn>
                  <a:cxn ang="0">
                    <a:pos x="38" y="7"/>
                  </a:cxn>
                  <a:cxn ang="0">
                    <a:pos x="0" y="0"/>
                  </a:cxn>
                  <a:cxn ang="0">
                    <a:pos x="7" y="9"/>
                  </a:cxn>
                  <a:cxn ang="0">
                    <a:pos x="10" y="20"/>
                  </a:cxn>
                  <a:cxn ang="0">
                    <a:pos x="7" y="34"/>
                  </a:cxn>
                </a:cxnLst>
                <a:rect l="txL" t="txT" r="txR" b="txB"/>
                <a:pathLst>
                  <a:path w="39" h="35">
                    <a:moveTo>
                      <a:pt x="7" y="34"/>
                    </a:moveTo>
                    <a:lnTo>
                      <a:pt x="38" y="7"/>
                    </a:lnTo>
                    <a:lnTo>
                      <a:pt x="0" y="0"/>
                    </a:lnTo>
                    <a:lnTo>
                      <a:pt x="7" y="9"/>
                    </a:lnTo>
                    <a:lnTo>
                      <a:pt x="10" y="20"/>
                    </a:lnTo>
                    <a:lnTo>
                      <a:pt x="7"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5" name="Rectangle 30"/>
              <p:cNvSpPr>
                <a:spLocks noChangeArrowheads="1"/>
              </p:cNvSpPr>
              <p:nvPr/>
            </p:nvSpPr>
            <p:spPr bwMode="auto">
              <a:xfrm>
                <a:off x="3138" y="1788"/>
                <a:ext cx="1229"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多模 </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MMF</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8" name="Rectangle 32"/>
            <p:cNvSpPr>
              <a:spLocks noChangeArrowheads="1"/>
            </p:cNvSpPr>
            <p:nvPr/>
          </p:nvSpPr>
          <p:spPr bwMode="auto">
            <a:xfrm>
              <a:off x="2231" y="864"/>
              <a:ext cx="840" cy="232"/>
            </a:xfrm>
            <a:prstGeom prst="rect">
              <a:avLst/>
            </a:prstGeom>
            <a:noFill/>
            <a:ln w="9525">
              <a:noFill/>
              <a:miter lim="800000"/>
            </a:ln>
            <a:effectLst/>
          </p:spPr>
          <p:txBody>
            <a:bodyPr wrap="none" lIns="92075" tIns="46038" rIns="92075" bIns="46038">
              <a:spAutoFit/>
            </a:bodyPr>
            <a:lstStyle/>
            <a:p>
              <a:pPr marL="0" marR="0" lvl="0" indent="0" algn="ctr" defTabSz="7620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输入电信号</a:t>
              </a:r>
            </a:p>
          </p:txBody>
        </p:sp>
      </p:grpSp>
      <p:grpSp>
        <p:nvGrpSpPr>
          <p:cNvPr id="36" name="Group 45"/>
          <p:cNvGrpSpPr/>
          <p:nvPr/>
        </p:nvGrpSpPr>
        <p:grpSpPr>
          <a:xfrm>
            <a:off x="6347861" y="4470471"/>
            <a:ext cx="5262562" cy="1365249"/>
            <a:chOff x="2231" y="2359"/>
            <a:chExt cx="3315" cy="860"/>
          </a:xfrm>
        </p:grpSpPr>
        <p:sp>
          <p:nvSpPr>
            <p:cNvPr id="37" name="Freeform 34"/>
            <p:cNvSpPr/>
            <p:nvPr/>
          </p:nvSpPr>
          <p:spPr bwMode="auto">
            <a:xfrm>
              <a:off x="2999" y="2456"/>
              <a:ext cx="1736" cy="394"/>
            </a:xfrm>
            <a:custGeom>
              <a:avLst/>
              <a:gdLst/>
              <a:ahLst/>
              <a:cxnLst>
                <a:cxn ang="0">
                  <a:pos x="0" y="393"/>
                </a:cxn>
                <a:cxn ang="0">
                  <a:pos x="1735" y="393"/>
                </a:cxn>
                <a:cxn ang="0">
                  <a:pos x="1735" y="0"/>
                </a:cxn>
                <a:cxn ang="0">
                  <a:pos x="0" y="0"/>
                </a:cxn>
                <a:cxn ang="0">
                  <a:pos x="0" y="393"/>
                </a:cxn>
              </a:cxnLst>
              <a:rect l="0" t="0" r="r" b="b"/>
              <a:pathLst>
                <a:path w="1736" h="394">
                  <a:moveTo>
                    <a:pt x="0" y="393"/>
                  </a:moveTo>
                  <a:lnTo>
                    <a:pt x="1735" y="393"/>
                  </a:lnTo>
                  <a:lnTo>
                    <a:pt x="1735" y="0"/>
                  </a:lnTo>
                  <a:lnTo>
                    <a:pt x="0" y="0"/>
                  </a:lnTo>
                  <a:lnTo>
                    <a:pt x="0" y="393"/>
                  </a:lnTo>
                </a:path>
              </a:pathLst>
            </a:custGeom>
            <a:gradFill rotWithShape="0">
              <a:gsLst>
                <a:gs pos="0">
                  <a:schemeClr val="tx2"/>
                </a:gs>
                <a:gs pos="50000">
                  <a:schemeClr val="tx2">
                    <a:gamma/>
                    <a:tint val="70196"/>
                    <a:invGamma/>
                  </a:schemeClr>
                </a:gs>
                <a:gs pos="100000">
                  <a:schemeClr val="tx2"/>
                </a:gs>
              </a:gsLst>
              <a:lin ang="5400000" scaled="1"/>
            </a:gradFill>
            <a:ln w="12700" cap="rnd" cmpd="sng">
              <a:solidFill>
                <a:srgbClr val="000000"/>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 name="Freeform 35"/>
            <p:cNvSpPr/>
            <p:nvPr/>
          </p:nvSpPr>
          <p:spPr>
            <a:xfrm>
              <a:off x="2999" y="2624"/>
              <a:ext cx="1736" cy="58"/>
            </a:xfrm>
            <a:custGeom>
              <a:avLst/>
              <a:gdLst>
                <a:gd name="txL" fmla="*/ 0 w 1736"/>
                <a:gd name="txT" fmla="*/ 0 h 58"/>
                <a:gd name="txR" fmla="*/ 1736 w 1736"/>
                <a:gd name="txB" fmla="*/ 58 h 58"/>
              </a:gdLst>
              <a:ahLst/>
              <a:cxnLst>
                <a:cxn ang="0">
                  <a:pos x="0" y="57"/>
                </a:cxn>
                <a:cxn ang="0">
                  <a:pos x="1735" y="57"/>
                </a:cxn>
                <a:cxn ang="0">
                  <a:pos x="1735" y="0"/>
                </a:cxn>
                <a:cxn ang="0">
                  <a:pos x="0" y="0"/>
                </a:cxn>
                <a:cxn ang="0">
                  <a:pos x="0" y="57"/>
                </a:cxn>
              </a:cxnLst>
              <a:rect l="txL" t="txT" r="txR" b="txB"/>
              <a:pathLst>
                <a:path w="1736" h="58">
                  <a:moveTo>
                    <a:pt x="0" y="57"/>
                  </a:moveTo>
                  <a:lnTo>
                    <a:pt x="1735" y="57"/>
                  </a:lnTo>
                  <a:lnTo>
                    <a:pt x="1735" y="0"/>
                  </a:lnTo>
                  <a:lnTo>
                    <a:pt x="0" y="0"/>
                  </a:lnTo>
                  <a:lnTo>
                    <a:pt x="0" y="57"/>
                  </a:lnTo>
                </a:path>
              </a:pathLst>
            </a:custGeom>
            <a:solidFill>
              <a:schemeClr val="bg1">
                <a:alpha val="100000"/>
              </a:schemeClr>
            </a:solidFill>
            <a:ln w="12700" cap="rnd" cmpd="sng">
              <a:solidFill>
                <a:srgbClr val="000000">
                  <a:alpha val="100000"/>
                </a:srgbClr>
              </a:solidFill>
              <a:prstDash val="solid"/>
              <a:round/>
              <a:headEnd type="none" w="sm" len="sm"/>
              <a:tailEnd type="none" w="sm" len="sm"/>
            </a:ln>
          </p:spPr>
          <p:txBody>
            <a:bodyPr/>
            <a:lstStyle/>
            <a:p>
              <a:endParaRPr lang="zh-CN" altLang="en-US"/>
            </a:p>
          </p:txBody>
        </p:sp>
        <p:sp>
          <p:nvSpPr>
            <p:cNvPr id="39" name="Freeform 36"/>
            <p:cNvSpPr/>
            <p:nvPr/>
          </p:nvSpPr>
          <p:spPr>
            <a:xfrm>
              <a:off x="2855"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0" name="Freeform 37"/>
            <p:cNvSpPr/>
            <p:nvPr/>
          </p:nvSpPr>
          <p:spPr>
            <a:xfrm>
              <a:off x="4734"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1" name="Freeform 38"/>
            <p:cNvSpPr/>
            <p:nvPr/>
          </p:nvSpPr>
          <p:spPr>
            <a:xfrm>
              <a:off x="2231" y="2524"/>
              <a:ext cx="434" cy="283"/>
            </a:xfrm>
            <a:custGeom>
              <a:avLst/>
              <a:gdLst>
                <a:gd name="txL" fmla="*/ 0 w 434"/>
                <a:gd name="txT" fmla="*/ 0 h 283"/>
                <a:gd name="txR" fmla="*/ 434 w 434"/>
                <a:gd name="txB" fmla="*/ 283 h 283"/>
              </a:gdLst>
              <a:ahLst/>
              <a:cxnLst>
                <a:cxn ang="0">
                  <a:pos x="0" y="282"/>
                </a:cxn>
                <a:cxn ang="0">
                  <a:pos x="144" y="282"/>
                </a:cxn>
                <a:cxn ang="0">
                  <a:pos x="144" y="0"/>
                </a:cxn>
                <a:cxn ang="0">
                  <a:pos x="289" y="0"/>
                </a:cxn>
                <a:cxn ang="0">
                  <a:pos x="289" y="282"/>
                </a:cxn>
                <a:cxn ang="0">
                  <a:pos x="433" y="282"/>
                </a:cxn>
              </a:cxnLst>
              <a:rect l="txL" t="txT" r="txR" b="txB"/>
              <a:pathLst>
                <a:path w="434" h="283">
                  <a:moveTo>
                    <a:pt x="0" y="282"/>
                  </a:moveTo>
                  <a:lnTo>
                    <a:pt x="144" y="282"/>
                  </a:lnTo>
                  <a:lnTo>
                    <a:pt x="144" y="0"/>
                  </a:lnTo>
                  <a:lnTo>
                    <a:pt x="289" y="0"/>
                  </a:lnTo>
                  <a:lnTo>
                    <a:pt x="289" y="282"/>
                  </a:lnTo>
                  <a:lnTo>
                    <a:pt x="433" y="282"/>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42" name="Freeform 39"/>
            <p:cNvSpPr/>
            <p:nvPr/>
          </p:nvSpPr>
          <p:spPr>
            <a:xfrm>
              <a:off x="5091" y="2600"/>
              <a:ext cx="455" cy="250"/>
            </a:xfrm>
            <a:custGeom>
              <a:avLst/>
              <a:gdLst>
                <a:gd name="txL" fmla="*/ 0 w 455"/>
                <a:gd name="txT" fmla="*/ 0 h 250"/>
                <a:gd name="txR" fmla="*/ 455 w 455"/>
                <a:gd name="txB" fmla="*/ 250 h 250"/>
              </a:gdLst>
              <a:ahLst/>
              <a:cxnLst>
                <a:cxn ang="0">
                  <a:pos x="0" y="249"/>
                </a:cxn>
                <a:cxn ang="0">
                  <a:pos x="56" y="246"/>
                </a:cxn>
                <a:cxn ang="0">
                  <a:pos x="77" y="242"/>
                </a:cxn>
                <a:cxn ang="0">
                  <a:pos x="96" y="231"/>
                </a:cxn>
                <a:cxn ang="0">
                  <a:pos x="114" y="218"/>
                </a:cxn>
                <a:cxn ang="0">
                  <a:pos x="131" y="199"/>
                </a:cxn>
                <a:cxn ang="0">
                  <a:pos x="144" y="173"/>
                </a:cxn>
                <a:cxn ang="0">
                  <a:pos x="155" y="148"/>
                </a:cxn>
                <a:cxn ang="0">
                  <a:pos x="163" y="118"/>
                </a:cxn>
                <a:cxn ang="0">
                  <a:pos x="170" y="88"/>
                </a:cxn>
                <a:cxn ang="0">
                  <a:pos x="171" y="64"/>
                </a:cxn>
                <a:cxn ang="0">
                  <a:pos x="178" y="44"/>
                </a:cxn>
                <a:cxn ang="0">
                  <a:pos x="186" y="25"/>
                </a:cxn>
                <a:cxn ang="0">
                  <a:pos x="198" y="10"/>
                </a:cxn>
                <a:cxn ang="0">
                  <a:pos x="211" y="1"/>
                </a:cxn>
                <a:cxn ang="0">
                  <a:pos x="226" y="0"/>
                </a:cxn>
                <a:cxn ang="0">
                  <a:pos x="242" y="1"/>
                </a:cxn>
                <a:cxn ang="0">
                  <a:pos x="255" y="10"/>
                </a:cxn>
                <a:cxn ang="0">
                  <a:pos x="267" y="25"/>
                </a:cxn>
                <a:cxn ang="0">
                  <a:pos x="275" y="44"/>
                </a:cxn>
                <a:cxn ang="0">
                  <a:pos x="280" y="64"/>
                </a:cxn>
                <a:cxn ang="0">
                  <a:pos x="284" y="88"/>
                </a:cxn>
                <a:cxn ang="0">
                  <a:pos x="289" y="123"/>
                </a:cxn>
                <a:cxn ang="0">
                  <a:pos x="301" y="155"/>
                </a:cxn>
                <a:cxn ang="0">
                  <a:pos x="314" y="184"/>
                </a:cxn>
                <a:cxn ang="0">
                  <a:pos x="332" y="209"/>
                </a:cxn>
                <a:cxn ang="0">
                  <a:pos x="351" y="225"/>
                </a:cxn>
                <a:cxn ang="0">
                  <a:pos x="373" y="240"/>
                </a:cxn>
                <a:cxn ang="0">
                  <a:pos x="396" y="246"/>
                </a:cxn>
                <a:cxn ang="0">
                  <a:pos x="454" y="246"/>
                </a:cxn>
              </a:cxnLst>
              <a:rect l="txL" t="txT" r="txR" b="txB"/>
              <a:pathLst>
                <a:path w="455" h="250">
                  <a:moveTo>
                    <a:pt x="0" y="249"/>
                  </a:moveTo>
                  <a:lnTo>
                    <a:pt x="56" y="246"/>
                  </a:lnTo>
                  <a:lnTo>
                    <a:pt x="77" y="242"/>
                  </a:lnTo>
                  <a:lnTo>
                    <a:pt x="96" y="231"/>
                  </a:lnTo>
                  <a:lnTo>
                    <a:pt x="114" y="218"/>
                  </a:lnTo>
                  <a:lnTo>
                    <a:pt x="131" y="199"/>
                  </a:lnTo>
                  <a:lnTo>
                    <a:pt x="144" y="173"/>
                  </a:lnTo>
                  <a:lnTo>
                    <a:pt x="155" y="148"/>
                  </a:lnTo>
                  <a:lnTo>
                    <a:pt x="163" y="118"/>
                  </a:lnTo>
                  <a:lnTo>
                    <a:pt x="170" y="88"/>
                  </a:lnTo>
                  <a:lnTo>
                    <a:pt x="171" y="64"/>
                  </a:lnTo>
                  <a:lnTo>
                    <a:pt x="178" y="44"/>
                  </a:lnTo>
                  <a:lnTo>
                    <a:pt x="186" y="25"/>
                  </a:lnTo>
                  <a:lnTo>
                    <a:pt x="198" y="10"/>
                  </a:lnTo>
                  <a:lnTo>
                    <a:pt x="211" y="1"/>
                  </a:lnTo>
                  <a:lnTo>
                    <a:pt x="226" y="0"/>
                  </a:lnTo>
                  <a:lnTo>
                    <a:pt x="242" y="1"/>
                  </a:lnTo>
                  <a:lnTo>
                    <a:pt x="255" y="10"/>
                  </a:lnTo>
                  <a:lnTo>
                    <a:pt x="267" y="25"/>
                  </a:lnTo>
                  <a:lnTo>
                    <a:pt x="275" y="44"/>
                  </a:lnTo>
                  <a:lnTo>
                    <a:pt x="280" y="64"/>
                  </a:lnTo>
                  <a:lnTo>
                    <a:pt x="284" y="88"/>
                  </a:lnTo>
                  <a:lnTo>
                    <a:pt x="289" y="123"/>
                  </a:lnTo>
                  <a:lnTo>
                    <a:pt x="301" y="155"/>
                  </a:lnTo>
                  <a:lnTo>
                    <a:pt x="314" y="184"/>
                  </a:lnTo>
                  <a:lnTo>
                    <a:pt x="332" y="209"/>
                  </a:lnTo>
                  <a:lnTo>
                    <a:pt x="351" y="225"/>
                  </a:lnTo>
                  <a:lnTo>
                    <a:pt x="373" y="240"/>
                  </a:lnTo>
                  <a:lnTo>
                    <a:pt x="396" y="246"/>
                  </a:lnTo>
                  <a:lnTo>
                    <a:pt x="454" y="246"/>
                  </a:lnTo>
                </a:path>
              </a:pathLst>
            </a:custGeom>
            <a:noFill/>
            <a:ln w="25400" cap="rnd" cmpd="sng">
              <a:solidFill>
                <a:srgbClr val="FF33FF">
                  <a:alpha val="100000"/>
                </a:srgbClr>
              </a:solidFill>
              <a:prstDash val="solid"/>
              <a:round/>
              <a:headEnd type="none" w="sm" len="sm"/>
              <a:tailEnd type="none" w="sm" len="sm"/>
            </a:ln>
          </p:spPr>
          <p:txBody>
            <a:bodyPr/>
            <a:lstStyle/>
            <a:p>
              <a:endParaRPr lang="zh-CN" altLang="en-US"/>
            </a:p>
          </p:txBody>
        </p:sp>
        <p:sp>
          <p:nvSpPr>
            <p:cNvPr id="43" name="Freeform 40"/>
            <p:cNvSpPr/>
            <p:nvPr/>
          </p:nvSpPr>
          <p:spPr>
            <a:xfrm>
              <a:off x="4300" y="2637"/>
              <a:ext cx="36" cy="35"/>
            </a:xfrm>
            <a:custGeom>
              <a:avLst/>
              <a:gdLst>
                <a:gd name="txL" fmla="*/ 0 w 36"/>
                <a:gd name="txT" fmla="*/ 0 h 35"/>
                <a:gd name="txR" fmla="*/ 36 w 36"/>
                <a:gd name="txB" fmla="*/ 35 h 35"/>
              </a:gdLst>
              <a:ahLst/>
              <a:cxnLst>
                <a:cxn ang="0">
                  <a:pos x="0" y="34"/>
                </a:cxn>
                <a:cxn ang="0">
                  <a:pos x="35" y="16"/>
                </a:cxn>
                <a:cxn ang="0">
                  <a:pos x="0" y="0"/>
                </a:cxn>
                <a:cxn ang="0">
                  <a:pos x="7" y="8"/>
                </a:cxn>
                <a:cxn ang="0">
                  <a:pos x="8" y="16"/>
                </a:cxn>
                <a:cxn ang="0">
                  <a:pos x="7" y="26"/>
                </a:cxn>
                <a:cxn ang="0">
                  <a:pos x="0" y="34"/>
                </a:cxn>
              </a:cxnLst>
              <a:rect l="txL" t="txT" r="txR" b="txB"/>
              <a:pathLst>
                <a:path w="36" h="35">
                  <a:moveTo>
                    <a:pt x="0" y="34"/>
                  </a:moveTo>
                  <a:lnTo>
                    <a:pt x="35" y="16"/>
                  </a:lnTo>
                  <a:lnTo>
                    <a:pt x="0" y="0"/>
                  </a:lnTo>
                  <a:lnTo>
                    <a:pt x="7" y="8"/>
                  </a:lnTo>
                  <a:lnTo>
                    <a:pt x="8"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4" name="Line 41"/>
            <p:cNvSpPr/>
            <p:nvPr/>
          </p:nvSpPr>
          <p:spPr>
            <a:xfrm>
              <a:off x="2994" y="2653"/>
              <a:ext cx="1734" cy="0"/>
            </a:xfrm>
            <a:prstGeom prst="line">
              <a:avLst/>
            </a:prstGeom>
            <a:ln w="12700" cap="flat" cmpd="sng">
              <a:solidFill>
                <a:srgbClr val="FF3300"/>
              </a:solidFill>
              <a:prstDash val="solid"/>
              <a:headEnd type="none" w="sm" len="sm"/>
              <a:tailEnd type="none" w="sm" len="sm"/>
            </a:ln>
          </p:spPr>
        </p:sp>
        <p:sp>
          <p:nvSpPr>
            <p:cNvPr id="45" name="Freeform 42"/>
            <p:cNvSpPr/>
            <p:nvPr/>
          </p:nvSpPr>
          <p:spPr>
            <a:xfrm>
              <a:off x="3335" y="2637"/>
              <a:ext cx="38" cy="35"/>
            </a:xfrm>
            <a:custGeom>
              <a:avLst/>
              <a:gdLst>
                <a:gd name="txL" fmla="*/ 0 w 38"/>
                <a:gd name="txT" fmla="*/ 0 h 35"/>
                <a:gd name="txR" fmla="*/ 38 w 38"/>
                <a:gd name="txB" fmla="*/ 35 h 35"/>
              </a:gdLst>
              <a:ahLst/>
              <a:cxnLst>
                <a:cxn ang="0">
                  <a:pos x="0" y="34"/>
                </a:cxn>
                <a:cxn ang="0">
                  <a:pos x="37" y="16"/>
                </a:cxn>
                <a:cxn ang="0">
                  <a:pos x="0" y="0"/>
                </a:cxn>
                <a:cxn ang="0">
                  <a:pos x="7" y="8"/>
                </a:cxn>
                <a:cxn ang="0">
                  <a:pos x="10" y="16"/>
                </a:cxn>
                <a:cxn ang="0">
                  <a:pos x="7" y="26"/>
                </a:cxn>
                <a:cxn ang="0">
                  <a:pos x="0" y="34"/>
                </a:cxn>
              </a:cxnLst>
              <a:rect l="txL" t="txT" r="txR" b="txB"/>
              <a:pathLst>
                <a:path w="38" h="35">
                  <a:moveTo>
                    <a:pt x="0" y="34"/>
                  </a:moveTo>
                  <a:lnTo>
                    <a:pt x="37" y="16"/>
                  </a:lnTo>
                  <a:lnTo>
                    <a:pt x="0" y="0"/>
                  </a:lnTo>
                  <a:lnTo>
                    <a:pt x="7" y="8"/>
                  </a:lnTo>
                  <a:lnTo>
                    <a:pt x="10"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6" name="Freeform 43"/>
            <p:cNvSpPr/>
            <p:nvPr/>
          </p:nvSpPr>
          <p:spPr>
            <a:xfrm>
              <a:off x="3801" y="2359"/>
              <a:ext cx="132" cy="591"/>
            </a:xfrm>
            <a:custGeom>
              <a:avLst/>
              <a:gdLst>
                <a:gd name="txL" fmla="*/ 0 w 132"/>
                <a:gd name="txT" fmla="*/ 0 h 591"/>
                <a:gd name="txR" fmla="*/ 132 w 132"/>
                <a:gd name="txB" fmla="*/ 591 h 591"/>
              </a:gdLst>
              <a:ahLst/>
              <a:cxnLst>
                <a:cxn ang="0">
                  <a:pos x="64" y="590"/>
                </a:cxn>
                <a:cxn ang="0">
                  <a:pos x="117" y="590"/>
                </a:cxn>
                <a:cxn ang="0">
                  <a:pos x="93" y="566"/>
                </a:cxn>
                <a:cxn ang="0">
                  <a:pos x="73" y="542"/>
                </a:cxn>
                <a:cxn ang="0">
                  <a:pos x="59" y="514"/>
                </a:cxn>
                <a:cxn ang="0">
                  <a:pos x="50" y="485"/>
                </a:cxn>
                <a:cxn ang="0">
                  <a:pos x="44" y="455"/>
                </a:cxn>
                <a:cxn ang="0">
                  <a:pos x="46" y="422"/>
                </a:cxn>
                <a:cxn ang="0">
                  <a:pos x="53" y="392"/>
                </a:cxn>
                <a:cxn ang="0">
                  <a:pos x="62" y="363"/>
                </a:cxn>
                <a:cxn ang="0">
                  <a:pos x="78" y="336"/>
                </a:cxn>
                <a:cxn ang="0">
                  <a:pos x="99" y="312"/>
                </a:cxn>
                <a:cxn ang="0">
                  <a:pos x="115" y="268"/>
                </a:cxn>
                <a:cxn ang="0">
                  <a:pos x="125" y="222"/>
                </a:cxn>
                <a:cxn ang="0">
                  <a:pos x="131" y="178"/>
                </a:cxn>
                <a:cxn ang="0">
                  <a:pos x="131" y="133"/>
                </a:cxn>
                <a:cxn ang="0">
                  <a:pos x="125" y="87"/>
                </a:cxn>
                <a:cxn ang="0">
                  <a:pos x="115" y="42"/>
                </a:cxn>
                <a:cxn ang="0">
                  <a:pos x="99" y="0"/>
                </a:cxn>
                <a:cxn ang="0">
                  <a:pos x="46" y="0"/>
                </a:cxn>
                <a:cxn ang="0">
                  <a:pos x="67" y="34"/>
                </a:cxn>
                <a:cxn ang="0">
                  <a:pos x="81" y="70"/>
                </a:cxn>
                <a:cxn ang="0">
                  <a:pos x="91" y="107"/>
                </a:cxn>
                <a:cxn ang="0">
                  <a:pos x="95" y="147"/>
                </a:cxn>
                <a:cxn ang="0">
                  <a:pos x="91" y="187"/>
                </a:cxn>
                <a:cxn ang="0">
                  <a:pos x="81" y="225"/>
                </a:cxn>
                <a:cxn ang="0">
                  <a:pos x="67" y="260"/>
                </a:cxn>
                <a:cxn ang="0">
                  <a:pos x="46" y="294"/>
                </a:cxn>
                <a:cxn ang="0">
                  <a:pos x="27" y="325"/>
                </a:cxn>
                <a:cxn ang="0">
                  <a:pos x="12" y="359"/>
                </a:cxn>
                <a:cxn ang="0">
                  <a:pos x="2" y="392"/>
                </a:cxn>
                <a:cxn ang="0">
                  <a:pos x="0" y="427"/>
                </a:cxn>
                <a:cxn ang="0">
                  <a:pos x="1" y="464"/>
                </a:cxn>
                <a:cxn ang="0">
                  <a:pos x="9" y="497"/>
                </a:cxn>
                <a:cxn ang="0">
                  <a:pos x="23" y="531"/>
                </a:cxn>
                <a:cxn ang="0">
                  <a:pos x="39" y="561"/>
                </a:cxn>
                <a:cxn ang="0">
                  <a:pos x="64" y="590"/>
                </a:cxn>
              </a:cxnLst>
              <a:rect l="txL" t="txT" r="txR" b="txB"/>
              <a:pathLst>
                <a:path w="132" h="591">
                  <a:moveTo>
                    <a:pt x="64" y="590"/>
                  </a:moveTo>
                  <a:lnTo>
                    <a:pt x="117" y="590"/>
                  </a:lnTo>
                  <a:lnTo>
                    <a:pt x="93" y="566"/>
                  </a:lnTo>
                  <a:lnTo>
                    <a:pt x="73" y="542"/>
                  </a:lnTo>
                  <a:lnTo>
                    <a:pt x="59" y="514"/>
                  </a:lnTo>
                  <a:lnTo>
                    <a:pt x="50" y="485"/>
                  </a:lnTo>
                  <a:lnTo>
                    <a:pt x="44" y="455"/>
                  </a:lnTo>
                  <a:lnTo>
                    <a:pt x="46" y="422"/>
                  </a:lnTo>
                  <a:lnTo>
                    <a:pt x="53" y="392"/>
                  </a:lnTo>
                  <a:lnTo>
                    <a:pt x="62" y="363"/>
                  </a:lnTo>
                  <a:lnTo>
                    <a:pt x="78" y="336"/>
                  </a:lnTo>
                  <a:lnTo>
                    <a:pt x="99" y="312"/>
                  </a:lnTo>
                  <a:lnTo>
                    <a:pt x="115" y="268"/>
                  </a:lnTo>
                  <a:lnTo>
                    <a:pt x="125" y="222"/>
                  </a:lnTo>
                  <a:lnTo>
                    <a:pt x="131" y="178"/>
                  </a:lnTo>
                  <a:lnTo>
                    <a:pt x="131" y="133"/>
                  </a:lnTo>
                  <a:lnTo>
                    <a:pt x="125" y="87"/>
                  </a:lnTo>
                  <a:lnTo>
                    <a:pt x="115" y="42"/>
                  </a:lnTo>
                  <a:lnTo>
                    <a:pt x="99" y="0"/>
                  </a:lnTo>
                  <a:lnTo>
                    <a:pt x="46" y="0"/>
                  </a:lnTo>
                  <a:lnTo>
                    <a:pt x="67" y="34"/>
                  </a:lnTo>
                  <a:lnTo>
                    <a:pt x="81" y="70"/>
                  </a:lnTo>
                  <a:lnTo>
                    <a:pt x="91" y="107"/>
                  </a:lnTo>
                  <a:lnTo>
                    <a:pt x="95" y="147"/>
                  </a:lnTo>
                  <a:lnTo>
                    <a:pt x="91" y="187"/>
                  </a:lnTo>
                  <a:lnTo>
                    <a:pt x="81" y="225"/>
                  </a:lnTo>
                  <a:lnTo>
                    <a:pt x="67" y="260"/>
                  </a:lnTo>
                  <a:lnTo>
                    <a:pt x="46" y="294"/>
                  </a:lnTo>
                  <a:lnTo>
                    <a:pt x="27" y="325"/>
                  </a:lnTo>
                  <a:lnTo>
                    <a:pt x="12" y="359"/>
                  </a:lnTo>
                  <a:lnTo>
                    <a:pt x="2" y="392"/>
                  </a:lnTo>
                  <a:lnTo>
                    <a:pt x="0" y="427"/>
                  </a:lnTo>
                  <a:lnTo>
                    <a:pt x="1" y="464"/>
                  </a:lnTo>
                  <a:lnTo>
                    <a:pt x="9" y="497"/>
                  </a:lnTo>
                  <a:lnTo>
                    <a:pt x="23" y="531"/>
                  </a:lnTo>
                  <a:lnTo>
                    <a:pt x="39" y="561"/>
                  </a:lnTo>
                  <a:lnTo>
                    <a:pt x="64" y="590"/>
                  </a:lnTo>
                </a:path>
              </a:pathLst>
            </a:custGeom>
            <a:solidFill>
              <a:srgbClr val="3333FF">
                <a:alpha val="100000"/>
              </a:srgbClr>
            </a:solidFill>
            <a:ln w="9525">
              <a:noFill/>
            </a:ln>
          </p:spPr>
          <p:txBody>
            <a:bodyPr/>
            <a:lstStyle/>
            <a:p>
              <a:endParaRPr lang="zh-CN" altLang="en-US"/>
            </a:p>
          </p:txBody>
        </p:sp>
        <p:sp>
          <p:nvSpPr>
            <p:cNvPr id="47" name="Rectangle 44"/>
            <p:cNvSpPr>
              <a:spLocks noChangeArrowheads="1"/>
            </p:cNvSpPr>
            <p:nvPr/>
          </p:nvSpPr>
          <p:spPr bwMode="auto">
            <a:xfrm>
              <a:off x="3388" y="2968"/>
              <a:ext cx="864"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单模 </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SMF</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4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p:cNvSpPr txBox="1"/>
          <p:nvPr/>
        </p:nvSpPr>
        <p:spPr>
          <a:xfrm>
            <a:off x="4094956" y="732731"/>
            <a:ext cx="45069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全球海底光纤示意图</a:t>
            </a:r>
          </a:p>
        </p:txBody>
      </p:sp>
      <p:sp>
        <p:nvSpPr>
          <p:cNvPr id="5" name="灯片编号占位符 4"/>
          <p:cNvSpPr txBox="1"/>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t>57</a:t>
            </a:fld>
            <a:endParaRPr lang="en-US" altLang="zh-CN" sz="1400" dirty="0"/>
          </a:p>
        </p:txBody>
      </p:sp>
      <p:sp>
        <p:nvSpPr>
          <p:cNvPr id="6" name="矩形 5"/>
          <p:cNvSpPr/>
          <p:nvPr/>
        </p:nvSpPr>
        <p:spPr>
          <a:xfrm>
            <a:off x="742950" y="5813565"/>
            <a:ext cx="11210925" cy="7997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000" dirty="0">
                <a:latin typeface="+mn-ea"/>
              </a:rPr>
              <a:t>可参见：</a:t>
            </a:r>
            <a:r>
              <a:rPr lang="en-US" altLang="zh-CN" sz="2000" dirty="0">
                <a:latin typeface="+mn-ea"/>
              </a:rPr>
              <a:t>https://www.submarinecablemap.com/</a:t>
            </a:r>
            <a:r>
              <a:rPr lang="zh-CN" altLang="en-US" sz="2000" dirty="0">
                <a:latin typeface="+mn-ea"/>
              </a:rPr>
              <a:t>                    http://edition.cnn.com/2014/03/04/tech/gallery/internet-undersea-cables/index.html</a:t>
            </a:r>
          </a:p>
        </p:txBody>
      </p:sp>
      <p:pic>
        <p:nvPicPr>
          <p:cNvPr id="7" name="图片 6"/>
          <p:cNvPicPr>
            <a:picLocks noChangeAspect="1"/>
          </p:cNvPicPr>
          <p:nvPr/>
        </p:nvPicPr>
        <p:blipFill>
          <a:blip r:embed="rId3"/>
          <a:stretch>
            <a:fillRect/>
          </a:stretch>
        </p:blipFill>
        <p:spPr>
          <a:xfrm>
            <a:off x="2052638" y="1412462"/>
            <a:ext cx="7956550" cy="4311650"/>
          </a:xfrm>
          <a:prstGeom prst="rect">
            <a:avLst/>
          </a:prstGeom>
          <a:noFill/>
          <a:ln w="9525">
            <a:noFill/>
          </a:ln>
        </p:spPr>
      </p:pic>
      <p:sp>
        <p:nvSpPr>
          <p:cNvPr id="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11560" y="1429973"/>
            <a:ext cx="3713697" cy="3021083"/>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海底光纤的诞生历史</a:t>
            </a:r>
            <a:endParaRPr lang="en-US" altLang="zh-CN" sz="2400" dirty="0"/>
          </a:p>
          <a:p>
            <a:pPr marL="800100" lvl="1"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r>
              <a:rPr lang="zh-CN" altLang="en-US" sz="2400" dirty="0"/>
              <a:t>华为打破西方垄断</a:t>
            </a:r>
            <a:endParaRPr lang="en-US" altLang="zh-CN" sz="2400" dirty="0"/>
          </a:p>
          <a:p>
            <a:pPr>
              <a:lnSpc>
                <a:spcPct val="140000"/>
              </a:lnSpc>
            </a:pPr>
            <a:endParaRPr lang="zh-CN" altLang="en-US" dirty="0"/>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p:cNvSpPr txBox="1"/>
          <p:nvPr/>
        </p:nvSpPr>
        <p:spPr>
          <a:xfrm>
            <a:off x="3384260" y="739261"/>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p:cNvSpPr txBox="1"/>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t>58</a:t>
            </a:fld>
            <a:endParaRPr lang="en-US" altLang="zh-CN" sz="1400" dirty="0"/>
          </a:p>
        </p:txBody>
      </p:sp>
      <p:sp>
        <p:nvSpPr>
          <p:cNvPr id="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2" y="2082953"/>
            <a:ext cx="2394365" cy="1321480"/>
          </a:xfrm>
          <a:prstGeom prst="rect">
            <a:avLst/>
          </a:prstGeom>
        </p:spPr>
      </p:pic>
      <p:grpSp>
        <p:nvGrpSpPr>
          <p:cNvPr id="14" name="组合 13"/>
          <p:cNvGrpSpPr/>
          <p:nvPr/>
        </p:nvGrpSpPr>
        <p:grpSpPr>
          <a:xfrm>
            <a:off x="5263333" y="1658121"/>
            <a:ext cx="6184782" cy="1263330"/>
            <a:chOff x="5281504" y="1765799"/>
            <a:chExt cx="6184782" cy="1263330"/>
          </a:xfrm>
        </p:grpSpPr>
        <p:sp>
          <p:nvSpPr>
            <p:cNvPr id="11" name="矩形 10"/>
            <p:cNvSpPr/>
            <p:nvPr/>
          </p:nvSpPr>
          <p:spPr>
            <a:xfrm>
              <a:off x="5370286" y="1828800"/>
              <a:ext cx="60960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281504" y="1765799"/>
              <a:ext cx="6096000" cy="1200329"/>
            </a:xfrm>
            <a:prstGeom prst="rect">
              <a:avLst/>
            </a:prstGeom>
            <a:solidFill>
              <a:schemeClr val="accent1">
                <a:lumMod val="40000"/>
                <a:lumOff val="60000"/>
              </a:schemeClr>
            </a:solidFill>
          </p:spPr>
          <p:txBody>
            <a:bodyPr wrap="square">
              <a:spAutoFit/>
            </a:bodyPr>
            <a:lstStyle/>
            <a:p>
              <a:r>
                <a:rPr lang="en-US" altLang="zh-CN" b="0" i="0" dirty="0">
                  <a:solidFill>
                    <a:srgbClr val="444444"/>
                  </a:solidFill>
                  <a:effectLst/>
                  <a:latin typeface="Arial" panose="020B0604020202020204" pitchFamily="34" charset="0"/>
                </a:rPr>
                <a:t>1986 </a:t>
              </a:r>
              <a:r>
                <a:rPr lang="zh-CN" altLang="en-US" b="0" i="0" dirty="0">
                  <a:solidFill>
                    <a:srgbClr val="444444"/>
                  </a:solidFill>
                  <a:effectLst/>
                  <a:latin typeface="Arial" panose="020B0604020202020204" pitchFamily="34" charset="0"/>
                </a:rPr>
                <a:t>年，美国 </a:t>
              </a:r>
              <a:r>
                <a:rPr lang="en-US" altLang="zh-CN" b="0" i="0" dirty="0">
                  <a:solidFill>
                    <a:srgbClr val="444444"/>
                  </a:solidFill>
                  <a:effectLst/>
                  <a:latin typeface="Arial" panose="020B0604020202020204" pitchFamily="34" charset="0"/>
                </a:rPr>
                <a:t>ATT </a:t>
              </a:r>
              <a:r>
                <a:rPr lang="zh-CN" altLang="en-US" b="0" i="0" dirty="0">
                  <a:solidFill>
                    <a:srgbClr val="444444"/>
                  </a:solidFill>
                  <a:effectLst/>
                  <a:latin typeface="Arial" panose="020B0604020202020204" pitchFamily="34" charset="0"/>
                </a:rPr>
                <a:t>公司在西班牙加那利群岛和相邻的特内里弗岛之间，铺设了世界上第一条商用海底光缆，长度仅有</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公里。据统计，截至目前，全球海底光缆数量超过</a:t>
              </a:r>
              <a:r>
                <a:rPr lang="en-US" altLang="zh-CN" b="0" i="0" dirty="0">
                  <a:solidFill>
                    <a:srgbClr val="444444"/>
                  </a:solidFill>
                  <a:effectLst/>
                  <a:latin typeface="Arial" panose="020B0604020202020204" pitchFamily="34" charset="0"/>
                </a:rPr>
                <a:t>448</a:t>
              </a:r>
              <a:r>
                <a:rPr lang="zh-CN" altLang="en-US" b="0" i="0" dirty="0">
                  <a:solidFill>
                    <a:srgbClr val="444444"/>
                  </a:solidFill>
                  <a:effectLst/>
                  <a:latin typeface="Arial" panose="020B0604020202020204" pitchFamily="34" charset="0"/>
                </a:rPr>
                <a:t>条，总长度超过</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万公里。</a:t>
              </a:r>
              <a:endParaRPr lang="zh-CN" altLang="en-US" dirty="0"/>
            </a:p>
          </p:txBody>
        </p:sp>
      </p:grpSp>
      <p:grpSp>
        <p:nvGrpSpPr>
          <p:cNvPr id="16" name="组合 15"/>
          <p:cNvGrpSpPr/>
          <p:nvPr/>
        </p:nvGrpSpPr>
        <p:grpSpPr>
          <a:xfrm>
            <a:off x="5263333" y="3287906"/>
            <a:ext cx="6184782" cy="3218170"/>
            <a:chOff x="5281504" y="1765799"/>
            <a:chExt cx="6184782" cy="3218170"/>
          </a:xfrm>
        </p:grpSpPr>
        <p:sp>
          <p:nvSpPr>
            <p:cNvPr id="17" name="矩形 16"/>
            <p:cNvSpPr/>
            <p:nvPr/>
          </p:nvSpPr>
          <p:spPr>
            <a:xfrm>
              <a:off x="5370286" y="1828800"/>
              <a:ext cx="6096000" cy="31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281504" y="1765799"/>
              <a:ext cx="6096000" cy="3139321"/>
            </a:xfrm>
            <a:prstGeom prst="rect">
              <a:avLst/>
            </a:prstGeom>
            <a:solidFill>
              <a:schemeClr val="accent1">
                <a:lumMod val="40000"/>
                <a:lumOff val="60000"/>
              </a:schemeClr>
            </a:solidFill>
          </p:spPr>
          <p:txBody>
            <a:bodyPr wrap="square">
              <a:spAutoFit/>
            </a:bodyPr>
            <a:lstStyle/>
            <a:p>
              <a:r>
                <a:rPr lang="zh-CN" altLang="en-US" b="0" i="0" dirty="0">
                  <a:solidFill>
                    <a:srgbClr val="444444"/>
                  </a:solidFill>
                  <a:effectLst/>
                  <a:latin typeface="Arial" panose="020B0604020202020204" pitchFamily="34" charset="0"/>
                </a:rPr>
                <a:t>在</a:t>
              </a:r>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年以前，这个市场基本上被美国的</a:t>
              </a:r>
              <a:r>
                <a:rPr lang="en-US" altLang="zh-CN" b="0" i="0" dirty="0">
                  <a:solidFill>
                    <a:srgbClr val="444444"/>
                  </a:solidFill>
                  <a:effectLst/>
                  <a:latin typeface="Arial" panose="020B0604020202020204" pitchFamily="34" charset="0"/>
                </a:rPr>
                <a:t>Tyco(</a:t>
              </a:r>
              <a:r>
                <a:rPr lang="zh-CN" altLang="en-US" b="0" i="0" dirty="0">
                  <a:solidFill>
                    <a:srgbClr val="444444"/>
                  </a:solidFill>
                  <a:effectLst/>
                  <a:latin typeface="Arial" panose="020B0604020202020204" pitchFamily="34" charset="0"/>
                </a:rPr>
                <a:t>泰科</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，法国的</a:t>
              </a:r>
              <a:r>
                <a:rPr lang="en-US" altLang="zh-CN" b="0" i="0" dirty="0">
                  <a:solidFill>
                    <a:srgbClr val="444444"/>
                  </a:solidFill>
                  <a:effectLst/>
                  <a:latin typeface="Arial" panose="020B0604020202020204" pitchFamily="34" charset="0"/>
                </a:rPr>
                <a:t>Alcatel-Lucent(</a:t>
              </a:r>
              <a:r>
                <a:rPr lang="zh-CN" altLang="en-US" b="0" i="0" dirty="0">
                  <a:solidFill>
                    <a:srgbClr val="444444"/>
                  </a:solidFill>
                  <a:effectLst/>
                  <a:latin typeface="Arial" panose="020B0604020202020204" pitchFamily="34" charset="0"/>
                </a:rPr>
                <a:t>阿尔卡特朗讯</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，日本的</a:t>
              </a:r>
              <a:r>
                <a:rPr lang="en-US" altLang="zh-CN" b="0" i="0" dirty="0">
                  <a:solidFill>
                    <a:srgbClr val="444444"/>
                  </a:solidFill>
                  <a:effectLst/>
                  <a:latin typeface="Arial" panose="020B0604020202020204" pitchFamily="34" charset="0"/>
                </a:rPr>
                <a:t>NEC(</a:t>
              </a:r>
              <a:r>
                <a:rPr lang="zh-CN" altLang="en-US" b="0" i="0" dirty="0">
                  <a:solidFill>
                    <a:srgbClr val="444444"/>
                  </a:solidFill>
                  <a:effectLst/>
                  <a:latin typeface="Arial" panose="020B0604020202020204" pitchFamily="34" charset="0"/>
                </a:rPr>
                <a:t>日本电气</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三家瓜分</a:t>
              </a:r>
              <a:r>
                <a:rPr lang="en-US" altLang="zh-CN" b="0" i="0" dirty="0">
                  <a:solidFill>
                    <a:srgbClr val="444444"/>
                  </a:solidFill>
                  <a:effectLst/>
                  <a:latin typeface="Arial" panose="020B0604020202020204" pitchFamily="34" charset="0"/>
                </a:rPr>
                <a:t>.</a:t>
              </a:r>
            </a:p>
            <a:p>
              <a:endParaRPr lang="en-US" altLang="zh-CN" b="0" i="0" dirty="0">
                <a:solidFill>
                  <a:srgbClr val="444444"/>
                </a:solidFill>
                <a:effectLst/>
                <a:latin typeface="Arial" panose="020B0604020202020204" pitchFamily="34" charset="0"/>
              </a:endParaRPr>
            </a:p>
            <a:p>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年，华为与全球海事系统有限公司成立了合资公司华为海洋，正式进入海底光缆铺设市场。</a:t>
              </a:r>
              <a:endParaRPr lang="en-US" altLang="zh-CN" b="0" i="0" dirty="0">
                <a:solidFill>
                  <a:srgbClr val="444444"/>
                </a:solidFill>
                <a:effectLst/>
                <a:latin typeface="Arial" panose="020B0604020202020204" pitchFamily="34" charset="0"/>
              </a:endParaRPr>
            </a:p>
            <a:p>
              <a:endParaRPr lang="en-US" altLang="zh-CN" dirty="0">
                <a:solidFill>
                  <a:srgbClr val="444444"/>
                </a:solidFill>
                <a:latin typeface="Arial" panose="020B0604020202020204" pitchFamily="34" charset="0"/>
              </a:endParaRPr>
            </a:p>
            <a:p>
              <a:r>
                <a:rPr lang="zh-CN" altLang="en-US" b="0" i="0" dirty="0">
                  <a:solidFill>
                    <a:srgbClr val="444444"/>
                  </a:solidFill>
                  <a:effectLst/>
                  <a:latin typeface="Arial" panose="020B0604020202020204" pitchFamily="34" charset="0"/>
                </a:rPr>
                <a:t>过去十年，华为海洋新建的海缆长度超过</a:t>
              </a:r>
              <a:r>
                <a:rPr lang="en-US" altLang="zh-CN" b="0" i="0" dirty="0">
                  <a:solidFill>
                    <a:srgbClr val="444444"/>
                  </a:solidFill>
                  <a:effectLst/>
                  <a:latin typeface="Arial" panose="020B0604020202020204" pitchFamily="34" charset="0"/>
                </a:rPr>
                <a:t>5</a:t>
              </a:r>
              <a:r>
                <a:rPr lang="zh-CN" altLang="en-US" b="0" i="0" dirty="0">
                  <a:solidFill>
                    <a:srgbClr val="444444"/>
                  </a:solidFill>
                  <a:effectLst/>
                  <a:latin typeface="Arial" panose="020B0604020202020204" pitchFamily="34" charset="0"/>
                </a:rPr>
                <a:t>万公里，已承担全球网络升级中的</a:t>
              </a:r>
              <a:r>
                <a:rPr lang="en-US" altLang="zh-CN" b="0" i="0" dirty="0">
                  <a:solidFill>
                    <a:srgbClr val="444444"/>
                  </a:solidFill>
                  <a:effectLst/>
                  <a:latin typeface="Arial" panose="020B0604020202020204" pitchFamily="34" charset="0"/>
                </a:rPr>
                <a:t>90</a:t>
              </a:r>
              <a:r>
                <a:rPr lang="zh-CN" altLang="en-US" b="0" i="0" dirty="0">
                  <a:solidFill>
                    <a:srgbClr val="444444"/>
                  </a:solidFill>
                  <a:effectLst/>
                  <a:latin typeface="Arial" panose="020B0604020202020204" pitchFamily="34" charset="0"/>
                </a:rPr>
                <a:t>个项目，全球的市场占有率超过</a:t>
              </a:r>
              <a:r>
                <a:rPr lang="en-US" altLang="zh-CN" b="0" i="0" dirty="0">
                  <a:solidFill>
                    <a:srgbClr val="444444"/>
                  </a:solidFill>
                  <a:effectLst/>
                  <a:latin typeface="Arial" panose="020B0604020202020204" pitchFamily="34" charset="0"/>
                </a:rPr>
                <a:t>15%</a:t>
              </a:r>
              <a:r>
                <a:rPr lang="zh-CN" altLang="en-US" b="0" i="0" dirty="0">
                  <a:solidFill>
                    <a:srgbClr val="444444"/>
                  </a:solidFill>
                  <a:effectLst/>
                  <a:latin typeface="Arial" panose="020B0604020202020204" pitchFamily="34" charset="0"/>
                </a:rPr>
                <a:t>。最近又揽下了连接欧洲、亚洲、非洲的</a:t>
              </a:r>
              <a:r>
                <a:rPr lang="en-US" altLang="zh-CN" b="0" i="0" dirty="0">
                  <a:solidFill>
                    <a:srgbClr val="444444"/>
                  </a:solidFill>
                  <a:effectLst/>
                  <a:latin typeface="Arial" panose="020B0604020202020204" pitchFamily="34" charset="0"/>
                </a:rPr>
                <a:t>1.2</a:t>
              </a:r>
              <a:r>
                <a:rPr lang="zh-CN" altLang="en-US" b="0" i="0" dirty="0">
                  <a:solidFill>
                    <a:srgbClr val="444444"/>
                  </a:solidFill>
                  <a:effectLst/>
                  <a:latin typeface="Arial" panose="020B0604020202020204" pitchFamily="34" charset="0"/>
                </a:rPr>
                <a:t>万公里的海底光缆铺设项目。</a:t>
              </a:r>
              <a:endParaRPr lang="en-US" altLang="zh-CN" b="0" i="0" dirty="0">
                <a:solidFill>
                  <a:srgbClr val="444444"/>
                </a:solidFill>
                <a:effectLst/>
                <a:latin typeface="Arial" panose="020B0604020202020204" pitchFamily="34" charset="0"/>
              </a:endParaRPr>
            </a:p>
          </p:txBody>
        </p:sp>
      </p:gr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5" y="4057413"/>
            <a:ext cx="4152980" cy="2407111"/>
          </a:xfrm>
          <a:prstGeom prst="rect">
            <a:avLst/>
          </a:prstGeom>
        </p:spPr>
      </p:pic>
      <p:sp>
        <p:nvSpPr>
          <p:cNvPr id="22" name="文本框 21"/>
          <p:cNvSpPr txBox="1"/>
          <p:nvPr/>
        </p:nvSpPr>
        <p:spPr>
          <a:xfrm>
            <a:off x="1161075" y="6487962"/>
            <a:ext cx="6096000" cy="338554"/>
          </a:xfrm>
          <a:prstGeom prst="rect">
            <a:avLst/>
          </a:prstGeom>
          <a:noFill/>
        </p:spPr>
        <p:txBody>
          <a:bodyPr wrap="square">
            <a:spAutoFit/>
          </a:bodyPr>
          <a:lstStyle/>
          <a:p>
            <a:r>
              <a:rPr lang="zh-CN" altLang="en-US" sz="1600" b="0" i="0" dirty="0">
                <a:solidFill>
                  <a:srgbClr val="444444"/>
                </a:solidFill>
                <a:effectLst/>
                <a:latin typeface="Arial" panose="020B0604020202020204" pitchFamily="34" charset="0"/>
              </a:rPr>
              <a:t>华为海洋的海底光缆网络图</a:t>
            </a:r>
            <a:endParaRPr lang="zh-CN" altLang="en-US" sz="1600" dirty="0"/>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238" y="1730047"/>
            <a:ext cx="5484441" cy="2762594"/>
          </a:xfrm>
          <a:prstGeom prst="rect">
            <a:avLst/>
          </a:prstGeom>
          <a:ln>
            <a:solidFill>
              <a:schemeClr val="tx1"/>
            </a:solidFill>
          </a:ln>
        </p:spPr>
      </p:pic>
      <p:sp>
        <p:nvSpPr>
          <p:cNvPr id="4" name="标题 1"/>
          <p:cNvSpPr txBox="1"/>
          <p:nvPr/>
        </p:nvSpPr>
        <p:spPr>
          <a:xfrm>
            <a:off x="3464905" y="646720"/>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p:cNvSpPr txBox="1"/>
          <p:nvPr/>
        </p:nvSpPr>
        <p:spPr>
          <a:xfrm>
            <a:off x="9770333" y="625984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t>59</a:t>
            </a:fld>
            <a:endParaRPr lang="en-US" altLang="zh-CN" sz="1400" dirty="0"/>
          </a:p>
        </p:txBody>
      </p:sp>
      <p:sp>
        <p:nvSpPr>
          <p:cNvPr id="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9" name="文本框 8"/>
          <p:cNvSpPr txBox="1"/>
          <p:nvPr/>
        </p:nvSpPr>
        <p:spPr>
          <a:xfrm>
            <a:off x="587566" y="1331627"/>
            <a:ext cx="4307876" cy="1067215"/>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遭遇某国及附庸 阻挠破坏</a:t>
            </a:r>
            <a:endParaRPr lang="en-US" altLang="zh-CN" sz="2400" dirty="0"/>
          </a:p>
          <a:p>
            <a:pPr marL="342900" indent="-342900">
              <a:lnSpc>
                <a:spcPct val="140000"/>
              </a:lnSpc>
              <a:buFont typeface="Wingdings" panose="05000000000000000000" pitchFamily="2" charset="2"/>
              <a:buChar char="l"/>
            </a:pPr>
            <a:endParaRPr lang="zh-CN" altLang="en-US" sz="2400"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601" y="2187803"/>
            <a:ext cx="5133295" cy="1646096"/>
          </a:xfrm>
          <a:prstGeom prst="rect">
            <a:avLst/>
          </a:prstGeom>
          <a:ln>
            <a:solidFill>
              <a:schemeClr val="tx1"/>
            </a:solidFill>
          </a:ln>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052" y="2985752"/>
            <a:ext cx="5133295" cy="2264907"/>
          </a:xfrm>
          <a:prstGeom prst="rect">
            <a:avLst/>
          </a:prstGeom>
          <a:ln>
            <a:solidFill>
              <a:schemeClr val="tx1"/>
            </a:solidFill>
          </a:ln>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010" y="3728550"/>
            <a:ext cx="3798223" cy="2759898"/>
          </a:xfrm>
          <a:prstGeom prst="rect">
            <a:avLst/>
          </a:prstGeom>
          <a:ln>
            <a:solidFill>
              <a:schemeClr val="tx1"/>
            </a:solidFill>
          </a:ln>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398524"/>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mn-ea"/>
                <a:cs typeface="微软雅黑" panose="020B0503020204020204" pitchFamily="34" charset="-122"/>
              </a:rPr>
              <a:t>概 述</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p:nvPr/>
        </p:nvSpPr>
        <p:spPr>
          <a:xfrm>
            <a:off x="1092200" y="2180455"/>
            <a:ext cx="10229850" cy="426418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理清本书章节关系</a:t>
            </a:r>
          </a:p>
          <a:p>
            <a:pPr eaLnBrk="1" hangingPunct="1">
              <a:lnSpc>
                <a:spcPct val="150000"/>
              </a:lnSpc>
              <a:spcBef>
                <a:spcPts val="0"/>
              </a:spcBef>
              <a:buSzPct val="100000"/>
            </a:pPr>
            <a:r>
              <a:rPr lang="zh-CN" altLang="en-US" dirty="0">
                <a:latin typeface="+mn-ea"/>
                <a:cs typeface="微软雅黑" panose="020B0503020204020204" pitchFamily="34" charset="-122"/>
              </a:rPr>
              <a:t>直观感受计算机网络</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了解计算机网络术语 </a:t>
            </a:r>
          </a:p>
          <a:p>
            <a:pPr eaLnBrk="1" hangingPunct="1">
              <a:lnSpc>
                <a:spcPct val="150000"/>
              </a:lnSpc>
              <a:spcBef>
                <a:spcPts val="0"/>
              </a:spcBef>
              <a:buSzPct val="100000"/>
            </a:pPr>
            <a:r>
              <a:rPr lang="zh-CN" altLang="en-US" dirty="0">
                <a:latin typeface="+mn-ea"/>
                <a:cs typeface="微软雅黑" panose="020B0503020204020204" pitchFamily="34" charset="-122"/>
              </a:rPr>
              <a:t>为后续章节深入详细展开做铺垫</a:t>
            </a:r>
          </a:p>
          <a:p>
            <a:pPr eaLnBrk="1" hangingPunct="1">
              <a:lnSpc>
                <a:spcPct val="150000"/>
              </a:lnSpc>
              <a:spcBef>
                <a:spcPts val="0"/>
              </a:spcBef>
              <a:buSzPct val="100000"/>
            </a:pPr>
            <a:r>
              <a:rPr lang="zh-CN" altLang="en-US" dirty="0">
                <a:latin typeface="+mn-ea"/>
                <a:cs typeface="微软雅黑" panose="020B0503020204020204" pitchFamily="34" charset="-122"/>
              </a:rPr>
              <a:t>方法途径</a:t>
            </a:r>
            <a:r>
              <a:rPr lang="en-US" altLang="zh-CN" dirty="0">
                <a:latin typeface="+mn-ea"/>
                <a:cs typeface="微软雅黑" panose="020B0503020204020204" pitchFamily="34" charset="-122"/>
              </a:rPr>
              <a:t>:</a:t>
            </a:r>
          </a:p>
          <a:p>
            <a:pPr lvl="1" eaLnBrk="1" hangingPunct="1">
              <a:lnSpc>
                <a:spcPct val="150000"/>
              </a:lnSpc>
              <a:spcBef>
                <a:spcPts val="0"/>
              </a:spcBef>
              <a:buSzPct val="100000"/>
            </a:pPr>
            <a:r>
              <a:rPr lang="zh-CN" altLang="en-US" dirty="0">
                <a:latin typeface="+mn-ea"/>
                <a:cs typeface="微软雅黑" panose="020B0503020204020204" pitchFamily="34" charset="-122"/>
              </a:rPr>
              <a:t> 简单描述</a:t>
            </a:r>
          </a:p>
          <a:p>
            <a:pPr lvl="1" eaLnBrk="1" hangingPunct="1">
              <a:lnSpc>
                <a:spcPct val="150000"/>
              </a:lnSpc>
              <a:spcBef>
                <a:spcPts val="0"/>
              </a:spcBef>
              <a:buSzPct val="100000"/>
            </a:pPr>
            <a:r>
              <a:rPr lang="zh-CN" altLang="en-US" dirty="0">
                <a:latin typeface="+mn-ea"/>
                <a:cs typeface="微软雅黑" panose="020B0503020204020204" pitchFamily="34" charset="-122"/>
              </a:rPr>
              <a:t> 以</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为实例</a:t>
            </a:r>
          </a:p>
        </p:txBody>
      </p:sp>
      <p:sp>
        <p:nvSpPr>
          <p:cNvPr id="5" name="Rectangle 4"/>
          <p:cNvSpPr/>
          <p:nvPr/>
        </p:nvSpPr>
        <p:spPr>
          <a:xfrm>
            <a:off x="2209800" y="475509"/>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本章目标</a:t>
            </a:r>
          </a:p>
        </p:txBody>
      </p:sp>
      <p:sp>
        <p:nvSpPr>
          <p:cNvPr id="7" name="Title 1"/>
          <p:cNvSpPr txBox="1"/>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611560" y="1454297"/>
            <a:ext cx="4980305" cy="44185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以电磁频谱承载信号</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没有物理连线</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双向</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传播环境的影响</a:t>
            </a:r>
            <a:r>
              <a:rPr lang="en-US" altLang="zh-CN" sz="2400" dirty="0">
                <a:latin typeface="+mn-ea"/>
                <a:cs typeface="微软雅黑" panose="020B0503020204020204" pitchFamily="34" charset="-122"/>
              </a:rPr>
              <a:t>:</a:t>
            </a:r>
          </a:p>
          <a:p>
            <a:pPr lvl="1">
              <a:lnSpc>
                <a:spcPct val="120000"/>
              </a:lnSpc>
              <a:buSzPct val="70000"/>
            </a:pPr>
            <a:r>
              <a:rPr lang="zh-CN" altLang="en-US" dirty="0">
                <a:latin typeface="+mn-ea"/>
                <a:cs typeface="微软雅黑" panose="020B0503020204020204" pitchFamily="34" charset="-122"/>
              </a:rPr>
              <a:t>多路径衰落－干扰物表面反射 </a:t>
            </a:r>
          </a:p>
          <a:p>
            <a:pPr lvl="1">
              <a:lnSpc>
                <a:spcPct val="120000"/>
              </a:lnSpc>
              <a:buSzPct val="70000"/>
            </a:pPr>
            <a:r>
              <a:rPr lang="zh-CN" altLang="en-US" dirty="0">
                <a:latin typeface="+mn-ea"/>
                <a:cs typeface="微软雅黑" panose="020B0503020204020204" pitchFamily="34" charset="-122"/>
              </a:rPr>
              <a:t>盲区衰落－障碍物绕</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透</a:t>
            </a:r>
          </a:p>
          <a:p>
            <a:pPr lvl="1">
              <a:lnSpc>
                <a:spcPct val="120000"/>
              </a:lnSpc>
              <a:buSzPct val="70000"/>
            </a:pPr>
            <a:r>
              <a:rPr lang="zh-CN" altLang="en-US" dirty="0">
                <a:latin typeface="+mn-ea"/>
                <a:cs typeface="微软雅黑" panose="020B0503020204020204" pitchFamily="34" charset="-122"/>
              </a:rPr>
              <a:t>干扰－其他电磁信号</a:t>
            </a:r>
          </a:p>
        </p:txBody>
      </p:sp>
      <p:sp>
        <p:nvSpPr>
          <p:cNvPr id="5" name="Rectangle 3"/>
          <p:cNvSpPr/>
          <p:nvPr/>
        </p:nvSpPr>
        <p:spPr>
          <a:xfrm>
            <a:off x="5566410" y="1454297"/>
            <a:ext cx="6422390" cy="5380132"/>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20000"/>
              </a:lnSpc>
              <a:spcBef>
                <a:spcPct val="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无线链路类型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地面微波</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达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45 Mbps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信道</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局域无线通道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WiFi)</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11Mbps, 54Mbps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，更高</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广域无线通道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cellular)</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e.g.GPRS,CDMA</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3G: hundreds of kbps</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卫星通信</a:t>
            </a:r>
          </a:p>
          <a:p>
            <a:pPr lvl="2">
              <a:lnSpc>
                <a:spcPct val="120000"/>
              </a:lnSpc>
              <a:spcBef>
                <a:spcPct val="0"/>
              </a:spcBef>
              <a:buClrTx/>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高达数百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Mbps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信道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或多个更小的信道</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250 msec</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毫秒端到端延迟</a:t>
            </a:r>
            <a:endParaRPr lang="zh-CN" altLang="en-US" sz="2200" u="sng"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20000"/>
              </a:lnSpc>
              <a:spcBef>
                <a:spcPct val="0"/>
              </a:spcBef>
              <a:buClrTx/>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地球同步卫星与低轨道卫星（</a:t>
            </a:r>
            <a:r>
              <a:rPr lang="en-US" altLang="zh-CN" sz="2200" dirty="0" err="1">
                <a:latin typeface="微软雅黑" panose="020B0503020204020204" pitchFamily="34" charset="-122"/>
                <a:ea typeface="微软雅黑" panose="020B0503020204020204" pitchFamily="34" charset="-122"/>
                <a:cs typeface="微软雅黑" panose="020B0503020204020204" pitchFamily="34" charset="-122"/>
              </a:rPr>
              <a:t>e.g</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铱星系统－</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66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颗低空卫星）</a:t>
            </a:r>
          </a:p>
        </p:txBody>
      </p:sp>
      <p:sp>
        <p:nvSpPr>
          <p:cNvPr id="6" name="Rectangle 4"/>
          <p:cNvSpPr txBox="1"/>
          <p:nvPr/>
        </p:nvSpPr>
        <p:spPr>
          <a:xfrm>
            <a:off x="3362325" y="608724"/>
            <a:ext cx="5581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物理介质：无线电磁波</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p:cNvSpPr txBox="1"/>
          <p:nvPr/>
        </p:nvSpPr>
        <p:spPr>
          <a:xfrm>
            <a:off x="4229100" y="800130"/>
            <a:ext cx="41433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铱星系统示意图</a:t>
            </a:r>
          </a:p>
        </p:txBody>
      </p:sp>
      <p:sp>
        <p:nvSpPr>
          <p:cNvPr id="5" name="灯片编号占位符 4"/>
          <p:cNvSpPr txBox="1"/>
          <p:nvPr/>
        </p:nvSpPr>
        <p:spPr>
          <a:xfrm>
            <a:off x="9704388" y="6283670"/>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t>61</a:t>
            </a:fld>
            <a:endParaRPr lang="en-US" altLang="zh-CN" sz="1400" dirty="0"/>
          </a:p>
        </p:txBody>
      </p:sp>
      <p:pic>
        <p:nvPicPr>
          <p:cNvPr id="6" name="图片 2"/>
          <p:cNvPicPr>
            <a:picLocks noChangeAspect="1"/>
          </p:cNvPicPr>
          <p:nvPr/>
        </p:nvPicPr>
        <p:blipFill>
          <a:blip r:embed="rId3"/>
          <a:stretch>
            <a:fillRect/>
          </a:stretch>
        </p:blipFill>
        <p:spPr>
          <a:xfrm>
            <a:off x="1500188" y="1636713"/>
            <a:ext cx="8496300" cy="4238625"/>
          </a:xfrm>
          <a:prstGeom prst="rect">
            <a:avLst/>
          </a:prstGeom>
          <a:noFill/>
          <a:ln w="9525">
            <a:noFill/>
          </a:ln>
        </p:spPr>
      </p:pic>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3291681" y="867622"/>
            <a:ext cx="62436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端系统上的因特网服务</a:t>
            </a:r>
          </a:p>
        </p:txBody>
      </p:sp>
      <p:sp>
        <p:nvSpPr>
          <p:cNvPr id="5" name="Rectangle 3"/>
          <p:cNvSpPr txBox="1"/>
          <p:nvPr/>
        </p:nvSpPr>
        <p:spPr>
          <a:xfrm>
            <a:off x="372269" y="2050257"/>
            <a:ext cx="5838825" cy="15525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dirty="0"/>
              <a:t> 因特网在端系统上为应用程序之间的数据传递提供了哪些服务呢？</a:t>
            </a:r>
          </a:p>
        </p:txBody>
      </p:sp>
      <p:sp>
        <p:nvSpPr>
          <p:cNvPr id="6" name="Freeform 4"/>
          <p:cNvSpPr/>
          <p:nvPr/>
        </p:nvSpPr>
        <p:spPr>
          <a:xfrm>
            <a:off x="9059863" y="2209800"/>
            <a:ext cx="1751012" cy="1647825"/>
          </a:xfrm>
          <a:custGeom>
            <a:avLst/>
            <a:gdLst>
              <a:gd name="txL" fmla="*/ 0 w 1103"/>
              <a:gd name="txT" fmla="*/ 0 h 1038"/>
              <a:gd name="txR" fmla="*/ 1103 w 1103"/>
              <a:gd name="txB" fmla="*/ 1038 h 1038"/>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03" h="1038">
                <a:moveTo>
                  <a:pt x="195" y="0"/>
                </a:moveTo>
                <a:lnTo>
                  <a:pt x="158" y="4"/>
                </a:lnTo>
                <a:lnTo>
                  <a:pt x="127" y="12"/>
                </a:lnTo>
                <a:lnTo>
                  <a:pt x="100" y="23"/>
                </a:lnTo>
                <a:lnTo>
                  <a:pt x="78" y="38"/>
                </a:lnTo>
                <a:lnTo>
                  <a:pt x="59" y="56"/>
                </a:lnTo>
                <a:lnTo>
                  <a:pt x="42" y="77"/>
                </a:lnTo>
                <a:lnTo>
                  <a:pt x="28" y="100"/>
                </a:lnTo>
                <a:lnTo>
                  <a:pt x="16" y="126"/>
                </a:lnTo>
                <a:lnTo>
                  <a:pt x="7" y="156"/>
                </a:lnTo>
                <a:lnTo>
                  <a:pt x="2" y="191"/>
                </a:lnTo>
                <a:lnTo>
                  <a:pt x="0" y="230"/>
                </a:lnTo>
                <a:lnTo>
                  <a:pt x="1" y="272"/>
                </a:lnTo>
                <a:lnTo>
                  <a:pt x="6" y="356"/>
                </a:lnTo>
                <a:lnTo>
                  <a:pt x="9" y="397"/>
                </a:lnTo>
                <a:lnTo>
                  <a:pt x="11" y="434"/>
                </a:lnTo>
                <a:lnTo>
                  <a:pt x="11" y="507"/>
                </a:lnTo>
                <a:lnTo>
                  <a:pt x="11" y="579"/>
                </a:lnTo>
                <a:lnTo>
                  <a:pt x="12" y="613"/>
                </a:lnTo>
                <a:lnTo>
                  <a:pt x="16" y="644"/>
                </a:lnTo>
                <a:lnTo>
                  <a:pt x="22" y="670"/>
                </a:lnTo>
                <a:lnTo>
                  <a:pt x="32" y="691"/>
                </a:lnTo>
                <a:lnTo>
                  <a:pt x="45" y="705"/>
                </a:lnTo>
                <a:lnTo>
                  <a:pt x="59" y="711"/>
                </a:lnTo>
                <a:lnTo>
                  <a:pt x="76" y="713"/>
                </a:lnTo>
                <a:lnTo>
                  <a:pt x="95" y="711"/>
                </a:lnTo>
                <a:lnTo>
                  <a:pt x="117" y="709"/>
                </a:lnTo>
                <a:lnTo>
                  <a:pt x="142" y="710"/>
                </a:lnTo>
                <a:lnTo>
                  <a:pt x="169" y="715"/>
                </a:lnTo>
                <a:lnTo>
                  <a:pt x="200" y="726"/>
                </a:lnTo>
                <a:lnTo>
                  <a:pt x="236" y="746"/>
                </a:lnTo>
                <a:lnTo>
                  <a:pt x="277" y="771"/>
                </a:lnTo>
                <a:lnTo>
                  <a:pt x="321" y="800"/>
                </a:lnTo>
                <a:lnTo>
                  <a:pt x="368" y="831"/>
                </a:lnTo>
                <a:lnTo>
                  <a:pt x="416" y="863"/>
                </a:lnTo>
                <a:lnTo>
                  <a:pt x="463" y="894"/>
                </a:lnTo>
                <a:lnTo>
                  <a:pt x="510" y="921"/>
                </a:lnTo>
                <a:lnTo>
                  <a:pt x="553" y="943"/>
                </a:lnTo>
                <a:lnTo>
                  <a:pt x="635" y="981"/>
                </a:lnTo>
                <a:lnTo>
                  <a:pt x="676" y="999"/>
                </a:lnTo>
                <a:lnTo>
                  <a:pt x="716" y="1014"/>
                </a:lnTo>
                <a:lnTo>
                  <a:pt x="755" y="1025"/>
                </a:lnTo>
                <a:lnTo>
                  <a:pt x="791" y="1034"/>
                </a:lnTo>
                <a:lnTo>
                  <a:pt x="826" y="1037"/>
                </a:lnTo>
                <a:lnTo>
                  <a:pt x="858" y="1034"/>
                </a:lnTo>
                <a:lnTo>
                  <a:pt x="887" y="1026"/>
                </a:lnTo>
                <a:lnTo>
                  <a:pt x="914" y="1015"/>
                </a:lnTo>
                <a:lnTo>
                  <a:pt x="939" y="999"/>
                </a:lnTo>
                <a:lnTo>
                  <a:pt x="962" y="979"/>
                </a:lnTo>
                <a:lnTo>
                  <a:pt x="984" y="955"/>
                </a:lnTo>
                <a:lnTo>
                  <a:pt x="1003" y="926"/>
                </a:lnTo>
                <a:lnTo>
                  <a:pt x="1021" y="892"/>
                </a:lnTo>
                <a:lnTo>
                  <a:pt x="1037" y="853"/>
                </a:lnTo>
                <a:lnTo>
                  <a:pt x="1044" y="830"/>
                </a:lnTo>
                <a:lnTo>
                  <a:pt x="1051" y="805"/>
                </a:lnTo>
                <a:lnTo>
                  <a:pt x="1063" y="746"/>
                </a:lnTo>
                <a:lnTo>
                  <a:pt x="1074" y="680"/>
                </a:lnTo>
                <a:lnTo>
                  <a:pt x="1083" y="612"/>
                </a:lnTo>
                <a:lnTo>
                  <a:pt x="1090" y="542"/>
                </a:lnTo>
                <a:lnTo>
                  <a:pt x="1095" y="476"/>
                </a:lnTo>
                <a:lnTo>
                  <a:pt x="1098" y="417"/>
                </a:lnTo>
                <a:lnTo>
                  <a:pt x="1099" y="391"/>
                </a:lnTo>
                <a:lnTo>
                  <a:pt x="1100" y="368"/>
                </a:lnTo>
                <a:lnTo>
                  <a:pt x="1100" y="329"/>
                </a:lnTo>
                <a:lnTo>
                  <a:pt x="1102" y="296"/>
                </a:lnTo>
                <a:lnTo>
                  <a:pt x="1102" y="269"/>
                </a:lnTo>
                <a:lnTo>
                  <a:pt x="1100" y="245"/>
                </a:lnTo>
                <a:lnTo>
                  <a:pt x="1094" y="224"/>
                </a:lnTo>
                <a:lnTo>
                  <a:pt x="1083" y="206"/>
                </a:lnTo>
                <a:lnTo>
                  <a:pt x="1066" y="189"/>
                </a:lnTo>
                <a:lnTo>
                  <a:pt x="1042" y="172"/>
                </a:lnTo>
                <a:lnTo>
                  <a:pt x="1008" y="156"/>
                </a:lnTo>
                <a:lnTo>
                  <a:pt x="967" y="143"/>
                </a:lnTo>
                <a:lnTo>
                  <a:pt x="919" y="133"/>
                </a:lnTo>
                <a:lnTo>
                  <a:pt x="866" y="125"/>
                </a:lnTo>
                <a:lnTo>
                  <a:pt x="810" y="117"/>
                </a:lnTo>
                <a:lnTo>
                  <a:pt x="752" y="109"/>
                </a:lnTo>
                <a:lnTo>
                  <a:pt x="696" y="101"/>
                </a:lnTo>
                <a:lnTo>
                  <a:pt x="642" y="91"/>
                </a:lnTo>
                <a:lnTo>
                  <a:pt x="587" y="78"/>
                </a:lnTo>
                <a:lnTo>
                  <a:pt x="528" y="64"/>
                </a:lnTo>
                <a:lnTo>
                  <a:pt x="405" y="32"/>
                </a:lnTo>
                <a:lnTo>
                  <a:pt x="345" y="18"/>
                </a:lnTo>
                <a:lnTo>
                  <a:pt x="289" y="8"/>
                </a:lnTo>
                <a:lnTo>
                  <a:pt x="238" y="1"/>
                </a:lnTo>
                <a:lnTo>
                  <a:pt x="195" y="0"/>
                </a:lnTo>
              </a:path>
            </a:pathLst>
          </a:custGeom>
          <a:solidFill>
            <a:srgbClr val="00FFFF">
              <a:alpha val="100000"/>
            </a:srgbClr>
          </a:solidFill>
          <a:ln w="9525">
            <a:noFill/>
          </a:ln>
        </p:spPr>
        <p:txBody>
          <a:bodyPr/>
          <a:lstStyle/>
          <a:p>
            <a:endParaRPr lang="zh-CN" altLang="en-US"/>
          </a:p>
        </p:txBody>
      </p:sp>
      <p:sp>
        <p:nvSpPr>
          <p:cNvPr id="7" name="Freeform 5"/>
          <p:cNvSpPr/>
          <p:nvPr/>
        </p:nvSpPr>
        <p:spPr>
          <a:xfrm>
            <a:off x="7269163" y="2076450"/>
            <a:ext cx="1771650" cy="1533525"/>
          </a:xfrm>
          <a:custGeom>
            <a:avLst/>
            <a:gdLst>
              <a:gd name="txL" fmla="*/ 0 w 1116"/>
              <a:gd name="txT" fmla="*/ 0 h 966"/>
              <a:gd name="txR" fmla="*/ 1116 w 1116"/>
              <a:gd name="txB" fmla="*/ 966 h 966"/>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16" h="966">
                <a:moveTo>
                  <a:pt x="460" y="24"/>
                </a:moveTo>
                <a:lnTo>
                  <a:pt x="440" y="18"/>
                </a:lnTo>
                <a:lnTo>
                  <a:pt x="417" y="13"/>
                </a:lnTo>
                <a:lnTo>
                  <a:pt x="364" y="5"/>
                </a:lnTo>
                <a:lnTo>
                  <a:pt x="305" y="1"/>
                </a:lnTo>
                <a:lnTo>
                  <a:pt x="244" y="0"/>
                </a:lnTo>
                <a:lnTo>
                  <a:pt x="185" y="3"/>
                </a:lnTo>
                <a:lnTo>
                  <a:pt x="130" y="11"/>
                </a:lnTo>
                <a:lnTo>
                  <a:pt x="105" y="16"/>
                </a:lnTo>
                <a:lnTo>
                  <a:pt x="83" y="22"/>
                </a:lnTo>
                <a:lnTo>
                  <a:pt x="65" y="30"/>
                </a:lnTo>
                <a:lnTo>
                  <a:pt x="49" y="39"/>
                </a:lnTo>
                <a:lnTo>
                  <a:pt x="37" y="49"/>
                </a:lnTo>
                <a:lnTo>
                  <a:pt x="28" y="62"/>
                </a:lnTo>
                <a:lnTo>
                  <a:pt x="17" y="92"/>
                </a:lnTo>
                <a:lnTo>
                  <a:pt x="13" y="127"/>
                </a:lnTo>
                <a:lnTo>
                  <a:pt x="15" y="167"/>
                </a:lnTo>
                <a:lnTo>
                  <a:pt x="19" y="208"/>
                </a:lnTo>
                <a:lnTo>
                  <a:pt x="25" y="249"/>
                </a:lnTo>
                <a:lnTo>
                  <a:pt x="28" y="289"/>
                </a:lnTo>
                <a:lnTo>
                  <a:pt x="28" y="326"/>
                </a:lnTo>
                <a:lnTo>
                  <a:pt x="20" y="398"/>
                </a:lnTo>
                <a:lnTo>
                  <a:pt x="9" y="470"/>
                </a:lnTo>
                <a:lnTo>
                  <a:pt x="2" y="537"/>
                </a:lnTo>
                <a:lnTo>
                  <a:pt x="0" y="567"/>
                </a:lnTo>
                <a:lnTo>
                  <a:pt x="2" y="593"/>
                </a:lnTo>
                <a:lnTo>
                  <a:pt x="6" y="638"/>
                </a:lnTo>
                <a:lnTo>
                  <a:pt x="9" y="656"/>
                </a:lnTo>
                <a:lnTo>
                  <a:pt x="13" y="673"/>
                </a:lnTo>
                <a:lnTo>
                  <a:pt x="21" y="687"/>
                </a:lnTo>
                <a:lnTo>
                  <a:pt x="34" y="700"/>
                </a:lnTo>
                <a:lnTo>
                  <a:pt x="51" y="710"/>
                </a:lnTo>
                <a:lnTo>
                  <a:pt x="75" y="719"/>
                </a:lnTo>
                <a:lnTo>
                  <a:pt x="91" y="723"/>
                </a:lnTo>
                <a:lnTo>
                  <a:pt x="110" y="725"/>
                </a:lnTo>
                <a:lnTo>
                  <a:pt x="155" y="724"/>
                </a:lnTo>
                <a:lnTo>
                  <a:pt x="206" y="721"/>
                </a:lnTo>
                <a:lnTo>
                  <a:pt x="262" y="717"/>
                </a:lnTo>
                <a:lnTo>
                  <a:pt x="317" y="713"/>
                </a:lnTo>
                <a:lnTo>
                  <a:pt x="369" y="711"/>
                </a:lnTo>
                <a:lnTo>
                  <a:pt x="414" y="715"/>
                </a:lnTo>
                <a:lnTo>
                  <a:pt x="433" y="719"/>
                </a:lnTo>
                <a:lnTo>
                  <a:pt x="449" y="725"/>
                </a:lnTo>
                <a:lnTo>
                  <a:pt x="462" y="733"/>
                </a:lnTo>
                <a:lnTo>
                  <a:pt x="471" y="743"/>
                </a:lnTo>
                <a:lnTo>
                  <a:pt x="478" y="755"/>
                </a:lnTo>
                <a:lnTo>
                  <a:pt x="482" y="769"/>
                </a:lnTo>
                <a:lnTo>
                  <a:pt x="485" y="799"/>
                </a:lnTo>
                <a:lnTo>
                  <a:pt x="485" y="832"/>
                </a:lnTo>
                <a:lnTo>
                  <a:pt x="486" y="865"/>
                </a:lnTo>
                <a:lnTo>
                  <a:pt x="493" y="895"/>
                </a:lnTo>
                <a:lnTo>
                  <a:pt x="499" y="909"/>
                </a:lnTo>
                <a:lnTo>
                  <a:pt x="509" y="920"/>
                </a:lnTo>
                <a:lnTo>
                  <a:pt x="522" y="929"/>
                </a:lnTo>
                <a:lnTo>
                  <a:pt x="539" y="936"/>
                </a:lnTo>
                <a:lnTo>
                  <a:pt x="560" y="942"/>
                </a:lnTo>
                <a:lnTo>
                  <a:pt x="587" y="947"/>
                </a:lnTo>
                <a:lnTo>
                  <a:pt x="617" y="952"/>
                </a:lnTo>
                <a:lnTo>
                  <a:pt x="650" y="957"/>
                </a:lnTo>
                <a:lnTo>
                  <a:pt x="724" y="963"/>
                </a:lnTo>
                <a:lnTo>
                  <a:pt x="803" y="965"/>
                </a:lnTo>
                <a:lnTo>
                  <a:pt x="881" y="962"/>
                </a:lnTo>
                <a:lnTo>
                  <a:pt x="954" y="952"/>
                </a:lnTo>
                <a:lnTo>
                  <a:pt x="986" y="945"/>
                </a:lnTo>
                <a:lnTo>
                  <a:pt x="1015" y="936"/>
                </a:lnTo>
                <a:lnTo>
                  <a:pt x="1040" y="925"/>
                </a:lnTo>
                <a:lnTo>
                  <a:pt x="1060" y="911"/>
                </a:lnTo>
                <a:lnTo>
                  <a:pt x="1076" y="894"/>
                </a:lnTo>
                <a:lnTo>
                  <a:pt x="1089" y="874"/>
                </a:lnTo>
                <a:lnTo>
                  <a:pt x="1099" y="850"/>
                </a:lnTo>
                <a:lnTo>
                  <a:pt x="1106" y="823"/>
                </a:lnTo>
                <a:lnTo>
                  <a:pt x="1114" y="764"/>
                </a:lnTo>
                <a:lnTo>
                  <a:pt x="1115" y="700"/>
                </a:lnTo>
                <a:lnTo>
                  <a:pt x="1112" y="633"/>
                </a:lnTo>
                <a:lnTo>
                  <a:pt x="1106" y="570"/>
                </a:lnTo>
                <a:lnTo>
                  <a:pt x="1100" y="513"/>
                </a:lnTo>
                <a:lnTo>
                  <a:pt x="1099" y="489"/>
                </a:lnTo>
                <a:lnTo>
                  <a:pt x="1097" y="467"/>
                </a:lnTo>
                <a:lnTo>
                  <a:pt x="1096" y="430"/>
                </a:lnTo>
                <a:lnTo>
                  <a:pt x="1096" y="398"/>
                </a:lnTo>
                <a:lnTo>
                  <a:pt x="1095" y="370"/>
                </a:lnTo>
                <a:lnTo>
                  <a:pt x="1092" y="347"/>
                </a:lnTo>
                <a:lnTo>
                  <a:pt x="1086" y="326"/>
                </a:lnTo>
                <a:lnTo>
                  <a:pt x="1075" y="307"/>
                </a:lnTo>
                <a:lnTo>
                  <a:pt x="1058" y="291"/>
                </a:lnTo>
                <a:lnTo>
                  <a:pt x="1034" y="276"/>
                </a:lnTo>
                <a:lnTo>
                  <a:pt x="1018" y="269"/>
                </a:lnTo>
                <a:lnTo>
                  <a:pt x="999" y="264"/>
                </a:lnTo>
                <a:lnTo>
                  <a:pt x="954" y="258"/>
                </a:lnTo>
                <a:lnTo>
                  <a:pt x="902" y="255"/>
                </a:lnTo>
                <a:lnTo>
                  <a:pt x="846" y="254"/>
                </a:lnTo>
                <a:lnTo>
                  <a:pt x="789" y="253"/>
                </a:lnTo>
                <a:lnTo>
                  <a:pt x="735" y="249"/>
                </a:lnTo>
                <a:lnTo>
                  <a:pt x="685" y="242"/>
                </a:lnTo>
                <a:lnTo>
                  <a:pt x="663" y="237"/>
                </a:lnTo>
                <a:lnTo>
                  <a:pt x="644" y="230"/>
                </a:lnTo>
                <a:lnTo>
                  <a:pt x="613" y="210"/>
                </a:lnTo>
                <a:lnTo>
                  <a:pt x="590" y="185"/>
                </a:lnTo>
                <a:lnTo>
                  <a:pt x="570" y="155"/>
                </a:lnTo>
                <a:lnTo>
                  <a:pt x="554" y="123"/>
                </a:lnTo>
                <a:lnTo>
                  <a:pt x="537" y="92"/>
                </a:lnTo>
                <a:lnTo>
                  <a:pt x="517" y="64"/>
                </a:lnTo>
                <a:lnTo>
                  <a:pt x="492" y="40"/>
                </a:lnTo>
                <a:lnTo>
                  <a:pt x="460" y="24"/>
                </a:lnTo>
              </a:path>
            </a:pathLst>
          </a:custGeom>
          <a:solidFill>
            <a:srgbClr val="00FFFF">
              <a:alpha val="100000"/>
            </a:srgbClr>
          </a:solidFill>
          <a:ln w="9525">
            <a:noFill/>
          </a:ln>
        </p:spPr>
        <p:txBody>
          <a:bodyPr/>
          <a:lstStyle/>
          <a:p>
            <a:endParaRPr lang="zh-CN" altLang="en-US"/>
          </a:p>
        </p:txBody>
      </p:sp>
      <p:sp>
        <p:nvSpPr>
          <p:cNvPr id="8" name="Freeform 6"/>
          <p:cNvSpPr/>
          <p:nvPr/>
        </p:nvSpPr>
        <p:spPr>
          <a:xfrm>
            <a:off x="7550150" y="3587750"/>
            <a:ext cx="2881313" cy="2087563"/>
          </a:xfrm>
          <a:custGeom>
            <a:avLst/>
            <a:gdLst>
              <a:gd name="txL" fmla="*/ 0 w 1815"/>
              <a:gd name="txT" fmla="*/ 0 h 1315"/>
              <a:gd name="txR" fmla="*/ 1815 w 1815"/>
              <a:gd name="txB" fmla="*/ 1315 h 1315"/>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15" h="1315">
                <a:moveTo>
                  <a:pt x="8" y="499"/>
                </a:moveTo>
                <a:lnTo>
                  <a:pt x="4" y="441"/>
                </a:lnTo>
                <a:lnTo>
                  <a:pt x="1" y="373"/>
                </a:lnTo>
                <a:lnTo>
                  <a:pt x="0" y="301"/>
                </a:lnTo>
                <a:lnTo>
                  <a:pt x="3" y="229"/>
                </a:lnTo>
                <a:lnTo>
                  <a:pt x="11" y="159"/>
                </a:lnTo>
                <a:lnTo>
                  <a:pt x="26" y="97"/>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5"/>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4"/>
                </a:lnTo>
                <a:lnTo>
                  <a:pt x="1801" y="427"/>
                </a:lnTo>
                <a:lnTo>
                  <a:pt x="1812" y="508"/>
                </a:lnTo>
                <a:lnTo>
                  <a:pt x="1814" y="594"/>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3"/>
                </a:lnTo>
                <a:lnTo>
                  <a:pt x="424" y="1019"/>
                </a:lnTo>
                <a:lnTo>
                  <a:pt x="351" y="978"/>
                </a:lnTo>
                <a:lnTo>
                  <a:pt x="276" y="942"/>
                </a:lnTo>
                <a:lnTo>
                  <a:pt x="205" y="901"/>
                </a:lnTo>
                <a:lnTo>
                  <a:pt x="173" y="876"/>
                </a:lnTo>
                <a:lnTo>
                  <a:pt x="145" y="847"/>
                </a:lnTo>
                <a:lnTo>
                  <a:pt x="94" y="776"/>
                </a:lnTo>
                <a:lnTo>
                  <a:pt x="50" y="693"/>
                </a:lnTo>
                <a:lnTo>
                  <a:pt x="32" y="648"/>
                </a:lnTo>
                <a:lnTo>
                  <a:pt x="19" y="600"/>
                </a:lnTo>
                <a:lnTo>
                  <a:pt x="11" y="550"/>
                </a:lnTo>
                <a:lnTo>
                  <a:pt x="8" y="499"/>
                </a:lnTo>
              </a:path>
            </a:pathLst>
          </a:custGeom>
          <a:solidFill>
            <a:srgbClr val="00FFFF">
              <a:alpha val="100000"/>
            </a:srgbClr>
          </a:solidFill>
          <a:ln w="9525">
            <a:noFill/>
          </a:ln>
        </p:spPr>
        <p:txBody>
          <a:bodyPr/>
          <a:lstStyle/>
          <a:p>
            <a:endParaRPr lang="zh-CN" altLang="en-US"/>
          </a:p>
        </p:txBody>
      </p:sp>
      <p:grpSp>
        <p:nvGrpSpPr>
          <p:cNvPr id="9" name="Group 9"/>
          <p:cNvGrpSpPr/>
          <p:nvPr/>
        </p:nvGrpSpPr>
        <p:grpSpPr>
          <a:xfrm>
            <a:off x="6611938" y="1828800"/>
            <a:ext cx="1068387" cy="862013"/>
            <a:chOff x="2737" y="1128"/>
            <a:chExt cx="673" cy="543"/>
          </a:xfrm>
        </p:grpSpPr>
        <p:sp>
          <p:nvSpPr>
            <p:cNvPr id="10" name="Freeform 7"/>
            <p:cNvSpPr/>
            <p:nvPr/>
          </p:nvSpPr>
          <p:spPr>
            <a:xfrm>
              <a:off x="2737" y="1128"/>
              <a:ext cx="673" cy="543"/>
            </a:xfrm>
            <a:custGeom>
              <a:avLst/>
              <a:gdLst>
                <a:gd name="txL" fmla="*/ 0 w 673"/>
                <a:gd name="txT" fmla="*/ 0 h 543"/>
                <a:gd name="txR" fmla="*/ 673 w 673"/>
                <a:gd name="txB" fmla="*/ 543 h 543"/>
              </a:gdLst>
              <a:ahLst/>
              <a:cxnLst>
                <a:cxn ang="0">
                  <a:pos x="44" y="78"/>
                </a:cxn>
                <a:cxn ang="0">
                  <a:pos x="28" y="122"/>
                </a:cxn>
                <a:cxn ang="0">
                  <a:pos x="21" y="174"/>
                </a:cxn>
                <a:cxn ang="0">
                  <a:pos x="19" y="227"/>
                </a:cxn>
                <a:cxn ang="0">
                  <a:pos x="14" y="277"/>
                </a:cxn>
                <a:cxn ang="0">
                  <a:pos x="5" y="330"/>
                </a:cxn>
                <a:cxn ang="0">
                  <a:pos x="0" y="381"/>
                </a:cxn>
                <a:cxn ang="0">
                  <a:pos x="7" y="426"/>
                </a:cxn>
                <a:cxn ang="0">
                  <a:pos x="25" y="452"/>
                </a:cxn>
                <a:cxn ang="0">
                  <a:pos x="56" y="470"/>
                </a:cxn>
                <a:cxn ang="0">
                  <a:pos x="110" y="487"/>
                </a:cxn>
                <a:cxn ang="0">
                  <a:pos x="200" y="504"/>
                </a:cxn>
                <a:cxn ang="0">
                  <a:pos x="275" y="523"/>
                </a:cxn>
                <a:cxn ang="0">
                  <a:pos x="342" y="539"/>
                </a:cxn>
                <a:cxn ang="0">
                  <a:pos x="388" y="542"/>
                </a:cxn>
                <a:cxn ang="0">
                  <a:pos x="440" y="536"/>
                </a:cxn>
                <a:cxn ang="0">
                  <a:pos x="500" y="522"/>
                </a:cxn>
                <a:cxn ang="0">
                  <a:pos x="559" y="502"/>
                </a:cxn>
                <a:cxn ang="0">
                  <a:pos x="610" y="477"/>
                </a:cxn>
                <a:cxn ang="0">
                  <a:pos x="643" y="446"/>
                </a:cxn>
                <a:cxn ang="0">
                  <a:pos x="660" y="409"/>
                </a:cxn>
                <a:cxn ang="0">
                  <a:pos x="667" y="367"/>
                </a:cxn>
                <a:cxn ang="0">
                  <a:pos x="671" y="300"/>
                </a:cxn>
                <a:cxn ang="0">
                  <a:pos x="672" y="250"/>
                </a:cxn>
                <a:cxn ang="0">
                  <a:pos x="665" y="168"/>
                </a:cxn>
                <a:cxn ang="0">
                  <a:pos x="658" y="121"/>
                </a:cxn>
                <a:cxn ang="0">
                  <a:pos x="650" y="88"/>
                </a:cxn>
                <a:cxn ang="0">
                  <a:pos x="647" y="66"/>
                </a:cxn>
                <a:cxn ang="0">
                  <a:pos x="640" y="53"/>
                </a:cxn>
                <a:cxn ang="0">
                  <a:pos x="618" y="42"/>
                </a:cxn>
                <a:cxn ang="0">
                  <a:pos x="599" y="36"/>
                </a:cxn>
                <a:cxn ang="0">
                  <a:pos x="572" y="30"/>
                </a:cxn>
                <a:cxn ang="0">
                  <a:pos x="539" y="23"/>
                </a:cxn>
                <a:cxn ang="0">
                  <a:pos x="457" y="11"/>
                </a:cxn>
                <a:cxn ang="0">
                  <a:pos x="370" y="2"/>
                </a:cxn>
                <a:cxn ang="0">
                  <a:pos x="293" y="0"/>
                </a:cxn>
                <a:cxn ang="0">
                  <a:pos x="192" y="9"/>
                </a:cxn>
                <a:cxn ang="0">
                  <a:pos x="130" y="23"/>
                </a:cxn>
                <a:cxn ang="0">
                  <a:pos x="79" y="46"/>
                </a:cxn>
              </a:cxnLst>
              <a:rect l="txL" t="txT" r="txR" b="txB"/>
              <a:pathLst>
                <a:path w="673" h="543">
                  <a:moveTo>
                    <a:pt x="59" y="60"/>
                  </a:moveTo>
                  <a:lnTo>
                    <a:pt x="44" y="78"/>
                  </a:lnTo>
                  <a:lnTo>
                    <a:pt x="34" y="99"/>
                  </a:lnTo>
                  <a:lnTo>
                    <a:pt x="28" y="122"/>
                  </a:lnTo>
                  <a:lnTo>
                    <a:pt x="24" y="148"/>
                  </a:lnTo>
                  <a:lnTo>
                    <a:pt x="21" y="174"/>
                  </a:lnTo>
                  <a:lnTo>
                    <a:pt x="20" y="201"/>
                  </a:lnTo>
                  <a:lnTo>
                    <a:pt x="19" y="227"/>
                  </a:lnTo>
                  <a:lnTo>
                    <a:pt x="17" y="252"/>
                  </a:lnTo>
                  <a:lnTo>
                    <a:pt x="14" y="277"/>
                  </a:lnTo>
                  <a:lnTo>
                    <a:pt x="9" y="303"/>
                  </a:lnTo>
                  <a:lnTo>
                    <a:pt x="5" y="330"/>
                  </a:lnTo>
                  <a:lnTo>
                    <a:pt x="1" y="356"/>
                  </a:lnTo>
                  <a:lnTo>
                    <a:pt x="0" y="381"/>
                  </a:lnTo>
                  <a:lnTo>
                    <a:pt x="1" y="405"/>
                  </a:lnTo>
                  <a:lnTo>
                    <a:pt x="7" y="426"/>
                  </a:lnTo>
                  <a:lnTo>
                    <a:pt x="17" y="444"/>
                  </a:lnTo>
                  <a:lnTo>
                    <a:pt x="25" y="452"/>
                  </a:lnTo>
                  <a:lnTo>
                    <a:pt x="34" y="459"/>
                  </a:lnTo>
                  <a:lnTo>
                    <a:pt x="56" y="470"/>
                  </a:lnTo>
                  <a:lnTo>
                    <a:pt x="82" y="480"/>
                  </a:lnTo>
                  <a:lnTo>
                    <a:pt x="110" y="487"/>
                  </a:lnTo>
                  <a:lnTo>
                    <a:pt x="171" y="499"/>
                  </a:lnTo>
                  <a:lnTo>
                    <a:pt x="200" y="504"/>
                  </a:lnTo>
                  <a:lnTo>
                    <a:pt x="227" y="510"/>
                  </a:lnTo>
                  <a:lnTo>
                    <a:pt x="275" y="523"/>
                  </a:lnTo>
                  <a:lnTo>
                    <a:pt x="320" y="534"/>
                  </a:lnTo>
                  <a:lnTo>
                    <a:pt x="342" y="539"/>
                  </a:lnTo>
                  <a:lnTo>
                    <a:pt x="365" y="541"/>
                  </a:lnTo>
                  <a:lnTo>
                    <a:pt x="388" y="542"/>
                  </a:lnTo>
                  <a:lnTo>
                    <a:pt x="413" y="540"/>
                  </a:lnTo>
                  <a:lnTo>
                    <a:pt x="440" y="536"/>
                  </a:lnTo>
                  <a:lnTo>
                    <a:pt x="469" y="530"/>
                  </a:lnTo>
                  <a:lnTo>
                    <a:pt x="500" y="522"/>
                  </a:lnTo>
                  <a:lnTo>
                    <a:pt x="530" y="513"/>
                  </a:lnTo>
                  <a:lnTo>
                    <a:pt x="559" y="502"/>
                  </a:lnTo>
                  <a:lnTo>
                    <a:pt x="587" y="490"/>
                  </a:lnTo>
                  <a:lnTo>
                    <a:pt x="610" y="477"/>
                  </a:lnTo>
                  <a:lnTo>
                    <a:pt x="629" y="462"/>
                  </a:lnTo>
                  <a:lnTo>
                    <a:pt x="643" y="446"/>
                  </a:lnTo>
                  <a:lnTo>
                    <a:pt x="653" y="428"/>
                  </a:lnTo>
                  <a:lnTo>
                    <a:pt x="660" y="409"/>
                  </a:lnTo>
                  <a:lnTo>
                    <a:pt x="665" y="389"/>
                  </a:lnTo>
                  <a:lnTo>
                    <a:pt x="667" y="367"/>
                  </a:lnTo>
                  <a:lnTo>
                    <a:pt x="669" y="345"/>
                  </a:lnTo>
                  <a:lnTo>
                    <a:pt x="671" y="300"/>
                  </a:lnTo>
                  <a:lnTo>
                    <a:pt x="672" y="276"/>
                  </a:lnTo>
                  <a:lnTo>
                    <a:pt x="672" y="250"/>
                  </a:lnTo>
                  <a:lnTo>
                    <a:pt x="668" y="195"/>
                  </a:lnTo>
                  <a:lnTo>
                    <a:pt x="665" y="168"/>
                  </a:lnTo>
                  <a:lnTo>
                    <a:pt x="661" y="143"/>
                  </a:lnTo>
                  <a:lnTo>
                    <a:pt x="658" y="121"/>
                  </a:lnTo>
                  <a:lnTo>
                    <a:pt x="653" y="102"/>
                  </a:lnTo>
                  <a:lnTo>
                    <a:pt x="650" y="88"/>
                  </a:lnTo>
                  <a:lnTo>
                    <a:pt x="648" y="76"/>
                  </a:lnTo>
                  <a:lnTo>
                    <a:pt x="647" y="66"/>
                  </a:lnTo>
                  <a:lnTo>
                    <a:pt x="644" y="59"/>
                  </a:lnTo>
                  <a:lnTo>
                    <a:pt x="640" y="53"/>
                  </a:lnTo>
                  <a:lnTo>
                    <a:pt x="631" y="48"/>
                  </a:lnTo>
                  <a:lnTo>
                    <a:pt x="618" y="42"/>
                  </a:lnTo>
                  <a:lnTo>
                    <a:pt x="609" y="39"/>
                  </a:lnTo>
                  <a:lnTo>
                    <a:pt x="599" y="36"/>
                  </a:lnTo>
                  <a:lnTo>
                    <a:pt x="587" y="33"/>
                  </a:lnTo>
                  <a:lnTo>
                    <a:pt x="572" y="30"/>
                  </a:lnTo>
                  <a:lnTo>
                    <a:pt x="556" y="26"/>
                  </a:lnTo>
                  <a:lnTo>
                    <a:pt x="539" y="23"/>
                  </a:lnTo>
                  <a:lnTo>
                    <a:pt x="500" y="17"/>
                  </a:lnTo>
                  <a:lnTo>
                    <a:pt x="457" y="11"/>
                  </a:lnTo>
                  <a:lnTo>
                    <a:pt x="414" y="6"/>
                  </a:lnTo>
                  <a:lnTo>
                    <a:pt x="370" y="2"/>
                  </a:lnTo>
                  <a:lnTo>
                    <a:pt x="330" y="0"/>
                  </a:lnTo>
                  <a:lnTo>
                    <a:pt x="293" y="0"/>
                  </a:lnTo>
                  <a:lnTo>
                    <a:pt x="225" y="5"/>
                  </a:lnTo>
                  <a:lnTo>
                    <a:pt x="192" y="9"/>
                  </a:lnTo>
                  <a:lnTo>
                    <a:pt x="160" y="16"/>
                  </a:lnTo>
                  <a:lnTo>
                    <a:pt x="130" y="23"/>
                  </a:lnTo>
                  <a:lnTo>
                    <a:pt x="102" y="33"/>
                  </a:lnTo>
                  <a:lnTo>
                    <a:pt x="79" y="46"/>
                  </a:lnTo>
                  <a:lnTo>
                    <a:pt x="59" y="60"/>
                  </a:lnTo>
                </a:path>
              </a:pathLst>
            </a:custGeom>
            <a:solidFill>
              <a:srgbClr val="FF0000">
                <a:alpha val="100000"/>
              </a:srgbClr>
            </a:solidFill>
            <a:ln w="9525">
              <a:noFill/>
            </a:ln>
          </p:spPr>
          <p:txBody>
            <a:bodyPr/>
            <a:lstStyle/>
            <a:p>
              <a:endParaRPr lang="zh-CN" altLang="en-US"/>
            </a:p>
          </p:txBody>
        </p:sp>
        <p:graphicFrame>
          <p:nvGraphicFramePr>
            <p:cNvPr id="11" name="Object 8"/>
            <p:cNvGraphicFramePr/>
            <p:nvPr/>
          </p:nvGraphicFramePr>
          <p:xfrm>
            <a:off x="2770" y="1174"/>
            <a:ext cx="594" cy="458"/>
          </p:xfrm>
          <a:graphic>
            <a:graphicData uri="http://schemas.openxmlformats.org/presentationml/2006/ole">
              <mc:AlternateContent xmlns:mc="http://schemas.openxmlformats.org/markup-compatibility/2006">
                <mc:Choice xmlns:v="urn:schemas-microsoft-com:vml" Requires="v">
                  <p:oleObj spid="_x0000_s6628" r:id="rId4" imgW="942975" imgH="727710" progId="MS_ClipArt_Gallery.2">
                    <p:embed/>
                  </p:oleObj>
                </mc:Choice>
                <mc:Fallback>
                  <p:oleObj r:id="rId4" imgW="942975" imgH="727710" progId="MS_ClipArt_Gallery.2">
                    <p:embed/>
                    <p:pic>
                      <p:nvPicPr>
                        <p:cNvPr id="0" name="图片 6250"/>
                        <p:cNvPicPr/>
                        <p:nvPr/>
                      </p:nvPicPr>
                      <p:blipFill>
                        <a:blip r:embed="rId5"/>
                        <a:stretch>
                          <a:fillRect/>
                        </a:stretch>
                      </p:blipFill>
                      <p:spPr>
                        <a:xfrm>
                          <a:off x="2770" y="1174"/>
                          <a:ext cx="594" cy="458"/>
                        </a:xfrm>
                        <a:prstGeom prst="rect">
                          <a:avLst/>
                        </a:prstGeom>
                        <a:noFill/>
                        <a:ln w="38100">
                          <a:noFill/>
                          <a:miter/>
                        </a:ln>
                      </p:spPr>
                    </p:pic>
                  </p:oleObj>
                </mc:Fallback>
              </mc:AlternateContent>
            </a:graphicData>
          </a:graphic>
        </p:graphicFrame>
      </p:grpSp>
      <p:graphicFrame>
        <p:nvGraphicFramePr>
          <p:cNvPr id="12" name="Object 10"/>
          <p:cNvGraphicFramePr/>
          <p:nvPr/>
        </p:nvGraphicFramePr>
        <p:xfrm>
          <a:off x="7727950" y="2311400"/>
          <a:ext cx="292100" cy="196850"/>
        </p:xfrm>
        <a:graphic>
          <a:graphicData uri="http://schemas.openxmlformats.org/presentationml/2006/ole">
            <mc:AlternateContent xmlns:mc="http://schemas.openxmlformats.org/markup-compatibility/2006">
              <mc:Choice xmlns:v="urn:schemas-microsoft-com:vml" Requires="v">
                <p:oleObj spid="_x0000_s6629" r:id="rId6" imgW="291465" imgH="196850" progId="MS_ClipArt_Gallery.2">
                  <p:embed/>
                </p:oleObj>
              </mc:Choice>
              <mc:Fallback>
                <p:oleObj r:id="rId6" imgW="291465" imgH="196850" progId="MS_ClipArt_Gallery.2">
                  <p:embed/>
                  <p:pic>
                    <p:nvPicPr>
                      <p:cNvPr id="0" name="图片 6251"/>
                      <p:cNvPicPr/>
                      <p:nvPr/>
                    </p:nvPicPr>
                    <p:blipFill>
                      <a:blip r:embed="rId7"/>
                      <a:stretch>
                        <a:fillRect/>
                      </a:stretch>
                    </p:blipFill>
                    <p:spPr>
                      <a:xfrm>
                        <a:off x="7727950" y="2311400"/>
                        <a:ext cx="292100" cy="196850"/>
                      </a:xfrm>
                      <a:prstGeom prst="rect">
                        <a:avLst/>
                      </a:prstGeom>
                      <a:noFill/>
                      <a:ln w="38100">
                        <a:noFill/>
                        <a:miter/>
                      </a:ln>
                    </p:spPr>
                  </p:pic>
                </p:oleObj>
              </mc:Fallback>
            </mc:AlternateContent>
          </a:graphicData>
        </a:graphic>
      </p:graphicFrame>
      <p:sp>
        <p:nvSpPr>
          <p:cNvPr id="13" name="Line 11"/>
          <p:cNvSpPr/>
          <p:nvPr/>
        </p:nvSpPr>
        <p:spPr>
          <a:xfrm flipV="1">
            <a:off x="7680325" y="2433638"/>
            <a:ext cx="114300" cy="3175"/>
          </a:xfrm>
          <a:prstGeom prst="line">
            <a:avLst/>
          </a:prstGeom>
          <a:ln w="12700" cap="flat" cmpd="sng">
            <a:solidFill>
              <a:schemeClr val="tx1"/>
            </a:solidFill>
            <a:prstDash val="solid"/>
            <a:headEnd type="none" w="sm" len="sm"/>
            <a:tailEnd type="none" w="sm" len="sm"/>
          </a:ln>
        </p:spPr>
      </p:sp>
      <p:grpSp>
        <p:nvGrpSpPr>
          <p:cNvPr id="14" name="Group 15"/>
          <p:cNvGrpSpPr/>
          <p:nvPr/>
        </p:nvGrpSpPr>
        <p:grpSpPr>
          <a:xfrm>
            <a:off x="7273925" y="2787650"/>
            <a:ext cx="746125" cy="331788"/>
            <a:chOff x="3154" y="1756"/>
            <a:chExt cx="470" cy="209"/>
          </a:xfrm>
        </p:grpSpPr>
        <p:graphicFrame>
          <p:nvGraphicFramePr>
            <p:cNvPr id="15" name="Object 12"/>
            <p:cNvGraphicFramePr/>
            <p:nvPr/>
          </p:nvGraphicFramePr>
          <p:xfrm>
            <a:off x="3154" y="1756"/>
            <a:ext cx="270" cy="209"/>
          </p:xfrm>
          <a:graphic>
            <a:graphicData uri="http://schemas.openxmlformats.org/presentationml/2006/ole">
              <mc:AlternateContent xmlns:mc="http://schemas.openxmlformats.org/markup-compatibility/2006">
                <mc:Choice xmlns:v="urn:schemas-microsoft-com:vml" Requires="v">
                  <p:oleObj spid="_x0000_s6630" r:id="rId8" imgW="427990" imgH="331470" progId="MS_ClipArt_Gallery.2">
                    <p:embed/>
                  </p:oleObj>
                </mc:Choice>
                <mc:Fallback>
                  <p:oleObj r:id="rId8" imgW="427990" imgH="331470" progId="MS_ClipArt_Gallery.2">
                    <p:embed/>
                    <p:pic>
                      <p:nvPicPr>
                        <p:cNvPr id="0" name="图片 6252"/>
                        <p:cNvPicPr/>
                        <p:nvPr/>
                      </p:nvPicPr>
                      <p:blipFill>
                        <a:blip r:embed="rId9"/>
                        <a:stretch>
                          <a:fillRect/>
                        </a:stretch>
                      </p:blipFill>
                      <p:spPr>
                        <a:xfrm>
                          <a:off x="3154" y="1756"/>
                          <a:ext cx="270" cy="209"/>
                        </a:xfrm>
                        <a:prstGeom prst="rect">
                          <a:avLst/>
                        </a:prstGeom>
                        <a:noFill/>
                        <a:ln w="38100">
                          <a:noFill/>
                          <a:miter/>
                        </a:ln>
                      </p:spPr>
                    </p:pic>
                  </p:oleObj>
                </mc:Fallback>
              </mc:AlternateContent>
            </a:graphicData>
          </a:graphic>
        </p:graphicFrame>
        <p:graphicFrame>
          <p:nvGraphicFramePr>
            <p:cNvPr id="16" name="Object 13"/>
            <p:cNvGraphicFramePr/>
            <p:nvPr/>
          </p:nvGraphicFramePr>
          <p:xfrm>
            <a:off x="3440" y="1831"/>
            <a:ext cx="184" cy="124"/>
          </p:xfrm>
          <a:graphic>
            <a:graphicData uri="http://schemas.openxmlformats.org/presentationml/2006/ole">
              <mc:AlternateContent xmlns:mc="http://schemas.openxmlformats.org/markup-compatibility/2006">
                <mc:Choice xmlns:v="urn:schemas-microsoft-com:vml" Requires="v">
                  <p:oleObj spid="_x0000_s6631" r:id="rId10" imgW="291465" imgH="196850" progId="MS_ClipArt_Gallery.2">
                    <p:embed/>
                  </p:oleObj>
                </mc:Choice>
                <mc:Fallback>
                  <p:oleObj r:id="rId10" imgW="291465" imgH="196850" progId="MS_ClipArt_Gallery.2">
                    <p:embed/>
                    <p:pic>
                      <p:nvPicPr>
                        <p:cNvPr id="0" name="图片 6253"/>
                        <p:cNvPicPr/>
                        <p:nvPr/>
                      </p:nvPicPr>
                      <p:blipFill>
                        <a:blip r:embed="rId11"/>
                        <a:stretch>
                          <a:fillRect/>
                        </a:stretch>
                      </p:blipFill>
                      <p:spPr>
                        <a:xfrm>
                          <a:off x="3440" y="1831"/>
                          <a:ext cx="184" cy="124"/>
                        </a:xfrm>
                        <a:prstGeom prst="rect">
                          <a:avLst/>
                        </a:prstGeom>
                        <a:noFill/>
                        <a:ln w="38100">
                          <a:noFill/>
                          <a:miter/>
                        </a:ln>
                      </p:spPr>
                    </p:pic>
                  </p:oleObj>
                </mc:Fallback>
              </mc:AlternateContent>
            </a:graphicData>
          </a:graphic>
        </p:graphicFrame>
        <p:sp>
          <p:nvSpPr>
            <p:cNvPr id="17" name="Line 14"/>
            <p:cNvSpPr/>
            <p:nvPr/>
          </p:nvSpPr>
          <p:spPr>
            <a:xfrm flipV="1">
              <a:off x="3410" y="1908"/>
              <a:ext cx="72" cy="2"/>
            </a:xfrm>
            <a:prstGeom prst="line">
              <a:avLst/>
            </a:prstGeom>
            <a:ln w="12700" cap="flat" cmpd="sng">
              <a:solidFill>
                <a:schemeClr val="tx1"/>
              </a:solidFill>
              <a:prstDash val="solid"/>
              <a:headEnd type="none" w="sm" len="sm"/>
              <a:tailEnd type="none" w="sm" len="sm"/>
            </a:ln>
          </p:spPr>
        </p:sp>
      </p:grpSp>
      <p:grpSp>
        <p:nvGrpSpPr>
          <p:cNvPr id="18" name="Group 19"/>
          <p:cNvGrpSpPr/>
          <p:nvPr/>
        </p:nvGrpSpPr>
        <p:grpSpPr>
          <a:xfrm>
            <a:off x="7650163" y="2574925"/>
            <a:ext cx="69850" cy="214313"/>
            <a:chOff x="3391" y="1622"/>
            <a:chExt cx="44" cy="135"/>
          </a:xfrm>
        </p:grpSpPr>
        <p:sp>
          <p:nvSpPr>
            <p:cNvPr id="19" name="Oval 16"/>
            <p:cNvSpPr/>
            <p:nvPr/>
          </p:nvSpPr>
          <p:spPr>
            <a:xfrm>
              <a:off x="3391" y="1622"/>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p:cNvSpPr/>
            <p:nvPr/>
          </p:nvSpPr>
          <p:spPr>
            <a:xfrm>
              <a:off x="3393" y="1671"/>
              <a:ext cx="40" cy="3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 name="Oval 18"/>
            <p:cNvSpPr/>
            <p:nvPr/>
          </p:nvSpPr>
          <p:spPr>
            <a:xfrm>
              <a:off x="3394" y="1719"/>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2" name="Group 28"/>
          <p:cNvGrpSpPr/>
          <p:nvPr/>
        </p:nvGrpSpPr>
        <p:grpSpPr>
          <a:xfrm>
            <a:off x="8120063" y="3079750"/>
            <a:ext cx="209550" cy="393700"/>
            <a:chOff x="3687" y="1940"/>
            <a:chExt cx="132" cy="248"/>
          </a:xfrm>
        </p:grpSpPr>
        <p:sp>
          <p:nvSpPr>
            <p:cNvPr id="23" name="AutoShape 20"/>
            <p:cNvSpPr/>
            <p:nvPr/>
          </p:nvSpPr>
          <p:spPr>
            <a:xfrm>
              <a:off x="3687" y="2130"/>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p:cNvSpPr/>
            <p:nvPr/>
          </p:nvSpPr>
          <p:spPr>
            <a:xfrm>
              <a:off x="3754" y="1941"/>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Rectangle 22"/>
            <p:cNvSpPr/>
            <p:nvPr/>
          </p:nvSpPr>
          <p:spPr>
            <a:xfrm>
              <a:off x="3689" y="1996"/>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AutoShape 23"/>
            <p:cNvSpPr/>
            <p:nvPr/>
          </p:nvSpPr>
          <p:spPr>
            <a:xfrm>
              <a:off x="3688" y="1940"/>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Line 24"/>
            <p:cNvSpPr/>
            <p:nvPr/>
          </p:nvSpPr>
          <p:spPr>
            <a:xfrm>
              <a:off x="3819" y="1943"/>
              <a:ext cx="0" cy="187"/>
            </a:xfrm>
            <a:prstGeom prst="line">
              <a:avLst/>
            </a:prstGeom>
            <a:ln w="12700" cap="flat" cmpd="sng">
              <a:solidFill>
                <a:schemeClr val="tx1"/>
              </a:solidFill>
              <a:prstDash val="solid"/>
              <a:headEnd type="none" w="sm" len="sm"/>
              <a:tailEnd type="none" w="sm" len="sm"/>
            </a:ln>
          </p:spPr>
        </p:sp>
        <p:sp>
          <p:nvSpPr>
            <p:cNvPr id="28" name="Line 25"/>
            <p:cNvSpPr/>
            <p:nvPr/>
          </p:nvSpPr>
          <p:spPr>
            <a:xfrm flipH="1">
              <a:off x="3771" y="2130"/>
              <a:ext cx="48" cy="56"/>
            </a:xfrm>
            <a:prstGeom prst="line">
              <a:avLst/>
            </a:prstGeom>
            <a:ln w="12700" cap="flat" cmpd="sng">
              <a:solidFill>
                <a:schemeClr val="tx1"/>
              </a:solidFill>
              <a:prstDash val="solid"/>
              <a:headEnd type="none" w="sm" len="sm"/>
              <a:tailEnd type="none" w="sm" len="sm"/>
            </a:ln>
          </p:spPr>
        </p:sp>
        <p:sp>
          <p:nvSpPr>
            <p:cNvPr id="29" name="Rectangle 26"/>
            <p:cNvSpPr/>
            <p:nvPr/>
          </p:nvSpPr>
          <p:spPr>
            <a:xfrm>
              <a:off x="3699" y="2021"/>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0" name="Rectangle 27"/>
            <p:cNvSpPr/>
            <p:nvPr/>
          </p:nvSpPr>
          <p:spPr>
            <a:xfrm>
              <a:off x="3706" y="2053"/>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1" name="Group 32"/>
          <p:cNvGrpSpPr/>
          <p:nvPr/>
        </p:nvGrpSpPr>
        <p:grpSpPr>
          <a:xfrm>
            <a:off x="8356600" y="3232150"/>
            <a:ext cx="233363" cy="80963"/>
            <a:chOff x="3836" y="2036"/>
            <a:chExt cx="147" cy="51"/>
          </a:xfrm>
        </p:grpSpPr>
        <p:sp>
          <p:nvSpPr>
            <p:cNvPr id="32" name="Oval 29"/>
            <p:cNvSpPr/>
            <p:nvPr/>
          </p:nvSpPr>
          <p:spPr>
            <a:xfrm>
              <a:off x="3836" y="2040"/>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p:cNvSpPr/>
            <p:nvPr/>
          </p:nvSpPr>
          <p:spPr>
            <a:xfrm>
              <a:off x="3889" y="2038"/>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Oval 31"/>
            <p:cNvSpPr/>
            <p:nvPr/>
          </p:nvSpPr>
          <p:spPr>
            <a:xfrm>
              <a:off x="3942" y="2036"/>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5" name="Line 33"/>
          <p:cNvSpPr/>
          <p:nvPr/>
        </p:nvSpPr>
        <p:spPr>
          <a:xfrm>
            <a:off x="8256588" y="2986088"/>
            <a:ext cx="495300" cy="1587"/>
          </a:xfrm>
          <a:prstGeom prst="line">
            <a:avLst/>
          </a:prstGeom>
          <a:ln w="12700" cap="flat" cmpd="sng">
            <a:solidFill>
              <a:schemeClr val="tx1"/>
            </a:solidFill>
            <a:prstDash val="solid"/>
            <a:headEnd type="none" w="sm" len="sm"/>
            <a:tailEnd type="none" w="sm" len="sm"/>
          </a:ln>
        </p:spPr>
      </p:sp>
      <p:sp>
        <p:nvSpPr>
          <p:cNvPr id="36" name="Line 34"/>
          <p:cNvSpPr/>
          <p:nvPr/>
        </p:nvSpPr>
        <p:spPr>
          <a:xfrm>
            <a:off x="8259763" y="2982913"/>
            <a:ext cx="1587" cy="95250"/>
          </a:xfrm>
          <a:prstGeom prst="line">
            <a:avLst/>
          </a:prstGeom>
          <a:ln w="12700" cap="flat" cmpd="sng">
            <a:solidFill>
              <a:schemeClr val="tx1"/>
            </a:solidFill>
            <a:prstDash val="solid"/>
            <a:headEnd type="none" w="sm" len="sm"/>
            <a:tailEnd type="none" w="sm" len="sm"/>
          </a:ln>
        </p:spPr>
      </p:sp>
      <p:sp>
        <p:nvSpPr>
          <p:cNvPr id="37" name="Line 35"/>
          <p:cNvSpPr/>
          <p:nvPr/>
        </p:nvSpPr>
        <p:spPr>
          <a:xfrm>
            <a:off x="8755063" y="2981325"/>
            <a:ext cx="1587" cy="82550"/>
          </a:xfrm>
          <a:prstGeom prst="line">
            <a:avLst/>
          </a:prstGeom>
          <a:ln w="12700" cap="flat" cmpd="sng">
            <a:solidFill>
              <a:schemeClr val="tx1"/>
            </a:solidFill>
            <a:prstDash val="solid"/>
            <a:headEnd type="none" w="sm" len="sm"/>
            <a:tailEnd type="none" w="sm" len="sm"/>
          </a:ln>
        </p:spPr>
      </p:sp>
      <p:sp>
        <p:nvSpPr>
          <p:cNvPr id="38" name="Line 36"/>
          <p:cNvSpPr/>
          <p:nvPr/>
        </p:nvSpPr>
        <p:spPr>
          <a:xfrm>
            <a:off x="7956550" y="2446338"/>
            <a:ext cx="288925" cy="265112"/>
          </a:xfrm>
          <a:prstGeom prst="line">
            <a:avLst/>
          </a:prstGeom>
          <a:ln w="12700" cap="flat" cmpd="sng">
            <a:solidFill>
              <a:schemeClr val="tx1"/>
            </a:solidFill>
            <a:prstDash val="solid"/>
            <a:headEnd type="none" w="sm" len="sm"/>
            <a:tailEnd type="none" w="sm" len="sm"/>
          </a:ln>
        </p:spPr>
      </p:sp>
      <p:sp>
        <p:nvSpPr>
          <p:cNvPr id="39" name="Line 37"/>
          <p:cNvSpPr/>
          <p:nvPr/>
        </p:nvSpPr>
        <p:spPr>
          <a:xfrm flipV="1">
            <a:off x="7969250" y="2732088"/>
            <a:ext cx="276225" cy="330200"/>
          </a:xfrm>
          <a:prstGeom prst="line">
            <a:avLst/>
          </a:prstGeom>
          <a:ln w="12700" cap="flat" cmpd="sng">
            <a:solidFill>
              <a:schemeClr val="tx1"/>
            </a:solidFill>
            <a:prstDash val="solid"/>
            <a:headEnd type="none" w="sm" len="sm"/>
            <a:tailEnd type="none" w="sm" len="sm"/>
          </a:ln>
        </p:spPr>
      </p:sp>
      <p:sp>
        <p:nvSpPr>
          <p:cNvPr id="40" name="Line 38"/>
          <p:cNvSpPr/>
          <p:nvPr/>
        </p:nvSpPr>
        <p:spPr>
          <a:xfrm flipV="1">
            <a:off x="8494713" y="2816225"/>
            <a:ext cx="1587" cy="163513"/>
          </a:xfrm>
          <a:prstGeom prst="line">
            <a:avLst/>
          </a:prstGeom>
          <a:ln w="12700" cap="flat" cmpd="sng">
            <a:solidFill>
              <a:schemeClr val="tx1"/>
            </a:solidFill>
            <a:prstDash val="solid"/>
            <a:headEnd type="none" w="sm" len="sm"/>
            <a:tailEnd type="none" w="sm" len="sm"/>
          </a:ln>
        </p:spPr>
      </p:sp>
      <p:grpSp>
        <p:nvGrpSpPr>
          <p:cNvPr id="41" name="Group 47"/>
          <p:cNvGrpSpPr/>
          <p:nvPr/>
        </p:nvGrpSpPr>
        <p:grpSpPr>
          <a:xfrm>
            <a:off x="8615363" y="3057525"/>
            <a:ext cx="209550" cy="393700"/>
            <a:chOff x="3999" y="1926"/>
            <a:chExt cx="132" cy="248"/>
          </a:xfrm>
        </p:grpSpPr>
        <p:sp>
          <p:nvSpPr>
            <p:cNvPr id="42" name="AutoShape 39"/>
            <p:cNvSpPr/>
            <p:nvPr/>
          </p:nvSpPr>
          <p:spPr>
            <a:xfrm>
              <a:off x="3999" y="2116"/>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p:cNvSpPr/>
            <p:nvPr/>
          </p:nvSpPr>
          <p:spPr>
            <a:xfrm>
              <a:off x="4066" y="1927"/>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p:cNvSpPr/>
            <p:nvPr/>
          </p:nvSpPr>
          <p:spPr>
            <a:xfrm>
              <a:off x="4001" y="1982"/>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AutoShape 42"/>
            <p:cNvSpPr/>
            <p:nvPr/>
          </p:nvSpPr>
          <p:spPr>
            <a:xfrm>
              <a:off x="4000" y="1926"/>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Line 43"/>
            <p:cNvSpPr/>
            <p:nvPr/>
          </p:nvSpPr>
          <p:spPr>
            <a:xfrm>
              <a:off x="4131" y="1929"/>
              <a:ext cx="0" cy="187"/>
            </a:xfrm>
            <a:prstGeom prst="line">
              <a:avLst/>
            </a:prstGeom>
            <a:ln w="12700" cap="flat" cmpd="sng">
              <a:solidFill>
                <a:schemeClr val="tx1"/>
              </a:solidFill>
              <a:prstDash val="solid"/>
              <a:headEnd type="none" w="sm" len="sm"/>
              <a:tailEnd type="none" w="sm" len="sm"/>
            </a:ln>
          </p:spPr>
        </p:sp>
        <p:sp>
          <p:nvSpPr>
            <p:cNvPr id="47" name="Line 44"/>
            <p:cNvSpPr/>
            <p:nvPr/>
          </p:nvSpPr>
          <p:spPr>
            <a:xfrm flipH="1">
              <a:off x="4083" y="2116"/>
              <a:ext cx="48" cy="56"/>
            </a:xfrm>
            <a:prstGeom prst="line">
              <a:avLst/>
            </a:prstGeom>
            <a:ln w="12700" cap="flat" cmpd="sng">
              <a:solidFill>
                <a:schemeClr val="tx1"/>
              </a:solidFill>
              <a:prstDash val="solid"/>
              <a:headEnd type="none" w="sm" len="sm"/>
              <a:tailEnd type="none" w="sm" len="sm"/>
            </a:ln>
          </p:spPr>
        </p:sp>
        <p:sp>
          <p:nvSpPr>
            <p:cNvPr id="48" name="Rectangle 45"/>
            <p:cNvSpPr/>
            <p:nvPr/>
          </p:nvSpPr>
          <p:spPr>
            <a:xfrm>
              <a:off x="4011" y="2007"/>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9" name="Rectangle 46"/>
            <p:cNvSpPr/>
            <p:nvPr/>
          </p:nvSpPr>
          <p:spPr>
            <a:xfrm>
              <a:off x="4018" y="2039"/>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50" name="Group 57"/>
          <p:cNvGrpSpPr/>
          <p:nvPr/>
        </p:nvGrpSpPr>
        <p:grpSpPr>
          <a:xfrm>
            <a:off x="7658100" y="3675063"/>
            <a:ext cx="479425" cy="938212"/>
            <a:chOff x="3396" y="2315"/>
            <a:chExt cx="302" cy="591"/>
          </a:xfrm>
        </p:grpSpPr>
        <p:graphicFrame>
          <p:nvGraphicFramePr>
            <p:cNvPr id="51" name="Object 48"/>
            <p:cNvGraphicFramePr/>
            <p:nvPr/>
          </p:nvGraphicFramePr>
          <p:xfrm>
            <a:off x="3396" y="2315"/>
            <a:ext cx="270" cy="216"/>
          </p:xfrm>
          <a:graphic>
            <a:graphicData uri="http://schemas.openxmlformats.org/presentationml/2006/ole">
              <mc:AlternateContent xmlns:mc="http://schemas.openxmlformats.org/markup-compatibility/2006">
                <mc:Choice xmlns:v="urn:schemas-microsoft-com:vml" Requires="v">
                  <p:oleObj spid="_x0000_s6632" r:id="rId12" imgW="427990" imgH="342900" progId="MS_ClipArt_Gallery.2">
                    <p:embed/>
                  </p:oleObj>
                </mc:Choice>
                <mc:Fallback>
                  <p:oleObj r:id="rId12" imgW="427990" imgH="342900" progId="MS_ClipArt_Gallery.2">
                    <p:embed/>
                    <p:pic>
                      <p:nvPicPr>
                        <p:cNvPr id="0" name="图片 6254"/>
                        <p:cNvPicPr/>
                        <p:nvPr/>
                      </p:nvPicPr>
                      <p:blipFill>
                        <a:blip r:embed="rId13"/>
                        <a:stretch>
                          <a:fillRect/>
                        </a:stretch>
                      </p:blipFill>
                      <p:spPr>
                        <a:xfrm>
                          <a:off x="3396" y="2315"/>
                          <a:ext cx="270" cy="216"/>
                        </a:xfrm>
                        <a:prstGeom prst="rect">
                          <a:avLst/>
                        </a:prstGeom>
                        <a:noFill/>
                        <a:ln w="38100">
                          <a:noFill/>
                          <a:miter/>
                        </a:ln>
                      </p:spPr>
                    </p:pic>
                  </p:oleObj>
                </mc:Fallback>
              </mc:AlternateContent>
            </a:graphicData>
          </a:graphic>
        </p:graphicFrame>
        <p:sp>
          <p:nvSpPr>
            <p:cNvPr id="52" name="Line 49"/>
            <p:cNvSpPr/>
            <p:nvPr/>
          </p:nvSpPr>
          <p:spPr>
            <a:xfrm flipV="1">
              <a:off x="3652" y="2469"/>
              <a:ext cx="46" cy="5"/>
            </a:xfrm>
            <a:prstGeom prst="line">
              <a:avLst/>
            </a:prstGeom>
            <a:ln w="12700" cap="flat" cmpd="sng">
              <a:solidFill>
                <a:schemeClr val="tx1"/>
              </a:solidFill>
              <a:prstDash val="solid"/>
              <a:headEnd type="none" w="sm" len="sm"/>
              <a:tailEnd type="none" w="sm" len="sm"/>
            </a:ln>
          </p:spPr>
        </p:sp>
        <p:graphicFrame>
          <p:nvGraphicFramePr>
            <p:cNvPr id="53" name="Object 50"/>
            <p:cNvGraphicFramePr/>
            <p:nvPr/>
          </p:nvGraphicFramePr>
          <p:xfrm>
            <a:off x="3396" y="2690"/>
            <a:ext cx="270" cy="216"/>
          </p:xfrm>
          <a:graphic>
            <a:graphicData uri="http://schemas.openxmlformats.org/presentationml/2006/ole">
              <mc:AlternateContent xmlns:mc="http://schemas.openxmlformats.org/markup-compatibility/2006">
                <mc:Choice xmlns:v="urn:schemas-microsoft-com:vml" Requires="v">
                  <p:oleObj spid="_x0000_s6633" r:id="rId14" imgW="427990" imgH="342900" progId="MS_ClipArt_Gallery.2">
                    <p:embed/>
                  </p:oleObj>
                </mc:Choice>
                <mc:Fallback>
                  <p:oleObj r:id="rId14" imgW="427990" imgH="342900" progId="MS_ClipArt_Gallery.2">
                    <p:embed/>
                    <p:pic>
                      <p:nvPicPr>
                        <p:cNvPr id="0" name="图片 6255"/>
                        <p:cNvPicPr/>
                        <p:nvPr/>
                      </p:nvPicPr>
                      <p:blipFill>
                        <a:blip r:embed="rId15"/>
                        <a:stretch>
                          <a:fillRect/>
                        </a:stretch>
                      </p:blipFill>
                      <p:spPr>
                        <a:xfrm>
                          <a:off x="3396" y="2690"/>
                          <a:ext cx="270" cy="216"/>
                        </a:xfrm>
                        <a:prstGeom prst="rect">
                          <a:avLst/>
                        </a:prstGeom>
                        <a:noFill/>
                        <a:ln w="38100">
                          <a:noFill/>
                          <a:miter/>
                        </a:ln>
                      </p:spPr>
                    </p:pic>
                  </p:oleObj>
                </mc:Fallback>
              </mc:AlternateContent>
            </a:graphicData>
          </a:graphic>
        </p:graphicFrame>
        <p:sp>
          <p:nvSpPr>
            <p:cNvPr id="54" name="Line 51"/>
            <p:cNvSpPr/>
            <p:nvPr/>
          </p:nvSpPr>
          <p:spPr>
            <a:xfrm flipV="1">
              <a:off x="3652" y="2847"/>
              <a:ext cx="46" cy="1"/>
            </a:xfrm>
            <a:prstGeom prst="line">
              <a:avLst/>
            </a:prstGeom>
            <a:ln w="12700" cap="flat" cmpd="sng">
              <a:solidFill>
                <a:schemeClr val="tx1"/>
              </a:solidFill>
              <a:prstDash val="solid"/>
              <a:headEnd type="none" w="sm" len="sm"/>
              <a:tailEnd type="none" w="sm" len="sm"/>
            </a:ln>
          </p:spPr>
        </p:sp>
        <p:grpSp>
          <p:nvGrpSpPr>
            <p:cNvPr id="55" name="Group 55"/>
            <p:cNvGrpSpPr/>
            <p:nvPr/>
          </p:nvGrpSpPr>
          <p:grpSpPr>
            <a:xfrm>
              <a:off x="3475" y="2530"/>
              <a:ext cx="45" cy="140"/>
              <a:chOff x="3475" y="2530"/>
              <a:chExt cx="45" cy="140"/>
            </a:xfrm>
          </p:grpSpPr>
          <p:sp>
            <p:nvSpPr>
              <p:cNvPr id="57" name="Oval 52"/>
              <p:cNvSpPr/>
              <p:nvPr/>
            </p:nvSpPr>
            <p:spPr>
              <a:xfrm>
                <a:off x="3475" y="2530"/>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p:cNvSpPr/>
              <p:nvPr/>
            </p:nvSpPr>
            <p:spPr>
              <a:xfrm>
                <a:off x="3477" y="2580"/>
                <a:ext cx="41" cy="4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9" name="Oval 54"/>
              <p:cNvSpPr/>
              <p:nvPr/>
            </p:nvSpPr>
            <p:spPr>
              <a:xfrm>
                <a:off x="3479" y="2631"/>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6" name="Line 56"/>
            <p:cNvSpPr/>
            <p:nvPr/>
          </p:nvSpPr>
          <p:spPr>
            <a:xfrm>
              <a:off x="3694" y="2469"/>
              <a:ext cx="0" cy="378"/>
            </a:xfrm>
            <a:prstGeom prst="line">
              <a:avLst/>
            </a:prstGeom>
            <a:ln w="12700" cap="flat" cmpd="sng">
              <a:solidFill>
                <a:schemeClr val="tx1"/>
              </a:solidFill>
              <a:prstDash val="solid"/>
              <a:headEnd type="none" w="sm" len="sm"/>
              <a:tailEnd type="none" w="sm" len="sm"/>
            </a:ln>
          </p:spPr>
        </p:sp>
      </p:grpSp>
      <p:graphicFrame>
        <p:nvGraphicFramePr>
          <p:cNvPr id="60" name="Object 58"/>
          <p:cNvGraphicFramePr/>
          <p:nvPr/>
        </p:nvGraphicFramePr>
        <p:xfrm>
          <a:off x="8526463" y="4684713"/>
          <a:ext cx="430212" cy="344487"/>
        </p:xfrm>
        <a:graphic>
          <a:graphicData uri="http://schemas.openxmlformats.org/presentationml/2006/ole">
            <mc:AlternateContent xmlns:mc="http://schemas.openxmlformats.org/markup-compatibility/2006">
              <mc:Choice xmlns:v="urn:schemas-microsoft-com:vml" Requires="v">
                <p:oleObj spid="_x0000_s6634" r:id="rId16" imgW="429260" imgH="344170" progId="MS_ClipArt_Gallery.2">
                  <p:embed/>
                </p:oleObj>
              </mc:Choice>
              <mc:Fallback>
                <p:oleObj r:id="rId16" imgW="429260" imgH="344170" progId="MS_ClipArt_Gallery.2">
                  <p:embed/>
                  <p:pic>
                    <p:nvPicPr>
                      <p:cNvPr id="0" name="图片 6256"/>
                      <p:cNvPicPr/>
                      <p:nvPr/>
                    </p:nvPicPr>
                    <p:blipFill>
                      <a:blip r:embed="rId17"/>
                      <a:stretch>
                        <a:fillRect/>
                      </a:stretch>
                    </p:blipFill>
                    <p:spPr>
                      <a:xfrm>
                        <a:off x="8526463" y="4684713"/>
                        <a:ext cx="430212" cy="344487"/>
                      </a:xfrm>
                      <a:prstGeom prst="rect">
                        <a:avLst/>
                      </a:prstGeom>
                      <a:noFill/>
                      <a:ln w="38100">
                        <a:noFill/>
                        <a:miter/>
                      </a:ln>
                    </p:spPr>
                  </p:pic>
                </p:oleObj>
              </mc:Fallback>
            </mc:AlternateContent>
          </a:graphicData>
        </a:graphic>
      </p:graphicFrame>
      <p:graphicFrame>
        <p:nvGraphicFramePr>
          <p:cNvPr id="61" name="Object 59"/>
          <p:cNvGraphicFramePr/>
          <p:nvPr/>
        </p:nvGraphicFramePr>
        <p:xfrm>
          <a:off x="7912100" y="4673600"/>
          <a:ext cx="428625" cy="342900"/>
        </p:xfrm>
        <a:graphic>
          <a:graphicData uri="http://schemas.openxmlformats.org/presentationml/2006/ole">
            <mc:AlternateContent xmlns:mc="http://schemas.openxmlformats.org/markup-compatibility/2006">
              <mc:Choice xmlns:v="urn:schemas-microsoft-com:vml" Requires="v">
                <p:oleObj spid="_x0000_s6635" r:id="rId18" imgW="427990" imgH="342900" progId="MS_ClipArt_Gallery.2">
                  <p:embed/>
                </p:oleObj>
              </mc:Choice>
              <mc:Fallback>
                <p:oleObj r:id="rId18" imgW="427990" imgH="342900" progId="MS_ClipArt_Gallery.2">
                  <p:embed/>
                  <p:pic>
                    <p:nvPicPr>
                      <p:cNvPr id="0" name="图片 6257"/>
                      <p:cNvPicPr/>
                      <p:nvPr/>
                    </p:nvPicPr>
                    <p:blipFill>
                      <a:blip r:embed="rId19"/>
                      <a:stretch>
                        <a:fillRect/>
                      </a:stretch>
                    </p:blipFill>
                    <p:spPr>
                      <a:xfrm>
                        <a:off x="7912100" y="4673600"/>
                        <a:ext cx="428625" cy="342900"/>
                      </a:xfrm>
                      <a:prstGeom prst="rect">
                        <a:avLst/>
                      </a:prstGeom>
                      <a:noFill/>
                      <a:ln w="38100">
                        <a:noFill/>
                        <a:miter/>
                      </a:ln>
                    </p:spPr>
                  </p:pic>
                </p:oleObj>
              </mc:Fallback>
            </mc:AlternateContent>
          </a:graphicData>
        </a:graphic>
      </p:graphicFrame>
      <p:sp>
        <p:nvSpPr>
          <p:cNvPr id="62" name="Oval 60"/>
          <p:cNvSpPr/>
          <p:nvPr/>
        </p:nvSpPr>
        <p:spPr>
          <a:xfrm>
            <a:off x="8329613" y="4776788"/>
            <a:ext cx="65087"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p:cNvSpPr/>
          <p:nvPr/>
        </p:nvSpPr>
        <p:spPr>
          <a:xfrm>
            <a:off x="8412163" y="4776788"/>
            <a:ext cx="66675"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Oval 62"/>
          <p:cNvSpPr/>
          <p:nvPr/>
        </p:nvSpPr>
        <p:spPr>
          <a:xfrm>
            <a:off x="8489950" y="4781550"/>
            <a:ext cx="65088" cy="61913"/>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5" name="Line 63"/>
          <p:cNvSpPr/>
          <p:nvPr/>
        </p:nvSpPr>
        <p:spPr>
          <a:xfrm flipV="1">
            <a:off x="8782050" y="4629150"/>
            <a:ext cx="1588" cy="60325"/>
          </a:xfrm>
          <a:prstGeom prst="line">
            <a:avLst/>
          </a:prstGeom>
          <a:ln w="12700" cap="flat" cmpd="sng">
            <a:solidFill>
              <a:schemeClr val="tx1"/>
            </a:solidFill>
            <a:prstDash val="solid"/>
            <a:headEnd type="none" w="sm" len="sm"/>
            <a:tailEnd type="none" w="sm" len="sm"/>
          </a:ln>
        </p:spPr>
      </p:sp>
      <p:sp>
        <p:nvSpPr>
          <p:cNvPr id="66" name="Line 64"/>
          <p:cNvSpPr/>
          <p:nvPr/>
        </p:nvSpPr>
        <p:spPr>
          <a:xfrm flipV="1">
            <a:off x="8156575" y="4619625"/>
            <a:ext cx="0" cy="63500"/>
          </a:xfrm>
          <a:prstGeom prst="line">
            <a:avLst/>
          </a:prstGeom>
          <a:ln w="12700" cap="flat" cmpd="sng">
            <a:solidFill>
              <a:schemeClr val="tx1"/>
            </a:solidFill>
            <a:prstDash val="solid"/>
            <a:headEnd type="none" w="sm" len="sm"/>
            <a:tailEnd type="none" w="sm" len="sm"/>
          </a:ln>
        </p:spPr>
      </p:sp>
      <p:sp>
        <p:nvSpPr>
          <p:cNvPr id="67" name="Line 65"/>
          <p:cNvSpPr/>
          <p:nvPr/>
        </p:nvSpPr>
        <p:spPr>
          <a:xfrm flipH="1">
            <a:off x="8158163" y="4624388"/>
            <a:ext cx="627062" cy="0"/>
          </a:xfrm>
          <a:prstGeom prst="line">
            <a:avLst/>
          </a:prstGeom>
          <a:ln w="12700" cap="flat" cmpd="sng">
            <a:solidFill>
              <a:schemeClr val="tx1"/>
            </a:solidFill>
            <a:prstDash val="solid"/>
            <a:headEnd type="none" w="sm" len="sm"/>
            <a:tailEnd type="none" w="sm" len="sm"/>
          </a:ln>
        </p:spPr>
      </p:sp>
      <p:sp>
        <p:nvSpPr>
          <p:cNvPr id="68" name="Line 66"/>
          <p:cNvSpPr/>
          <p:nvPr/>
        </p:nvSpPr>
        <p:spPr>
          <a:xfrm flipV="1">
            <a:off x="8135938" y="4251325"/>
            <a:ext cx="93662" cy="3175"/>
          </a:xfrm>
          <a:prstGeom prst="line">
            <a:avLst/>
          </a:prstGeom>
          <a:ln w="12700" cap="flat" cmpd="sng">
            <a:solidFill>
              <a:schemeClr val="tx1"/>
            </a:solidFill>
            <a:prstDash val="solid"/>
            <a:headEnd type="none" w="sm" len="sm"/>
            <a:tailEnd type="none" w="sm" len="sm"/>
          </a:ln>
        </p:spPr>
      </p:sp>
      <p:sp>
        <p:nvSpPr>
          <p:cNvPr id="69" name="Line 67"/>
          <p:cNvSpPr/>
          <p:nvPr/>
        </p:nvSpPr>
        <p:spPr>
          <a:xfrm>
            <a:off x="8739188" y="4297363"/>
            <a:ext cx="303212" cy="385762"/>
          </a:xfrm>
          <a:prstGeom prst="line">
            <a:avLst/>
          </a:prstGeom>
          <a:ln w="12700" cap="flat" cmpd="sng">
            <a:solidFill>
              <a:schemeClr val="tx1"/>
            </a:solidFill>
            <a:prstDash val="solid"/>
            <a:headEnd type="none" w="sm" len="sm"/>
            <a:tailEnd type="none" w="sm" len="sm"/>
          </a:ln>
        </p:spPr>
      </p:sp>
      <p:sp>
        <p:nvSpPr>
          <p:cNvPr id="70" name="Line 68"/>
          <p:cNvSpPr/>
          <p:nvPr/>
        </p:nvSpPr>
        <p:spPr>
          <a:xfrm flipH="1">
            <a:off x="9534525" y="4294188"/>
            <a:ext cx="279400" cy="392112"/>
          </a:xfrm>
          <a:prstGeom prst="line">
            <a:avLst/>
          </a:prstGeom>
          <a:ln w="12700" cap="flat" cmpd="sng">
            <a:solidFill>
              <a:schemeClr val="tx1"/>
            </a:solidFill>
            <a:prstDash val="solid"/>
            <a:headEnd type="none" w="sm" len="sm"/>
            <a:tailEnd type="none" w="sm" len="sm"/>
          </a:ln>
        </p:spPr>
      </p:sp>
      <p:graphicFrame>
        <p:nvGraphicFramePr>
          <p:cNvPr id="71" name="Object 69"/>
          <p:cNvGraphicFramePr/>
          <p:nvPr/>
        </p:nvGraphicFramePr>
        <p:xfrm>
          <a:off x="9712325" y="3846513"/>
          <a:ext cx="215900" cy="254000"/>
        </p:xfrm>
        <a:graphic>
          <a:graphicData uri="http://schemas.openxmlformats.org/presentationml/2006/ole">
            <mc:AlternateContent xmlns:mc="http://schemas.openxmlformats.org/markup-compatibility/2006">
              <mc:Choice xmlns:v="urn:schemas-microsoft-com:vml" Requires="v">
                <p:oleObj spid="_x0000_s6636" r:id="rId20" imgW="215900" imgH="254000" progId="MS_ClipArt_Gallery.2">
                  <p:embed/>
                </p:oleObj>
              </mc:Choice>
              <mc:Fallback>
                <p:oleObj r:id="rId20" imgW="215900" imgH="254000" progId="MS_ClipArt_Gallery.2">
                  <p:embed/>
                  <p:pic>
                    <p:nvPicPr>
                      <p:cNvPr id="0" name="图片 6258"/>
                      <p:cNvPicPr/>
                      <p:nvPr/>
                    </p:nvPicPr>
                    <p:blipFill>
                      <a:blip r:embed="rId21"/>
                      <a:stretch>
                        <a:fillRect/>
                      </a:stretch>
                    </p:blipFill>
                    <p:spPr>
                      <a:xfrm>
                        <a:off x="9712325" y="3846513"/>
                        <a:ext cx="215900" cy="254000"/>
                      </a:xfrm>
                      <a:prstGeom prst="rect">
                        <a:avLst/>
                      </a:prstGeom>
                      <a:noFill/>
                      <a:ln w="38100">
                        <a:noFill/>
                        <a:miter/>
                      </a:ln>
                    </p:spPr>
                  </p:pic>
                </p:oleObj>
              </mc:Fallback>
            </mc:AlternateContent>
          </a:graphicData>
        </a:graphic>
      </p:graphicFrame>
      <p:graphicFrame>
        <p:nvGraphicFramePr>
          <p:cNvPr id="72" name="Object 70"/>
          <p:cNvGraphicFramePr/>
          <p:nvPr/>
        </p:nvGraphicFramePr>
        <p:xfrm>
          <a:off x="8375650" y="3927475"/>
          <a:ext cx="215900" cy="252413"/>
        </p:xfrm>
        <a:graphic>
          <a:graphicData uri="http://schemas.openxmlformats.org/presentationml/2006/ole">
            <mc:AlternateContent xmlns:mc="http://schemas.openxmlformats.org/markup-compatibility/2006">
              <mc:Choice xmlns:v="urn:schemas-microsoft-com:vml" Requires="v">
                <p:oleObj spid="_x0000_s6637" r:id="rId22" imgW="215900" imgH="252095" progId="MS_ClipArt_Gallery.2">
                  <p:embed/>
                </p:oleObj>
              </mc:Choice>
              <mc:Fallback>
                <p:oleObj r:id="rId22" imgW="215900" imgH="252095" progId="MS_ClipArt_Gallery.2">
                  <p:embed/>
                  <p:pic>
                    <p:nvPicPr>
                      <p:cNvPr id="0" name="图片 6259"/>
                      <p:cNvPicPr/>
                      <p:nvPr/>
                    </p:nvPicPr>
                    <p:blipFill>
                      <a:blip r:embed="rId23"/>
                      <a:stretch>
                        <a:fillRect/>
                      </a:stretch>
                    </p:blipFill>
                    <p:spPr>
                      <a:xfrm>
                        <a:off x="8375650" y="3927475"/>
                        <a:ext cx="215900" cy="252413"/>
                      </a:xfrm>
                      <a:prstGeom prst="rect">
                        <a:avLst/>
                      </a:prstGeom>
                      <a:noFill/>
                      <a:ln w="38100">
                        <a:noFill/>
                        <a:miter/>
                      </a:ln>
                    </p:spPr>
                  </p:pic>
                </p:oleObj>
              </mc:Fallback>
            </mc:AlternateContent>
          </a:graphicData>
        </a:graphic>
      </p:graphicFrame>
      <p:sp>
        <p:nvSpPr>
          <p:cNvPr id="73" name="Freeform 71"/>
          <p:cNvSpPr/>
          <p:nvPr/>
        </p:nvSpPr>
        <p:spPr>
          <a:xfrm>
            <a:off x="8456613" y="3714750"/>
            <a:ext cx="1355725" cy="293688"/>
          </a:xfrm>
          <a:custGeom>
            <a:avLst/>
            <a:gdLst>
              <a:gd name="txL" fmla="*/ 0 w 854"/>
              <a:gd name="txT" fmla="*/ 0 h 185"/>
              <a:gd name="txR" fmla="*/ 854 w 854"/>
              <a:gd name="txB" fmla="*/ 185 h 18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185">
                <a:moveTo>
                  <a:pt x="0" y="184"/>
                </a:moveTo>
                <a:lnTo>
                  <a:pt x="89" y="119"/>
                </a:lnTo>
                <a:lnTo>
                  <a:pt x="135" y="89"/>
                </a:lnTo>
                <a:lnTo>
                  <a:pt x="181" y="62"/>
                </a:lnTo>
                <a:lnTo>
                  <a:pt x="228" y="38"/>
                </a:lnTo>
                <a:lnTo>
                  <a:pt x="277" y="19"/>
                </a:lnTo>
                <a:lnTo>
                  <a:pt x="327" y="6"/>
                </a:lnTo>
                <a:lnTo>
                  <a:pt x="379" y="0"/>
                </a:lnTo>
                <a:lnTo>
                  <a:pt x="434" y="0"/>
                </a:lnTo>
                <a:lnTo>
                  <a:pt x="490" y="7"/>
                </a:lnTo>
                <a:lnTo>
                  <a:pt x="548" y="20"/>
                </a:lnTo>
                <a:lnTo>
                  <a:pt x="608" y="38"/>
                </a:lnTo>
                <a:lnTo>
                  <a:pt x="668" y="59"/>
                </a:lnTo>
                <a:lnTo>
                  <a:pt x="729" y="83"/>
                </a:lnTo>
                <a:lnTo>
                  <a:pt x="853" y="136"/>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4" name="Group 74"/>
          <p:cNvGrpSpPr/>
          <p:nvPr/>
        </p:nvGrpSpPr>
        <p:grpSpPr>
          <a:xfrm>
            <a:off x="8723313" y="5124450"/>
            <a:ext cx="419100" cy="439738"/>
            <a:chOff x="4067" y="3228"/>
            <a:chExt cx="264" cy="277"/>
          </a:xfrm>
        </p:grpSpPr>
        <p:graphicFrame>
          <p:nvGraphicFramePr>
            <p:cNvPr id="75" name="Object 72"/>
            <p:cNvGraphicFramePr/>
            <p:nvPr/>
          </p:nvGraphicFramePr>
          <p:xfrm>
            <a:off x="4067" y="3228"/>
            <a:ext cx="246" cy="245"/>
          </p:xfrm>
          <a:graphic>
            <a:graphicData uri="http://schemas.openxmlformats.org/presentationml/2006/ole">
              <mc:AlternateContent xmlns:mc="http://schemas.openxmlformats.org/markup-compatibility/2006">
                <mc:Choice xmlns:v="urn:schemas-microsoft-com:vml" Requires="v">
                  <p:oleObj spid="_x0000_s6638" r:id="rId24" imgW="389890" imgH="388620" progId="MS_ClipArt_Gallery.2">
                    <p:embed/>
                  </p:oleObj>
                </mc:Choice>
                <mc:Fallback>
                  <p:oleObj r:id="rId24" imgW="389890" imgH="388620" progId="MS_ClipArt_Gallery.2">
                    <p:embed/>
                    <p:pic>
                      <p:nvPicPr>
                        <p:cNvPr id="0" name="图片 6260"/>
                        <p:cNvPicPr/>
                        <p:nvPr/>
                      </p:nvPicPr>
                      <p:blipFill>
                        <a:blip r:embed="rId25"/>
                        <a:stretch>
                          <a:fillRect/>
                        </a:stretch>
                      </p:blipFill>
                      <p:spPr>
                        <a:xfrm>
                          <a:off x="4067" y="3228"/>
                          <a:ext cx="246" cy="245"/>
                        </a:xfrm>
                        <a:prstGeom prst="rect">
                          <a:avLst/>
                        </a:prstGeom>
                        <a:noFill/>
                        <a:ln w="38100">
                          <a:noFill/>
                          <a:miter/>
                        </a:ln>
                      </p:spPr>
                    </p:pic>
                  </p:oleObj>
                </mc:Fallback>
              </mc:AlternateContent>
            </a:graphicData>
          </a:graphic>
        </p:graphicFrame>
        <p:graphicFrame>
          <p:nvGraphicFramePr>
            <p:cNvPr id="76" name="Object 73"/>
            <p:cNvGraphicFramePr/>
            <p:nvPr/>
          </p:nvGraphicFramePr>
          <p:xfrm>
            <a:off x="4105" y="3299"/>
            <a:ext cx="226" cy="206"/>
          </p:xfrm>
          <a:graphic>
            <a:graphicData uri="http://schemas.openxmlformats.org/presentationml/2006/ole">
              <mc:AlternateContent xmlns:mc="http://schemas.openxmlformats.org/markup-compatibility/2006">
                <mc:Choice xmlns:v="urn:schemas-microsoft-com:vml" Requires="v">
                  <p:oleObj spid="_x0000_s6639" r:id="rId26" imgW="358775" imgH="327025" progId="MS_ClipArt_Gallery.2">
                    <p:embed/>
                  </p:oleObj>
                </mc:Choice>
                <mc:Fallback>
                  <p:oleObj r:id="rId26" imgW="358775" imgH="327025" progId="MS_ClipArt_Gallery.2">
                    <p:embed/>
                    <p:pic>
                      <p:nvPicPr>
                        <p:cNvPr id="0" name="图片 6261"/>
                        <p:cNvPicPr/>
                        <p:nvPr/>
                      </p:nvPicPr>
                      <p:blipFill>
                        <a:blip r:embed="rId27"/>
                        <a:stretch>
                          <a:fillRect/>
                        </a:stretch>
                      </p:blipFill>
                      <p:spPr>
                        <a:xfrm>
                          <a:off x="4105" y="3299"/>
                          <a:ext cx="226" cy="206"/>
                        </a:xfrm>
                        <a:prstGeom prst="rect">
                          <a:avLst/>
                        </a:prstGeom>
                        <a:noFill/>
                        <a:ln w="38100">
                          <a:noFill/>
                          <a:miter/>
                        </a:ln>
                      </p:spPr>
                    </p:pic>
                  </p:oleObj>
                </mc:Fallback>
              </mc:AlternateContent>
            </a:graphicData>
          </a:graphic>
        </p:graphicFrame>
      </p:grpSp>
      <p:grpSp>
        <p:nvGrpSpPr>
          <p:cNvPr id="77" name="Group 77"/>
          <p:cNvGrpSpPr/>
          <p:nvPr/>
        </p:nvGrpSpPr>
        <p:grpSpPr>
          <a:xfrm>
            <a:off x="9501188" y="5156200"/>
            <a:ext cx="419100" cy="439738"/>
            <a:chOff x="4557" y="3248"/>
            <a:chExt cx="264" cy="277"/>
          </a:xfrm>
        </p:grpSpPr>
        <p:graphicFrame>
          <p:nvGraphicFramePr>
            <p:cNvPr id="78" name="Object 75"/>
            <p:cNvGraphicFramePr/>
            <p:nvPr/>
          </p:nvGraphicFramePr>
          <p:xfrm>
            <a:off x="4557" y="3248"/>
            <a:ext cx="246" cy="245"/>
          </p:xfrm>
          <a:graphic>
            <a:graphicData uri="http://schemas.openxmlformats.org/presentationml/2006/ole">
              <mc:AlternateContent xmlns:mc="http://schemas.openxmlformats.org/markup-compatibility/2006">
                <mc:Choice xmlns:v="urn:schemas-microsoft-com:vml" Requires="v">
                  <p:oleObj spid="_x0000_s6640" r:id="rId28" imgW="389890" imgH="388620" progId="MS_ClipArt_Gallery.2">
                    <p:embed/>
                  </p:oleObj>
                </mc:Choice>
                <mc:Fallback>
                  <p:oleObj r:id="rId28" imgW="389890" imgH="388620" progId="MS_ClipArt_Gallery.2">
                    <p:embed/>
                    <p:pic>
                      <p:nvPicPr>
                        <p:cNvPr id="0" name="图片 6262"/>
                        <p:cNvPicPr/>
                        <p:nvPr/>
                      </p:nvPicPr>
                      <p:blipFill>
                        <a:blip r:embed="rId29"/>
                        <a:stretch>
                          <a:fillRect/>
                        </a:stretch>
                      </p:blipFill>
                      <p:spPr>
                        <a:xfrm>
                          <a:off x="4557" y="3248"/>
                          <a:ext cx="246" cy="245"/>
                        </a:xfrm>
                        <a:prstGeom prst="rect">
                          <a:avLst/>
                        </a:prstGeom>
                        <a:noFill/>
                        <a:ln w="38100">
                          <a:noFill/>
                          <a:miter/>
                        </a:ln>
                      </p:spPr>
                    </p:pic>
                  </p:oleObj>
                </mc:Fallback>
              </mc:AlternateContent>
            </a:graphicData>
          </a:graphic>
        </p:graphicFrame>
        <p:graphicFrame>
          <p:nvGraphicFramePr>
            <p:cNvPr id="79" name="Object 76"/>
            <p:cNvGraphicFramePr/>
            <p:nvPr/>
          </p:nvGraphicFramePr>
          <p:xfrm>
            <a:off x="4595" y="3319"/>
            <a:ext cx="226" cy="206"/>
          </p:xfrm>
          <a:graphic>
            <a:graphicData uri="http://schemas.openxmlformats.org/presentationml/2006/ole">
              <mc:AlternateContent xmlns:mc="http://schemas.openxmlformats.org/markup-compatibility/2006">
                <mc:Choice xmlns:v="urn:schemas-microsoft-com:vml" Requires="v">
                  <p:oleObj spid="_x0000_s6641" r:id="rId30" imgW="358775" imgH="327025" progId="MS_ClipArt_Gallery.2">
                    <p:embed/>
                  </p:oleObj>
                </mc:Choice>
                <mc:Fallback>
                  <p:oleObj r:id="rId30" imgW="358775" imgH="327025" progId="MS_ClipArt_Gallery.2">
                    <p:embed/>
                    <p:pic>
                      <p:nvPicPr>
                        <p:cNvPr id="0" name="图片 6263"/>
                        <p:cNvPicPr/>
                        <p:nvPr/>
                      </p:nvPicPr>
                      <p:blipFill>
                        <a:blip r:embed="rId31"/>
                        <a:stretch>
                          <a:fillRect/>
                        </a:stretch>
                      </p:blipFill>
                      <p:spPr>
                        <a:xfrm>
                          <a:off x="4595" y="3319"/>
                          <a:ext cx="226" cy="206"/>
                        </a:xfrm>
                        <a:prstGeom prst="rect">
                          <a:avLst/>
                        </a:prstGeom>
                        <a:noFill/>
                        <a:ln w="38100">
                          <a:noFill/>
                          <a:miter/>
                        </a:ln>
                      </p:spPr>
                    </p:pic>
                  </p:oleObj>
                </mc:Fallback>
              </mc:AlternateContent>
            </a:graphicData>
          </a:graphic>
        </p:graphicFrame>
      </p:grpSp>
      <p:grpSp>
        <p:nvGrpSpPr>
          <p:cNvPr id="80" name="Group 80"/>
          <p:cNvGrpSpPr/>
          <p:nvPr/>
        </p:nvGrpSpPr>
        <p:grpSpPr>
          <a:xfrm>
            <a:off x="9086850" y="4872038"/>
            <a:ext cx="392113" cy="388937"/>
            <a:chOff x="4296" y="3069"/>
            <a:chExt cx="247" cy="245"/>
          </a:xfrm>
        </p:grpSpPr>
        <p:graphicFrame>
          <p:nvGraphicFramePr>
            <p:cNvPr id="81" name="Object 78"/>
            <p:cNvGraphicFramePr/>
            <p:nvPr/>
          </p:nvGraphicFramePr>
          <p:xfrm>
            <a:off x="4296" y="3069"/>
            <a:ext cx="247" cy="245"/>
          </p:xfrm>
          <a:graphic>
            <a:graphicData uri="http://schemas.openxmlformats.org/presentationml/2006/ole">
              <mc:AlternateContent xmlns:mc="http://schemas.openxmlformats.org/markup-compatibility/2006">
                <mc:Choice xmlns:v="urn:schemas-microsoft-com:vml" Requires="v">
                  <p:oleObj spid="_x0000_s6642" r:id="rId32" imgW="392430" imgH="389255" progId="MS_ClipArt_Gallery.2">
                    <p:embed/>
                  </p:oleObj>
                </mc:Choice>
                <mc:Fallback>
                  <p:oleObj r:id="rId32" imgW="392430" imgH="389255" progId="MS_ClipArt_Gallery.2">
                    <p:embed/>
                    <p:pic>
                      <p:nvPicPr>
                        <p:cNvPr id="0" name="图片 6264"/>
                        <p:cNvPicPr/>
                        <p:nvPr/>
                      </p:nvPicPr>
                      <p:blipFill>
                        <a:blip r:embed="rId33"/>
                        <a:stretch>
                          <a:fillRect/>
                        </a:stretch>
                      </p:blipFill>
                      <p:spPr>
                        <a:xfrm>
                          <a:off x="4296" y="3069"/>
                          <a:ext cx="247" cy="245"/>
                        </a:xfrm>
                        <a:prstGeom prst="rect">
                          <a:avLst/>
                        </a:prstGeom>
                        <a:noFill/>
                        <a:ln w="38100">
                          <a:noFill/>
                          <a:miter/>
                        </a:ln>
                      </p:spPr>
                    </p:pic>
                  </p:oleObj>
                </mc:Fallback>
              </mc:AlternateContent>
            </a:graphicData>
          </a:graphic>
        </p:graphicFrame>
        <p:sp>
          <p:nvSpPr>
            <p:cNvPr id="82" name="Rectangle 79"/>
            <p:cNvSpPr/>
            <p:nvPr/>
          </p:nvSpPr>
          <p:spPr>
            <a:xfrm>
              <a:off x="4366" y="3153"/>
              <a:ext cx="167" cy="15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3" name="Line 81"/>
          <p:cNvSpPr/>
          <p:nvPr/>
        </p:nvSpPr>
        <p:spPr>
          <a:xfrm>
            <a:off x="9393238" y="4775200"/>
            <a:ext cx="0" cy="228600"/>
          </a:xfrm>
          <a:prstGeom prst="line">
            <a:avLst/>
          </a:prstGeom>
          <a:ln w="12700" cap="flat" cmpd="sng">
            <a:solidFill>
              <a:schemeClr val="tx1"/>
            </a:solidFill>
            <a:prstDash val="solid"/>
            <a:headEnd type="none" w="sm" len="sm"/>
            <a:tailEnd type="none" w="sm" len="sm"/>
          </a:ln>
        </p:spPr>
      </p:sp>
      <p:grpSp>
        <p:nvGrpSpPr>
          <p:cNvPr id="84" name="Group 90"/>
          <p:cNvGrpSpPr/>
          <p:nvPr/>
        </p:nvGrpSpPr>
        <p:grpSpPr>
          <a:xfrm>
            <a:off x="10113963" y="4200525"/>
            <a:ext cx="207962" cy="407988"/>
            <a:chOff x="4943" y="2646"/>
            <a:chExt cx="131" cy="257"/>
          </a:xfrm>
        </p:grpSpPr>
        <p:sp>
          <p:nvSpPr>
            <p:cNvPr id="85" name="AutoShape 82"/>
            <p:cNvSpPr/>
            <p:nvPr/>
          </p:nvSpPr>
          <p:spPr>
            <a:xfrm>
              <a:off x="4943" y="2843"/>
              <a:ext cx="131" cy="60"/>
            </a:xfrm>
            <a:prstGeom prst="parallelogram">
              <a:avLst>
                <a:gd name="adj" fmla="val 84088"/>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p:cNvSpPr/>
            <p:nvPr/>
          </p:nvSpPr>
          <p:spPr>
            <a:xfrm>
              <a:off x="5009" y="2647"/>
              <a:ext cx="61" cy="198"/>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Rectangle 84"/>
            <p:cNvSpPr/>
            <p:nvPr/>
          </p:nvSpPr>
          <p:spPr>
            <a:xfrm>
              <a:off x="4945" y="2704"/>
              <a:ext cx="81" cy="19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AutoShape 85"/>
            <p:cNvSpPr/>
            <p:nvPr/>
          </p:nvSpPr>
          <p:spPr>
            <a:xfrm>
              <a:off x="4944" y="2646"/>
              <a:ext cx="129" cy="58"/>
            </a:xfrm>
            <a:prstGeom prst="parallelogram">
              <a:avLst>
                <a:gd name="adj" fmla="val 8566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9" name="Line 86"/>
            <p:cNvSpPr/>
            <p:nvPr/>
          </p:nvSpPr>
          <p:spPr>
            <a:xfrm>
              <a:off x="5074" y="2649"/>
              <a:ext cx="0" cy="194"/>
            </a:xfrm>
            <a:prstGeom prst="line">
              <a:avLst/>
            </a:prstGeom>
            <a:ln w="12700" cap="flat" cmpd="sng">
              <a:solidFill>
                <a:schemeClr val="tx1"/>
              </a:solidFill>
              <a:prstDash val="solid"/>
              <a:headEnd type="none" w="sm" len="sm"/>
              <a:tailEnd type="none" w="sm" len="sm"/>
            </a:ln>
          </p:spPr>
        </p:sp>
        <p:sp>
          <p:nvSpPr>
            <p:cNvPr id="90" name="Line 87"/>
            <p:cNvSpPr/>
            <p:nvPr/>
          </p:nvSpPr>
          <p:spPr>
            <a:xfrm flipH="1">
              <a:off x="5027" y="2843"/>
              <a:ext cx="47" cy="58"/>
            </a:xfrm>
            <a:prstGeom prst="line">
              <a:avLst/>
            </a:prstGeom>
            <a:ln w="12700" cap="flat" cmpd="sng">
              <a:solidFill>
                <a:schemeClr val="tx1"/>
              </a:solidFill>
              <a:prstDash val="solid"/>
              <a:headEnd type="none" w="sm" len="sm"/>
              <a:tailEnd type="none" w="sm" len="sm"/>
            </a:ln>
          </p:spPr>
        </p:sp>
        <p:sp>
          <p:nvSpPr>
            <p:cNvPr id="91" name="Rectangle 88"/>
            <p:cNvSpPr/>
            <p:nvPr/>
          </p:nvSpPr>
          <p:spPr>
            <a:xfrm>
              <a:off x="4955" y="2730"/>
              <a:ext cx="53" cy="112"/>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2" name="Rectangle 89"/>
            <p:cNvSpPr/>
            <p:nvPr/>
          </p:nvSpPr>
          <p:spPr>
            <a:xfrm>
              <a:off x="4962" y="2763"/>
              <a:ext cx="42" cy="41"/>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3" name="Group 101"/>
          <p:cNvGrpSpPr/>
          <p:nvPr/>
        </p:nvGrpSpPr>
        <p:grpSpPr>
          <a:xfrm>
            <a:off x="10085388" y="4659313"/>
            <a:ext cx="769937" cy="1233487"/>
            <a:chOff x="4925" y="2935"/>
            <a:chExt cx="485" cy="777"/>
          </a:xfrm>
        </p:grpSpPr>
        <p:sp>
          <p:nvSpPr>
            <p:cNvPr id="94" name="Freeform 91"/>
            <p:cNvSpPr/>
            <p:nvPr/>
          </p:nvSpPr>
          <p:spPr>
            <a:xfrm>
              <a:off x="4925" y="2935"/>
              <a:ext cx="485" cy="777"/>
            </a:xfrm>
            <a:custGeom>
              <a:avLst/>
              <a:gdLst>
                <a:gd name="txL" fmla="*/ 0 w 485"/>
                <a:gd name="txT" fmla="*/ 0 h 777"/>
                <a:gd name="txR" fmla="*/ 485 w 485"/>
                <a:gd name="txB" fmla="*/ 777 h 777"/>
              </a:gdLst>
              <a:ahLst/>
              <a:cxnLst>
                <a:cxn ang="0">
                  <a:pos x="240" y="0"/>
                </a:cxn>
                <a:cxn ang="0">
                  <a:pos x="197" y="2"/>
                </a:cxn>
                <a:cxn ang="0">
                  <a:pos x="157" y="10"/>
                </a:cxn>
                <a:cxn ang="0">
                  <a:pos x="121" y="29"/>
                </a:cxn>
                <a:cxn ang="0">
                  <a:pos x="89" y="56"/>
                </a:cxn>
                <a:cxn ang="0">
                  <a:pos x="61" y="92"/>
                </a:cxn>
                <a:cxn ang="0">
                  <a:pos x="37" y="139"/>
                </a:cxn>
                <a:cxn ang="0">
                  <a:pos x="19" y="203"/>
                </a:cxn>
                <a:cxn ang="0">
                  <a:pos x="13" y="245"/>
                </a:cxn>
                <a:cxn ang="0">
                  <a:pos x="7" y="296"/>
                </a:cxn>
                <a:cxn ang="0">
                  <a:pos x="1" y="412"/>
                </a:cxn>
                <a:cxn ang="0">
                  <a:pos x="1" y="527"/>
                </a:cxn>
                <a:cxn ang="0">
                  <a:pos x="3" y="576"/>
                </a:cxn>
                <a:cxn ang="0">
                  <a:pos x="7" y="617"/>
                </a:cxn>
                <a:cxn ang="0">
                  <a:pos x="21" y="677"/>
                </a:cxn>
                <a:cxn ang="0">
                  <a:pos x="41" y="719"/>
                </a:cxn>
                <a:cxn ang="0">
                  <a:pos x="67" y="747"/>
                </a:cxn>
                <a:cxn ang="0">
                  <a:pos x="97" y="767"/>
                </a:cxn>
                <a:cxn ang="0">
                  <a:pos x="134" y="776"/>
                </a:cxn>
                <a:cxn ang="0">
                  <a:pos x="178" y="772"/>
                </a:cxn>
                <a:cxn ang="0">
                  <a:pos x="245" y="758"/>
                </a:cxn>
                <a:cxn ang="0">
                  <a:pos x="307" y="753"/>
                </a:cxn>
                <a:cxn ang="0">
                  <a:pos x="367" y="750"/>
                </a:cxn>
                <a:cxn ang="0">
                  <a:pos x="401" y="741"/>
                </a:cxn>
                <a:cxn ang="0">
                  <a:pos x="426" y="718"/>
                </a:cxn>
                <a:cxn ang="0">
                  <a:pos x="442" y="680"/>
                </a:cxn>
                <a:cxn ang="0">
                  <a:pos x="456" y="614"/>
                </a:cxn>
                <a:cxn ang="0">
                  <a:pos x="463" y="575"/>
                </a:cxn>
                <a:cxn ang="0">
                  <a:pos x="471" y="551"/>
                </a:cxn>
                <a:cxn ang="0">
                  <a:pos x="476" y="535"/>
                </a:cxn>
                <a:cxn ang="0">
                  <a:pos x="480" y="513"/>
                </a:cxn>
                <a:cxn ang="0">
                  <a:pos x="481" y="481"/>
                </a:cxn>
                <a:cxn ang="0">
                  <a:pos x="482" y="450"/>
                </a:cxn>
                <a:cxn ang="0">
                  <a:pos x="482" y="408"/>
                </a:cxn>
                <a:cxn ang="0">
                  <a:pos x="484" y="330"/>
                </a:cxn>
                <a:cxn ang="0">
                  <a:pos x="483" y="217"/>
                </a:cxn>
                <a:cxn ang="0">
                  <a:pos x="477" y="140"/>
                </a:cxn>
                <a:cxn ang="0">
                  <a:pos x="469" y="99"/>
                </a:cxn>
                <a:cxn ang="0">
                  <a:pos x="456" y="70"/>
                </a:cxn>
                <a:cxn ang="0">
                  <a:pos x="429" y="40"/>
                </a:cxn>
                <a:cxn ang="0">
                  <a:pos x="382" y="19"/>
                </a:cxn>
                <a:cxn ang="0">
                  <a:pos x="331" y="10"/>
                </a:cxn>
                <a:cxn ang="0">
                  <a:pos x="283" y="5"/>
                </a:cxn>
              </a:cxnLst>
              <a:rect l="txL" t="txT" r="txR" b="txB"/>
              <a:pathLst>
                <a:path w="485" h="777">
                  <a:moveTo>
                    <a:pt x="283" y="5"/>
                  </a:moveTo>
                  <a:lnTo>
                    <a:pt x="240" y="0"/>
                  </a:lnTo>
                  <a:lnTo>
                    <a:pt x="219" y="0"/>
                  </a:lnTo>
                  <a:lnTo>
                    <a:pt x="197" y="2"/>
                  </a:lnTo>
                  <a:lnTo>
                    <a:pt x="177" y="5"/>
                  </a:lnTo>
                  <a:lnTo>
                    <a:pt x="157" y="10"/>
                  </a:lnTo>
                  <a:lnTo>
                    <a:pt x="138" y="18"/>
                  </a:lnTo>
                  <a:lnTo>
                    <a:pt x="121" y="29"/>
                  </a:lnTo>
                  <a:lnTo>
                    <a:pt x="105" y="42"/>
                  </a:lnTo>
                  <a:lnTo>
                    <a:pt x="89" y="56"/>
                  </a:lnTo>
                  <a:lnTo>
                    <a:pt x="75" y="73"/>
                  </a:lnTo>
                  <a:lnTo>
                    <a:pt x="61" y="92"/>
                  </a:lnTo>
                  <a:lnTo>
                    <a:pt x="48" y="114"/>
                  </a:lnTo>
                  <a:lnTo>
                    <a:pt x="37" y="139"/>
                  </a:lnTo>
                  <a:lnTo>
                    <a:pt x="27" y="169"/>
                  </a:lnTo>
                  <a:lnTo>
                    <a:pt x="19" y="203"/>
                  </a:lnTo>
                  <a:lnTo>
                    <a:pt x="16" y="223"/>
                  </a:lnTo>
                  <a:lnTo>
                    <a:pt x="13" y="245"/>
                  </a:lnTo>
                  <a:lnTo>
                    <a:pt x="10" y="270"/>
                  </a:lnTo>
                  <a:lnTo>
                    <a:pt x="7" y="296"/>
                  </a:lnTo>
                  <a:lnTo>
                    <a:pt x="4" y="352"/>
                  </a:lnTo>
                  <a:lnTo>
                    <a:pt x="1" y="412"/>
                  </a:lnTo>
                  <a:lnTo>
                    <a:pt x="0" y="471"/>
                  </a:lnTo>
                  <a:lnTo>
                    <a:pt x="1" y="527"/>
                  </a:lnTo>
                  <a:lnTo>
                    <a:pt x="2" y="552"/>
                  </a:lnTo>
                  <a:lnTo>
                    <a:pt x="3" y="576"/>
                  </a:lnTo>
                  <a:lnTo>
                    <a:pt x="5" y="598"/>
                  </a:lnTo>
                  <a:lnTo>
                    <a:pt x="7" y="617"/>
                  </a:lnTo>
                  <a:lnTo>
                    <a:pt x="13" y="649"/>
                  </a:lnTo>
                  <a:lnTo>
                    <a:pt x="21" y="677"/>
                  </a:lnTo>
                  <a:lnTo>
                    <a:pt x="30" y="700"/>
                  </a:lnTo>
                  <a:lnTo>
                    <a:pt x="41" y="719"/>
                  </a:lnTo>
                  <a:lnTo>
                    <a:pt x="53" y="734"/>
                  </a:lnTo>
                  <a:lnTo>
                    <a:pt x="67" y="747"/>
                  </a:lnTo>
                  <a:lnTo>
                    <a:pt x="81" y="758"/>
                  </a:lnTo>
                  <a:lnTo>
                    <a:pt x="97" y="767"/>
                  </a:lnTo>
                  <a:lnTo>
                    <a:pt x="115" y="774"/>
                  </a:lnTo>
                  <a:lnTo>
                    <a:pt x="134" y="776"/>
                  </a:lnTo>
                  <a:lnTo>
                    <a:pt x="155" y="775"/>
                  </a:lnTo>
                  <a:lnTo>
                    <a:pt x="178" y="772"/>
                  </a:lnTo>
                  <a:lnTo>
                    <a:pt x="223" y="763"/>
                  </a:lnTo>
                  <a:lnTo>
                    <a:pt x="245" y="758"/>
                  </a:lnTo>
                  <a:lnTo>
                    <a:pt x="265" y="755"/>
                  </a:lnTo>
                  <a:lnTo>
                    <a:pt x="307" y="753"/>
                  </a:lnTo>
                  <a:lnTo>
                    <a:pt x="348" y="752"/>
                  </a:lnTo>
                  <a:lnTo>
                    <a:pt x="367" y="750"/>
                  </a:lnTo>
                  <a:lnTo>
                    <a:pt x="385" y="747"/>
                  </a:lnTo>
                  <a:lnTo>
                    <a:pt x="401" y="741"/>
                  </a:lnTo>
                  <a:lnTo>
                    <a:pt x="415" y="731"/>
                  </a:lnTo>
                  <a:lnTo>
                    <a:pt x="426" y="718"/>
                  </a:lnTo>
                  <a:lnTo>
                    <a:pt x="435" y="700"/>
                  </a:lnTo>
                  <a:lnTo>
                    <a:pt x="442" y="680"/>
                  </a:lnTo>
                  <a:lnTo>
                    <a:pt x="448" y="658"/>
                  </a:lnTo>
                  <a:lnTo>
                    <a:pt x="456" y="614"/>
                  </a:lnTo>
                  <a:lnTo>
                    <a:pt x="459" y="593"/>
                  </a:lnTo>
                  <a:lnTo>
                    <a:pt x="463" y="575"/>
                  </a:lnTo>
                  <a:lnTo>
                    <a:pt x="467" y="561"/>
                  </a:lnTo>
                  <a:lnTo>
                    <a:pt x="471" y="551"/>
                  </a:lnTo>
                  <a:lnTo>
                    <a:pt x="474" y="543"/>
                  </a:lnTo>
                  <a:lnTo>
                    <a:pt x="476" y="535"/>
                  </a:lnTo>
                  <a:lnTo>
                    <a:pt x="478" y="526"/>
                  </a:lnTo>
                  <a:lnTo>
                    <a:pt x="480" y="513"/>
                  </a:lnTo>
                  <a:lnTo>
                    <a:pt x="481" y="493"/>
                  </a:lnTo>
                  <a:lnTo>
                    <a:pt x="481" y="481"/>
                  </a:lnTo>
                  <a:lnTo>
                    <a:pt x="481" y="467"/>
                  </a:lnTo>
                  <a:lnTo>
                    <a:pt x="482" y="450"/>
                  </a:lnTo>
                  <a:lnTo>
                    <a:pt x="482" y="430"/>
                  </a:lnTo>
                  <a:lnTo>
                    <a:pt x="482" y="408"/>
                  </a:lnTo>
                  <a:lnTo>
                    <a:pt x="483" y="383"/>
                  </a:lnTo>
                  <a:lnTo>
                    <a:pt x="484" y="330"/>
                  </a:lnTo>
                  <a:lnTo>
                    <a:pt x="484" y="273"/>
                  </a:lnTo>
                  <a:lnTo>
                    <a:pt x="483" y="217"/>
                  </a:lnTo>
                  <a:lnTo>
                    <a:pt x="480" y="164"/>
                  </a:lnTo>
                  <a:lnTo>
                    <a:pt x="477" y="140"/>
                  </a:lnTo>
                  <a:lnTo>
                    <a:pt x="473" y="118"/>
                  </a:lnTo>
                  <a:lnTo>
                    <a:pt x="469" y="99"/>
                  </a:lnTo>
                  <a:lnTo>
                    <a:pt x="463" y="83"/>
                  </a:lnTo>
                  <a:lnTo>
                    <a:pt x="456" y="70"/>
                  </a:lnTo>
                  <a:lnTo>
                    <a:pt x="448" y="58"/>
                  </a:lnTo>
                  <a:lnTo>
                    <a:pt x="429" y="40"/>
                  </a:lnTo>
                  <a:lnTo>
                    <a:pt x="407" y="27"/>
                  </a:lnTo>
                  <a:lnTo>
                    <a:pt x="382" y="19"/>
                  </a:lnTo>
                  <a:lnTo>
                    <a:pt x="356" y="14"/>
                  </a:lnTo>
                  <a:lnTo>
                    <a:pt x="331" y="10"/>
                  </a:lnTo>
                  <a:lnTo>
                    <a:pt x="306" y="8"/>
                  </a:lnTo>
                  <a:lnTo>
                    <a:pt x="283" y="5"/>
                  </a:lnTo>
                </a:path>
              </a:pathLst>
            </a:custGeom>
            <a:solidFill>
              <a:srgbClr val="FF0000">
                <a:alpha val="100000"/>
              </a:srgbClr>
            </a:solidFill>
            <a:ln w="9525">
              <a:noFill/>
            </a:ln>
          </p:spPr>
          <p:txBody>
            <a:bodyPr/>
            <a:lstStyle/>
            <a:p>
              <a:endParaRPr lang="zh-CN" altLang="en-US"/>
            </a:p>
          </p:txBody>
        </p:sp>
        <p:grpSp>
          <p:nvGrpSpPr>
            <p:cNvPr id="95" name="Group 100"/>
            <p:cNvGrpSpPr/>
            <p:nvPr/>
          </p:nvGrpSpPr>
          <p:grpSpPr>
            <a:xfrm>
              <a:off x="4989" y="2992"/>
              <a:ext cx="347" cy="653"/>
              <a:chOff x="4989" y="2992"/>
              <a:chExt cx="347" cy="653"/>
            </a:xfrm>
          </p:grpSpPr>
          <p:sp>
            <p:nvSpPr>
              <p:cNvPr id="96" name="AutoShape 92"/>
              <p:cNvSpPr/>
              <p:nvPr/>
            </p:nvSpPr>
            <p:spPr>
              <a:xfrm>
                <a:off x="4989" y="3494"/>
                <a:ext cx="347" cy="151"/>
              </a:xfrm>
              <a:prstGeom prst="parallelogram">
                <a:avLst>
                  <a:gd name="adj" fmla="val 88505"/>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Rectangle 93"/>
              <p:cNvSpPr/>
              <p:nvPr/>
            </p:nvSpPr>
            <p:spPr>
              <a:xfrm>
                <a:off x="5165" y="2995"/>
                <a:ext cx="165" cy="50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8" name="Rectangle 94"/>
              <p:cNvSpPr/>
              <p:nvPr/>
            </p:nvSpPr>
            <p:spPr>
              <a:xfrm>
                <a:off x="4992" y="3139"/>
                <a:ext cx="218" cy="50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9" name="AutoShape 95"/>
              <p:cNvSpPr/>
              <p:nvPr/>
            </p:nvSpPr>
            <p:spPr>
              <a:xfrm>
                <a:off x="4990" y="2992"/>
                <a:ext cx="345" cy="149"/>
              </a:xfrm>
              <a:prstGeom prst="parallelogram">
                <a:avLst>
                  <a:gd name="adj" fmla="val 89176"/>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Line 96"/>
              <p:cNvSpPr/>
              <p:nvPr/>
            </p:nvSpPr>
            <p:spPr>
              <a:xfrm>
                <a:off x="5336" y="3002"/>
                <a:ext cx="0" cy="492"/>
              </a:xfrm>
              <a:prstGeom prst="line">
                <a:avLst/>
              </a:prstGeom>
              <a:ln w="12700" cap="flat" cmpd="sng">
                <a:solidFill>
                  <a:schemeClr val="tx1"/>
                </a:solidFill>
                <a:prstDash val="solid"/>
                <a:headEnd type="none" w="sm" len="sm"/>
                <a:tailEnd type="none" w="sm" len="sm"/>
              </a:ln>
            </p:spPr>
          </p:sp>
          <p:sp>
            <p:nvSpPr>
              <p:cNvPr id="101" name="Line 97"/>
              <p:cNvSpPr/>
              <p:nvPr/>
            </p:nvSpPr>
            <p:spPr>
              <a:xfrm flipH="1">
                <a:off x="5211" y="3494"/>
                <a:ext cx="125" cy="147"/>
              </a:xfrm>
              <a:prstGeom prst="line">
                <a:avLst/>
              </a:prstGeom>
              <a:ln w="12700" cap="flat" cmpd="sng">
                <a:solidFill>
                  <a:schemeClr val="tx1"/>
                </a:solidFill>
                <a:prstDash val="solid"/>
                <a:headEnd type="none" w="sm" len="sm"/>
                <a:tailEnd type="none" w="sm" len="sm"/>
              </a:ln>
            </p:spPr>
          </p:sp>
          <p:sp>
            <p:nvSpPr>
              <p:cNvPr id="102" name="Rectangle 98"/>
              <p:cNvSpPr/>
              <p:nvPr/>
            </p:nvSpPr>
            <p:spPr>
              <a:xfrm>
                <a:off x="5020" y="3205"/>
                <a:ext cx="144" cy="28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9"/>
              <p:cNvSpPr/>
              <p:nvPr/>
            </p:nvSpPr>
            <p:spPr>
              <a:xfrm>
                <a:off x="5040" y="3291"/>
                <a:ext cx="111" cy="10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04" name="Line 102"/>
          <p:cNvSpPr/>
          <p:nvPr/>
        </p:nvSpPr>
        <p:spPr>
          <a:xfrm flipV="1">
            <a:off x="10031413" y="4268788"/>
            <a:ext cx="0" cy="611187"/>
          </a:xfrm>
          <a:prstGeom prst="line">
            <a:avLst/>
          </a:prstGeom>
          <a:ln w="12700" cap="flat" cmpd="sng">
            <a:solidFill>
              <a:schemeClr val="tx1"/>
            </a:solidFill>
            <a:prstDash val="solid"/>
            <a:headEnd type="none" w="sm" len="sm"/>
            <a:tailEnd type="none" w="sm" len="sm"/>
          </a:ln>
        </p:spPr>
      </p:sp>
      <p:sp>
        <p:nvSpPr>
          <p:cNvPr id="105" name="Line 103"/>
          <p:cNvSpPr/>
          <p:nvPr/>
        </p:nvSpPr>
        <p:spPr>
          <a:xfrm>
            <a:off x="10031413" y="4875213"/>
            <a:ext cx="103187" cy="0"/>
          </a:xfrm>
          <a:prstGeom prst="line">
            <a:avLst/>
          </a:prstGeom>
          <a:ln w="12700" cap="flat" cmpd="sng">
            <a:solidFill>
              <a:schemeClr val="tx1"/>
            </a:solidFill>
            <a:prstDash val="solid"/>
            <a:headEnd type="none" w="sm" len="sm"/>
            <a:tailEnd type="none" w="sm" len="sm"/>
          </a:ln>
        </p:spPr>
      </p:sp>
      <p:sp>
        <p:nvSpPr>
          <p:cNvPr id="106" name="Line 104"/>
          <p:cNvSpPr/>
          <p:nvPr/>
        </p:nvSpPr>
        <p:spPr>
          <a:xfrm>
            <a:off x="10026650" y="4400550"/>
            <a:ext cx="88900" cy="0"/>
          </a:xfrm>
          <a:prstGeom prst="line">
            <a:avLst/>
          </a:prstGeom>
          <a:ln w="12700" cap="flat" cmpd="sng">
            <a:solidFill>
              <a:schemeClr val="tx1"/>
            </a:solidFill>
            <a:prstDash val="solid"/>
            <a:headEnd type="none" w="sm" len="sm"/>
            <a:tailEnd type="none" w="sm" len="sm"/>
          </a:ln>
        </p:spPr>
      </p:sp>
      <p:sp>
        <p:nvSpPr>
          <p:cNvPr id="107" name="Line 105"/>
          <p:cNvSpPr/>
          <p:nvPr/>
        </p:nvSpPr>
        <p:spPr>
          <a:xfrm flipV="1">
            <a:off x="8748713" y="2495550"/>
            <a:ext cx="458787" cy="207963"/>
          </a:xfrm>
          <a:prstGeom prst="line">
            <a:avLst/>
          </a:prstGeom>
          <a:ln w="12700" cap="flat" cmpd="sng">
            <a:solidFill>
              <a:schemeClr val="tx1"/>
            </a:solidFill>
            <a:prstDash val="solid"/>
            <a:headEnd type="none" w="sm" len="sm"/>
            <a:tailEnd type="none" w="sm" len="sm"/>
          </a:ln>
        </p:spPr>
      </p:sp>
      <p:sp>
        <p:nvSpPr>
          <p:cNvPr id="108" name="Line 106"/>
          <p:cNvSpPr/>
          <p:nvPr/>
        </p:nvSpPr>
        <p:spPr>
          <a:xfrm>
            <a:off x="9685338" y="2481263"/>
            <a:ext cx="485775" cy="207962"/>
          </a:xfrm>
          <a:prstGeom prst="line">
            <a:avLst/>
          </a:prstGeom>
          <a:ln w="12700" cap="flat" cmpd="sng">
            <a:solidFill>
              <a:schemeClr val="tx1"/>
            </a:solidFill>
            <a:prstDash val="solid"/>
            <a:headEnd type="none" w="sm" len="sm"/>
            <a:tailEnd type="none" w="sm" len="sm"/>
          </a:ln>
        </p:spPr>
      </p:sp>
      <p:sp>
        <p:nvSpPr>
          <p:cNvPr id="109" name="Line 107"/>
          <p:cNvSpPr/>
          <p:nvPr/>
        </p:nvSpPr>
        <p:spPr>
          <a:xfrm flipH="1">
            <a:off x="10204450" y="2817813"/>
            <a:ext cx="241300" cy="681037"/>
          </a:xfrm>
          <a:prstGeom prst="line">
            <a:avLst/>
          </a:prstGeom>
          <a:ln w="12700" cap="flat" cmpd="sng">
            <a:solidFill>
              <a:schemeClr val="tx1"/>
            </a:solidFill>
            <a:prstDash val="solid"/>
            <a:headEnd type="none" w="sm" len="sm"/>
            <a:tailEnd type="none" w="sm" len="sm"/>
          </a:ln>
        </p:spPr>
      </p:sp>
      <p:sp>
        <p:nvSpPr>
          <p:cNvPr id="110" name="Line 108"/>
          <p:cNvSpPr/>
          <p:nvPr/>
        </p:nvSpPr>
        <p:spPr>
          <a:xfrm>
            <a:off x="9434513" y="2593975"/>
            <a:ext cx="0" cy="431800"/>
          </a:xfrm>
          <a:prstGeom prst="line">
            <a:avLst/>
          </a:prstGeom>
          <a:ln w="12700" cap="flat" cmpd="sng">
            <a:solidFill>
              <a:schemeClr val="tx1"/>
            </a:solidFill>
            <a:prstDash val="solid"/>
            <a:headEnd type="none" w="sm" len="sm"/>
            <a:tailEnd type="none" w="sm" len="sm"/>
          </a:ln>
        </p:spPr>
      </p:sp>
      <p:sp>
        <p:nvSpPr>
          <p:cNvPr id="111" name="Line 109"/>
          <p:cNvSpPr/>
          <p:nvPr/>
        </p:nvSpPr>
        <p:spPr>
          <a:xfrm>
            <a:off x="9459913" y="3241675"/>
            <a:ext cx="534987" cy="368300"/>
          </a:xfrm>
          <a:prstGeom prst="line">
            <a:avLst/>
          </a:prstGeom>
          <a:ln w="12700" cap="flat" cmpd="sng">
            <a:solidFill>
              <a:schemeClr val="tx1"/>
            </a:solidFill>
            <a:prstDash val="solid"/>
            <a:headEnd type="none" w="sm" len="sm"/>
            <a:tailEnd type="none" w="sm" len="sm"/>
          </a:ln>
        </p:spPr>
      </p:sp>
      <p:sp>
        <p:nvSpPr>
          <p:cNvPr id="112" name="Line 110"/>
          <p:cNvSpPr/>
          <p:nvPr/>
        </p:nvSpPr>
        <p:spPr>
          <a:xfrm flipH="1">
            <a:off x="9920288" y="3706813"/>
            <a:ext cx="266700" cy="360362"/>
          </a:xfrm>
          <a:prstGeom prst="line">
            <a:avLst/>
          </a:prstGeom>
          <a:ln w="12700" cap="flat" cmpd="sng">
            <a:solidFill>
              <a:schemeClr val="tx1"/>
            </a:solidFill>
            <a:prstDash val="solid"/>
            <a:headEnd type="none" w="sm" len="sm"/>
            <a:tailEnd type="none" w="sm" len="sm"/>
          </a:ln>
        </p:spPr>
      </p:sp>
      <p:sp>
        <p:nvSpPr>
          <p:cNvPr id="113" name="Line 111"/>
          <p:cNvSpPr/>
          <p:nvPr/>
        </p:nvSpPr>
        <p:spPr>
          <a:xfrm flipH="1">
            <a:off x="9693275" y="2786063"/>
            <a:ext cx="560388" cy="384175"/>
          </a:xfrm>
          <a:prstGeom prst="line">
            <a:avLst/>
          </a:prstGeom>
          <a:ln w="12700" cap="flat" cmpd="sng">
            <a:solidFill>
              <a:schemeClr val="tx1"/>
            </a:solidFill>
            <a:prstDash val="solid"/>
            <a:headEnd type="none" w="sm" len="sm"/>
            <a:tailEnd type="none" w="sm" len="sm"/>
          </a:ln>
        </p:spPr>
      </p:sp>
      <p:sp>
        <p:nvSpPr>
          <p:cNvPr id="114" name="Line 112"/>
          <p:cNvSpPr/>
          <p:nvPr/>
        </p:nvSpPr>
        <p:spPr>
          <a:xfrm flipH="1">
            <a:off x="9702800" y="2225675"/>
            <a:ext cx="350838" cy="255588"/>
          </a:xfrm>
          <a:prstGeom prst="line">
            <a:avLst/>
          </a:prstGeom>
          <a:ln w="12700" cap="flat" cmpd="sng">
            <a:solidFill>
              <a:schemeClr val="tx1"/>
            </a:solidFill>
            <a:prstDash val="solid"/>
            <a:headEnd type="none" w="sm" len="sm"/>
            <a:tailEnd type="none" w="sm" len="sm"/>
          </a:ln>
        </p:spPr>
      </p:sp>
      <p:sp>
        <p:nvSpPr>
          <p:cNvPr id="115" name="Line 113"/>
          <p:cNvSpPr/>
          <p:nvPr/>
        </p:nvSpPr>
        <p:spPr>
          <a:xfrm flipH="1">
            <a:off x="10420350" y="2401888"/>
            <a:ext cx="201613" cy="176212"/>
          </a:xfrm>
          <a:prstGeom prst="line">
            <a:avLst/>
          </a:prstGeom>
          <a:ln w="12700" cap="flat" cmpd="sng">
            <a:solidFill>
              <a:schemeClr val="tx1"/>
            </a:solidFill>
            <a:prstDash val="solid"/>
            <a:headEnd type="none" w="sm" len="sm"/>
            <a:tailEnd type="none" w="sm" len="sm"/>
          </a:ln>
        </p:spPr>
      </p:sp>
      <p:grpSp>
        <p:nvGrpSpPr>
          <p:cNvPr id="116" name="Group 127"/>
          <p:cNvGrpSpPr/>
          <p:nvPr/>
        </p:nvGrpSpPr>
        <p:grpSpPr>
          <a:xfrm>
            <a:off x="8231188" y="2593975"/>
            <a:ext cx="501650" cy="233363"/>
            <a:chOff x="3757" y="1634"/>
            <a:chExt cx="316" cy="147"/>
          </a:xfrm>
        </p:grpSpPr>
        <p:sp>
          <p:nvSpPr>
            <p:cNvPr id="117" name="Oval 114"/>
            <p:cNvSpPr/>
            <p:nvPr/>
          </p:nvSpPr>
          <p:spPr>
            <a:xfrm>
              <a:off x="3760" y="170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8" name="Line 115"/>
            <p:cNvSpPr/>
            <p:nvPr/>
          </p:nvSpPr>
          <p:spPr>
            <a:xfrm>
              <a:off x="3760" y="1693"/>
              <a:ext cx="0" cy="50"/>
            </a:xfrm>
            <a:prstGeom prst="line">
              <a:avLst/>
            </a:prstGeom>
            <a:ln w="12700" cap="flat" cmpd="sng">
              <a:solidFill>
                <a:schemeClr val="tx1"/>
              </a:solidFill>
              <a:prstDash val="solid"/>
              <a:headEnd type="none" w="sm" len="sm"/>
              <a:tailEnd type="none" w="sm" len="sm"/>
            </a:ln>
          </p:spPr>
        </p:sp>
        <p:sp>
          <p:nvSpPr>
            <p:cNvPr id="119" name="Line 116"/>
            <p:cNvSpPr/>
            <p:nvPr/>
          </p:nvSpPr>
          <p:spPr>
            <a:xfrm>
              <a:off x="4073" y="1693"/>
              <a:ext cx="0" cy="50"/>
            </a:xfrm>
            <a:prstGeom prst="line">
              <a:avLst/>
            </a:prstGeom>
            <a:ln w="12700" cap="flat" cmpd="sng">
              <a:solidFill>
                <a:schemeClr val="tx1"/>
              </a:solidFill>
              <a:prstDash val="solid"/>
              <a:headEnd type="none" w="sm" len="sm"/>
              <a:tailEnd type="none" w="sm" len="sm"/>
            </a:ln>
          </p:spPr>
        </p:sp>
        <p:sp>
          <p:nvSpPr>
            <p:cNvPr id="120" name="Rectangle 117"/>
            <p:cNvSpPr/>
            <p:nvPr/>
          </p:nvSpPr>
          <p:spPr>
            <a:xfrm>
              <a:off x="3760" y="169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21" name="Oval 118"/>
            <p:cNvSpPr/>
            <p:nvPr/>
          </p:nvSpPr>
          <p:spPr>
            <a:xfrm>
              <a:off x="3757" y="163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22" name="Group 122"/>
            <p:cNvGrpSpPr/>
            <p:nvPr/>
          </p:nvGrpSpPr>
          <p:grpSpPr>
            <a:xfrm>
              <a:off x="3832" y="1654"/>
              <a:ext cx="156" cy="56"/>
              <a:chOff x="3832" y="1654"/>
              <a:chExt cx="156" cy="56"/>
            </a:xfrm>
          </p:grpSpPr>
          <p:sp>
            <p:nvSpPr>
              <p:cNvPr id="127" name="Line 119"/>
              <p:cNvSpPr/>
              <p:nvPr/>
            </p:nvSpPr>
            <p:spPr>
              <a:xfrm flipV="1">
                <a:off x="3832" y="1654"/>
                <a:ext cx="56" cy="1"/>
              </a:xfrm>
              <a:prstGeom prst="line">
                <a:avLst/>
              </a:prstGeom>
              <a:ln w="25400" cap="flat" cmpd="sng">
                <a:solidFill>
                  <a:schemeClr val="tx1"/>
                </a:solidFill>
                <a:prstDash val="solid"/>
                <a:headEnd type="none" w="sm" len="sm"/>
                <a:tailEnd type="none" w="sm" len="sm"/>
              </a:ln>
            </p:spPr>
          </p:sp>
          <p:sp>
            <p:nvSpPr>
              <p:cNvPr id="128" name="Line 120"/>
              <p:cNvSpPr/>
              <p:nvPr/>
            </p:nvSpPr>
            <p:spPr>
              <a:xfrm>
                <a:off x="3939" y="1710"/>
                <a:ext cx="49" cy="0"/>
              </a:xfrm>
              <a:prstGeom prst="line">
                <a:avLst/>
              </a:prstGeom>
              <a:ln w="25400" cap="flat" cmpd="sng">
                <a:solidFill>
                  <a:schemeClr val="tx1"/>
                </a:solidFill>
                <a:prstDash val="solid"/>
                <a:headEnd type="none" w="sm" len="sm"/>
                <a:tailEnd type="none" w="sm" len="sm"/>
              </a:ln>
            </p:spPr>
          </p:sp>
          <p:sp>
            <p:nvSpPr>
              <p:cNvPr id="129" name="Line 121"/>
              <p:cNvSpPr/>
              <p:nvPr/>
            </p:nvSpPr>
            <p:spPr>
              <a:xfrm>
                <a:off x="3883" y="1656"/>
                <a:ext cx="58" cy="54"/>
              </a:xfrm>
              <a:prstGeom prst="line">
                <a:avLst/>
              </a:prstGeom>
              <a:ln w="25400" cap="flat" cmpd="sng">
                <a:solidFill>
                  <a:schemeClr val="tx1"/>
                </a:solidFill>
                <a:prstDash val="solid"/>
                <a:headEnd type="none" w="sm" len="sm"/>
                <a:tailEnd type="none" w="sm" len="sm"/>
              </a:ln>
            </p:spPr>
          </p:sp>
        </p:grpSp>
        <p:grpSp>
          <p:nvGrpSpPr>
            <p:cNvPr id="123" name="Group 126"/>
            <p:cNvGrpSpPr/>
            <p:nvPr/>
          </p:nvGrpSpPr>
          <p:grpSpPr>
            <a:xfrm>
              <a:off x="3832" y="1653"/>
              <a:ext cx="155" cy="57"/>
              <a:chOff x="3832" y="1653"/>
              <a:chExt cx="155" cy="57"/>
            </a:xfrm>
          </p:grpSpPr>
          <p:sp>
            <p:nvSpPr>
              <p:cNvPr id="124" name="Line 123"/>
              <p:cNvSpPr/>
              <p:nvPr/>
            </p:nvSpPr>
            <p:spPr>
              <a:xfrm>
                <a:off x="3832" y="1709"/>
                <a:ext cx="56" cy="1"/>
              </a:xfrm>
              <a:prstGeom prst="line">
                <a:avLst/>
              </a:prstGeom>
              <a:ln w="25400" cap="flat" cmpd="sng">
                <a:solidFill>
                  <a:schemeClr val="tx1"/>
                </a:solidFill>
                <a:prstDash val="solid"/>
                <a:headEnd type="none" w="sm" len="sm"/>
                <a:tailEnd type="none" w="sm" len="sm"/>
              </a:ln>
            </p:spPr>
          </p:sp>
          <p:sp>
            <p:nvSpPr>
              <p:cNvPr id="125" name="Line 124"/>
              <p:cNvSpPr/>
              <p:nvPr/>
            </p:nvSpPr>
            <p:spPr>
              <a:xfrm>
                <a:off x="3938" y="1654"/>
                <a:ext cx="49" cy="0"/>
              </a:xfrm>
              <a:prstGeom prst="line">
                <a:avLst/>
              </a:prstGeom>
              <a:ln w="25400" cap="flat" cmpd="sng">
                <a:solidFill>
                  <a:schemeClr val="tx1"/>
                </a:solidFill>
                <a:prstDash val="solid"/>
                <a:headEnd type="none" w="sm" len="sm"/>
                <a:tailEnd type="none" w="sm" len="sm"/>
              </a:ln>
            </p:spPr>
          </p:sp>
          <p:sp>
            <p:nvSpPr>
              <p:cNvPr id="126" name="Line 125"/>
              <p:cNvSpPr/>
              <p:nvPr/>
            </p:nvSpPr>
            <p:spPr>
              <a:xfrm flipV="1">
                <a:off x="3883" y="1653"/>
                <a:ext cx="58" cy="55"/>
              </a:xfrm>
              <a:prstGeom prst="line">
                <a:avLst/>
              </a:prstGeom>
              <a:ln w="25400" cap="flat" cmpd="sng">
                <a:solidFill>
                  <a:schemeClr val="tx1"/>
                </a:solidFill>
                <a:prstDash val="solid"/>
                <a:headEnd type="none" w="sm" len="sm"/>
                <a:tailEnd type="none" w="sm" len="sm"/>
              </a:ln>
            </p:spPr>
          </p:sp>
        </p:grpSp>
      </p:grpSp>
      <p:grpSp>
        <p:nvGrpSpPr>
          <p:cNvPr id="130" name="Group 141"/>
          <p:cNvGrpSpPr/>
          <p:nvPr/>
        </p:nvGrpSpPr>
        <p:grpSpPr>
          <a:xfrm>
            <a:off x="9183688" y="2365375"/>
            <a:ext cx="501650" cy="233363"/>
            <a:chOff x="4357" y="1490"/>
            <a:chExt cx="316" cy="147"/>
          </a:xfrm>
        </p:grpSpPr>
        <p:sp>
          <p:nvSpPr>
            <p:cNvPr id="131" name="Oval 128"/>
            <p:cNvSpPr/>
            <p:nvPr/>
          </p:nvSpPr>
          <p:spPr>
            <a:xfrm>
              <a:off x="4360" y="15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32" name="Line 129"/>
            <p:cNvSpPr/>
            <p:nvPr/>
          </p:nvSpPr>
          <p:spPr>
            <a:xfrm>
              <a:off x="4360" y="1549"/>
              <a:ext cx="0" cy="50"/>
            </a:xfrm>
            <a:prstGeom prst="line">
              <a:avLst/>
            </a:prstGeom>
            <a:ln w="12700" cap="flat" cmpd="sng">
              <a:solidFill>
                <a:schemeClr val="tx1"/>
              </a:solidFill>
              <a:prstDash val="solid"/>
              <a:headEnd type="none" w="sm" len="sm"/>
              <a:tailEnd type="none" w="sm" len="sm"/>
            </a:ln>
          </p:spPr>
        </p:sp>
        <p:sp>
          <p:nvSpPr>
            <p:cNvPr id="133" name="Line 130"/>
            <p:cNvSpPr/>
            <p:nvPr/>
          </p:nvSpPr>
          <p:spPr>
            <a:xfrm>
              <a:off x="4673" y="1549"/>
              <a:ext cx="0" cy="50"/>
            </a:xfrm>
            <a:prstGeom prst="line">
              <a:avLst/>
            </a:prstGeom>
            <a:ln w="12700" cap="flat" cmpd="sng">
              <a:solidFill>
                <a:schemeClr val="tx1"/>
              </a:solidFill>
              <a:prstDash val="solid"/>
              <a:headEnd type="none" w="sm" len="sm"/>
              <a:tailEnd type="none" w="sm" len="sm"/>
            </a:ln>
          </p:spPr>
        </p:sp>
        <p:sp>
          <p:nvSpPr>
            <p:cNvPr id="134" name="Rectangle 131"/>
            <p:cNvSpPr/>
            <p:nvPr/>
          </p:nvSpPr>
          <p:spPr>
            <a:xfrm>
              <a:off x="4360" y="1549"/>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5" name="Oval 132"/>
            <p:cNvSpPr/>
            <p:nvPr/>
          </p:nvSpPr>
          <p:spPr>
            <a:xfrm>
              <a:off x="4357" y="14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6" name="Group 136"/>
            <p:cNvGrpSpPr/>
            <p:nvPr/>
          </p:nvGrpSpPr>
          <p:grpSpPr>
            <a:xfrm>
              <a:off x="4432" y="1510"/>
              <a:ext cx="156" cy="56"/>
              <a:chOff x="4432" y="1510"/>
              <a:chExt cx="156" cy="56"/>
            </a:xfrm>
          </p:grpSpPr>
          <p:sp>
            <p:nvSpPr>
              <p:cNvPr id="141" name="Line 133"/>
              <p:cNvSpPr/>
              <p:nvPr/>
            </p:nvSpPr>
            <p:spPr>
              <a:xfrm flipV="1">
                <a:off x="4432" y="1510"/>
                <a:ext cx="56" cy="1"/>
              </a:xfrm>
              <a:prstGeom prst="line">
                <a:avLst/>
              </a:prstGeom>
              <a:ln w="25400" cap="flat" cmpd="sng">
                <a:solidFill>
                  <a:schemeClr val="tx1"/>
                </a:solidFill>
                <a:prstDash val="solid"/>
                <a:headEnd type="none" w="sm" len="sm"/>
                <a:tailEnd type="none" w="sm" len="sm"/>
              </a:ln>
            </p:spPr>
          </p:sp>
          <p:sp>
            <p:nvSpPr>
              <p:cNvPr id="142" name="Line 134"/>
              <p:cNvSpPr/>
              <p:nvPr/>
            </p:nvSpPr>
            <p:spPr>
              <a:xfrm>
                <a:off x="4539" y="1566"/>
                <a:ext cx="49" cy="0"/>
              </a:xfrm>
              <a:prstGeom prst="line">
                <a:avLst/>
              </a:prstGeom>
              <a:ln w="25400" cap="flat" cmpd="sng">
                <a:solidFill>
                  <a:schemeClr val="tx1"/>
                </a:solidFill>
                <a:prstDash val="solid"/>
                <a:headEnd type="none" w="sm" len="sm"/>
                <a:tailEnd type="none" w="sm" len="sm"/>
              </a:ln>
            </p:spPr>
          </p:sp>
          <p:sp>
            <p:nvSpPr>
              <p:cNvPr id="143" name="Line 135"/>
              <p:cNvSpPr/>
              <p:nvPr/>
            </p:nvSpPr>
            <p:spPr>
              <a:xfrm>
                <a:off x="4483" y="1512"/>
                <a:ext cx="58" cy="54"/>
              </a:xfrm>
              <a:prstGeom prst="line">
                <a:avLst/>
              </a:prstGeom>
              <a:ln w="25400" cap="flat" cmpd="sng">
                <a:solidFill>
                  <a:schemeClr val="tx1"/>
                </a:solidFill>
                <a:prstDash val="solid"/>
                <a:headEnd type="none" w="sm" len="sm"/>
                <a:tailEnd type="none" w="sm" len="sm"/>
              </a:ln>
            </p:spPr>
          </p:sp>
        </p:grpSp>
        <p:grpSp>
          <p:nvGrpSpPr>
            <p:cNvPr id="137" name="Group 140"/>
            <p:cNvGrpSpPr/>
            <p:nvPr/>
          </p:nvGrpSpPr>
          <p:grpSpPr>
            <a:xfrm>
              <a:off x="4432" y="1509"/>
              <a:ext cx="155" cy="57"/>
              <a:chOff x="4432" y="1509"/>
              <a:chExt cx="155" cy="57"/>
            </a:xfrm>
          </p:grpSpPr>
          <p:sp>
            <p:nvSpPr>
              <p:cNvPr id="138" name="Line 137"/>
              <p:cNvSpPr/>
              <p:nvPr/>
            </p:nvSpPr>
            <p:spPr>
              <a:xfrm>
                <a:off x="4432" y="1565"/>
                <a:ext cx="56" cy="1"/>
              </a:xfrm>
              <a:prstGeom prst="line">
                <a:avLst/>
              </a:prstGeom>
              <a:ln w="25400" cap="flat" cmpd="sng">
                <a:solidFill>
                  <a:schemeClr val="tx1"/>
                </a:solidFill>
                <a:prstDash val="solid"/>
                <a:headEnd type="none" w="sm" len="sm"/>
                <a:tailEnd type="none" w="sm" len="sm"/>
              </a:ln>
            </p:spPr>
          </p:sp>
          <p:sp>
            <p:nvSpPr>
              <p:cNvPr id="139" name="Line 138"/>
              <p:cNvSpPr/>
              <p:nvPr/>
            </p:nvSpPr>
            <p:spPr>
              <a:xfrm>
                <a:off x="4538" y="1510"/>
                <a:ext cx="49" cy="0"/>
              </a:xfrm>
              <a:prstGeom prst="line">
                <a:avLst/>
              </a:prstGeom>
              <a:ln w="25400" cap="flat" cmpd="sng">
                <a:solidFill>
                  <a:schemeClr val="tx1"/>
                </a:solidFill>
                <a:prstDash val="solid"/>
                <a:headEnd type="none" w="sm" len="sm"/>
                <a:tailEnd type="none" w="sm" len="sm"/>
              </a:ln>
            </p:spPr>
          </p:sp>
          <p:sp>
            <p:nvSpPr>
              <p:cNvPr id="140" name="Line 139"/>
              <p:cNvSpPr/>
              <p:nvPr/>
            </p:nvSpPr>
            <p:spPr>
              <a:xfrm flipV="1">
                <a:off x="4483" y="1509"/>
                <a:ext cx="58" cy="55"/>
              </a:xfrm>
              <a:prstGeom prst="line">
                <a:avLst/>
              </a:prstGeom>
              <a:ln w="25400" cap="flat" cmpd="sng">
                <a:solidFill>
                  <a:schemeClr val="tx1"/>
                </a:solidFill>
                <a:prstDash val="solid"/>
                <a:headEnd type="none" w="sm" len="sm"/>
                <a:tailEnd type="none" w="sm" len="sm"/>
              </a:ln>
            </p:spPr>
          </p:sp>
        </p:grpSp>
      </p:grpSp>
      <p:grpSp>
        <p:nvGrpSpPr>
          <p:cNvPr id="144" name="Group 155"/>
          <p:cNvGrpSpPr/>
          <p:nvPr/>
        </p:nvGrpSpPr>
        <p:grpSpPr>
          <a:xfrm>
            <a:off x="9201150" y="3022600"/>
            <a:ext cx="501650" cy="233363"/>
            <a:chOff x="4368" y="1904"/>
            <a:chExt cx="316" cy="147"/>
          </a:xfrm>
        </p:grpSpPr>
        <p:sp>
          <p:nvSpPr>
            <p:cNvPr id="145" name="Oval 142"/>
            <p:cNvSpPr/>
            <p:nvPr/>
          </p:nvSpPr>
          <p:spPr>
            <a:xfrm>
              <a:off x="4371" y="197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6" name="Line 143"/>
            <p:cNvSpPr/>
            <p:nvPr/>
          </p:nvSpPr>
          <p:spPr>
            <a:xfrm>
              <a:off x="4371" y="1963"/>
              <a:ext cx="0" cy="50"/>
            </a:xfrm>
            <a:prstGeom prst="line">
              <a:avLst/>
            </a:prstGeom>
            <a:ln w="12700" cap="flat" cmpd="sng">
              <a:solidFill>
                <a:schemeClr val="tx1"/>
              </a:solidFill>
              <a:prstDash val="solid"/>
              <a:headEnd type="none" w="sm" len="sm"/>
              <a:tailEnd type="none" w="sm" len="sm"/>
            </a:ln>
          </p:spPr>
        </p:sp>
        <p:sp>
          <p:nvSpPr>
            <p:cNvPr id="147" name="Line 144"/>
            <p:cNvSpPr/>
            <p:nvPr/>
          </p:nvSpPr>
          <p:spPr>
            <a:xfrm>
              <a:off x="4684" y="1963"/>
              <a:ext cx="0" cy="50"/>
            </a:xfrm>
            <a:prstGeom prst="line">
              <a:avLst/>
            </a:prstGeom>
            <a:ln w="12700" cap="flat" cmpd="sng">
              <a:solidFill>
                <a:schemeClr val="tx1"/>
              </a:solidFill>
              <a:prstDash val="solid"/>
              <a:headEnd type="none" w="sm" len="sm"/>
              <a:tailEnd type="none" w="sm" len="sm"/>
            </a:ln>
          </p:spPr>
        </p:sp>
        <p:sp>
          <p:nvSpPr>
            <p:cNvPr id="148" name="Rectangle 145"/>
            <p:cNvSpPr/>
            <p:nvPr/>
          </p:nvSpPr>
          <p:spPr>
            <a:xfrm>
              <a:off x="4371" y="196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9" name="Oval 146"/>
            <p:cNvSpPr/>
            <p:nvPr/>
          </p:nvSpPr>
          <p:spPr>
            <a:xfrm>
              <a:off x="4368" y="190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50" name="Group 150"/>
            <p:cNvGrpSpPr/>
            <p:nvPr/>
          </p:nvGrpSpPr>
          <p:grpSpPr>
            <a:xfrm>
              <a:off x="4443" y="1924"/>
              <a:ext cx="156" cy="56"/>
              <a:chOff x="4443" y="1924"/>
              <a:chExt cx="156" cy="56"/>
            </a:xfrm>
          </p:grpSpPr>
          <p:sp>
            <p:nvSpPr>
              <p:cNvPr id="155" name="Line 147"/>
              <p:cNvSpPr/>
              <p:nvPr/>
            </p:nvSpPr>
            <p:spPr>
              <a:xfrm flipV="1">
                <a:off x="4443" y="1924"/>
                <a:ext cx="56" cy="1"/>
              </a:xfrm>
              <a:prstGeom prst="line">
                <a:avLst/>
              </a:prstGeom>
              <a:ln w="25400" cap="flat" cmpd="sng">
                <a:solidFill>
                  <a:schemeClr val="tx1"/>
                </a:solidFill>
                <a:prstDash val="solid"/>
                <a:headEnd type="none" w="sm" len="sm"/>
                <a:tailEnd type="none" w="sm" len="sm"/>
              </a:ln>
            </p:spPr>
          </p:sp>
          <p:sp>
            <p:nvSpPr>
              <p:cNvPr id="156" name="Line 148"/>
              <p:cNvSpPr/>
              <p:nvPr/>
            </p:nvSpPr>
            <p:spPr>
              <a:xfrm>
                <a:off x="4550" y="1980"/>
                <a:ext cx="49" cy="0"/>
              </a:xfrm>
              <a:prstGeom prst="line">
                <a:avLst/>
              </a:prstGeom>
              <a:ln w="25400" cap="flat" cmpd="sng">
                <a:solidFill>
                  <a:schemeClr val="tx1"/>
                </a:solidFill>
                <a:prstDash val="solid"/>
                <a:headEnd type="none" w="sm" len="sm"/>
                <a:tailEnd type="none" w="sm" len="sm"/>
              </a:ln>
            </p:spPr>
          </p:sp>
          <p:sp>
            <p:nvSpPr>
              <p:cNvPr id="157" name="Line 149"/>
              <p:cNvSpPr/>
              <p:nvPr/>
            </p:nvSpPr>
            <p:spPr>
              <a:xfrm>
                <a:off x="4494" y="1926"/>
                <a:ext cx="58" cy="54"/>
              </a:xfrm>
              <a:prstGeom prst="line">
                <a:avLst/>
              </a:prstGeom>
              <a:ln w="25400" cap="flat" cmpd="sng">
                <a:solidFill>
                  <a:schemeClr val="tx1"/>
                </a:solidFill>
                <a:prstDash val="solid"/>
                <a:headEnd type="none" w="sm" len="sm"/>
                <a:tailEnd type="none" w="sm" len="sm"/>
              </a:ln>
            </p:spPr>
          </p:sp>
        </p:grpSp>
        <p:grpSp>
          <p:nvGrpSpPr>
            <p:cNvPr id="151" name="Group 154"/>
            <p:cNvGrpSpPr/>
            <p:nvPr/>
          </p:nvGrpSpPr>
          <p:grpSpPr>
            <a:xfrm>
              <a:off x="4443" y="1923"/>
              <a:ext cx="155" cy="57"/>
              <a:chOff x="4443" y="1923"/>
              <a:chExt cx="155" cy="57"/>
            </a:xfrm>
          </p:grpSpPr>
          <p:sp>
            <p:nvSpPr>
              <p:cNvPr id="152" name="Line 151"/>
              <p:cNvSpPr/>
              <p:nvPr/>
            </p:nvSpPr>
            <p:spPr>
              <a:xfrm>
                <a:off x="4443" y="1979"/>
                <a:ext cx="56" cy="1"/>
              </a:xfrm>
              <a:prstGeom prst="line">
                <a:avLst/>
              </a:prstGeom>
              <a:ln w="25400" cap="flat" cmpd="sng">
                <a:solidFill>
                  <a:schemeClr val="tx1"/>
                </a:solidFill>
                <a:prstDash val="solid"/>
                <a:headEnd type="none" w="sm" len="sm"/>
                <a:tailEnd type="none" w="sm" len="sm"/>
              </a:ln>
            </p:spPr>
          </p:sp>
          <p:sp>
            <p:nvSpPr>
              <p:cNvPr id="153" name="Line 152"/>
              <p:cNvSpPr/>
              <p:nvPr/>
            </p:nvSpPr>
            <p:spPr>
              <a:xfrm>
                <a:off x="4549" y="1924"/>
                <a:ext cx="49" cy="0"/>
              </a:xfrm>
              <a:prstGeom prst="line">
                <a:avLst/>
              </a:prstGeom>
              <a:ln w="25400" cap="flat" cmpd="sng">
                <a:solidFill>
                  <a:schemeClr val="tx1"/>
                </a:solidFill>
                <a:prstDash val="solid"/>
                <a:headEnd type="none" w="sm" len="sm"/>
                <a:tailEnd type="none" w="sm" len="sm"/>
              </a:ln>
            </p:spPr>
          </p:sp>
          <p:sp>
            <p:nvSpPr>
              <p:cNvPr id="154" name="Line 153"/>
              <p:cNvSpPr/>
              <p:nvPr/>
            </p:nvSpPr>
            <p:spPr>
              <a:xfrm flipV="1">
                <a:off x="4494" y="1923"/>
                <a:ext cx="58" cy="55"/>
              </a:xfrm>
              <a:prstGeom prst="line">
                <a:avLst/>
              </a:prstGeom>
              <a:ln w="25400" cap="flat" cmpd="sng">
                <a:solidFill>
                  <a:schemeClr val="tx1"/>
                </a:solidFill>
                <a:prstDash val="solid"/>
                <a:headEnd type="none" w="sm" len="sm"/>
                <a:tailEnd type="none" w="sm" len="sm"/>
              </a:ln>
            </p:spPr>
          </p:sp>
        </p:grpSp>
      </p:grpSp>
      <p:grpSp>
        <p:nvGrpSpPr>
          <p:cNvPr id="158" name="Group 169"/>
          <p:cNvGrpSpPr/>
          <p:nvPr/>
        </p:nvGrpSpPr>
        <p:grpSpPr>
          <a:xfrm>
            <a:off x="10171113" y="2573338"/>
            <a:ext cx="500062" cy="233362"/>
            <a:chOff x="4979" y="1621"/>
            <a:chExt cx="315" cy="147"/>
          </a:xfrm>
        </p:grpSpPr>
        <p:sp>
          <p:nvSpPr>
            <p:cNvPr id="159" name="Oval 156"/>
            <p:cNvSpPr/>
            <p:nvPr/>
          </p:nvSpPr>
          <p:spPr>
            <a:xfrm>
              <a:off x="4982" y="1687"/>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0" name="Line 157"/>
            <p:cNvSpPr/>
            <p:nvPr/>
          </p:nvSpPr>
          <p:spPr>
            <a:xfrm>
              <a:off x="4982" y="1680"/>
              <a:ext cx="0" cy="50"/>
            </a:xfrm>
            <a:prstGeom prst="line">
              <a:avLst/>
            </a:prstGeom>
            <a:ln w="12700" cap="flat" cmpd="sng">
              <a:solidFill>
                <a:schemeClr val="tx1"/>
              </a:solidFill>
              <a:prstDash val="solid"/>
              <a:headEnd type="none" w="sm" len="sm"/>
              <a:tailEnd type="none" w="sm" len="sm"/>
            </a:ln>
          </p:spPr>
        </p:sp>
        <p:sp>
          <p:nvSpPr>
            <p:cNvPr id="161" name="Line 158"/>
            <p:cNvSpPr/>
            <p:nvPr/>
          </p:nvSpPr>
          <p:spPr>
            <a:xfrm>
              <a:off x="5294" y="1680"/>
              <a:ext cx="0" cy="50"/>
            </a:xfrm>
            <a:prstGeom prst="line">
              <a:avLst/>
            </a:prstGeom>
            <a:ln w="12700" cap="flat" cmpd="sng">
              <a:solidFill>
                <a:schemeClr val="tx1"/>
              </a:solidFill>
              <a:prstDash val="solid"/>
              <a:headEnd type="none" w="sm" len="sm"/>
              <a:tailEnd type="none" w="sm" len="sm"/>
            </a:ln>
          </p:spPr>
        </p:sp>
        <p:sp>
          <p:nvSpPr>
            <p:cNvPr id="162" name="Rectangle 159"/>
            <p:cNvSpPr/>
            <p:nvPr/>
          </p:nvSpPr>
          <p:spPr>
            <a:xfrm>
              <a:off x="4982" y="1680"/>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3" name="Oval 160"/>
            <p:cNvSpPr/>
            <p:nvPr/>
          </p:nvSpPr>
          <p:spPr>
            <a:xfrm>
              <a:off x="4979" y="1621"/>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4" name="Group 164"/>
            <p:cNvGrpSpPr/>
            <p:nvPr/>
          </p:nvGrpSpPr>
          <p:grpSpPr>
            <a:xfrm>
              <a:off x="5053" y="1641"/>
              <a:ext cx="156" cy="56"/>
              <a:chOff x="5053" y="1641"/>
              <a:chExt cx="156" cy="56"/>
            </a:xfrm>
          </p:grpSpPr>
          <p:sp>
            <p:nvSpPr>
              <p:cNvPr id="169" name="Line 161"/>
              <p:cNvSpPr/>
              <p:nvPr/>
            </p:nvSpPr>
            <p:spPr>
              <a:xfrm flipV="1">
                <a:off x="5053" y="1641"/>
                <a:ext cx="55" cy="1"/>
              </a:xfrm>
              <a:prstGeom prst="line">
                <a:avLst/>
              </a:prstGeom>
              <a:ln w="25400" cap="flat" cmpd="sng">
                <a:solidFill>
                  <a:schemeClr val="tx1"/>
                </a:solidFill>
                <a:prstDash val="solid"/>
                <a:headEnd type="none" w="sm" len="sm"/>
                <a:tailEnd type="none" w="sm" len="sm"/>
              </a:ln>
            </p:spPr>
          </p:sp>
          <p:sp>
            <p:nvSpPr>
              <p:cNvPr id="170" name="Line 162"/>
              <p:cNvSpPr/>
              <p:nvPr/>
            </p:nvSpPr>
            <p:spPr>
              <a:xfrm>
                <a:off x="5160" y="1697"/>
                <a:ext cx="49" cy="0"/>
              </a:xfrm>
              <a:prstGeom prst="line">
                <a:avLst/>
              </a:prstGeom>
              <a:ln w="25400" cap="flat" cmpd="sng">
                <a:solidFill>
                  <a:schemeClr val="tx1"/>
                </a:solidFill>
                <a:prstDash val="solid"/>
                <a:headEnd type="none" w="sm" len="sm"/>
                <a:tailEnd type="none" w="sm" len="sm"/>
              </a:ln>
            </p:spPr>
          </p:sp>
          <p:sp>
            <p:nvSpPr>
              <p:cNvPr id="171" name="Line 163"/>
              <p:cNvSpPr/>
              <p:nvPr/>
            </p:nvSpPr>
            <p:spPr>
              <a:xfrm>
                <a:off x="5105" y="1643"/>
                <a:ext cx="58" cy="54"/>
              </a:xfrm>
              <a:prstGeom prst="line">
                <a:avLst/>
              </a:prstGeom>
              <a:ln w="25400" cap="flat" cmpd="sng">
                <a:solidFill>
                  <a:schemeClr val="tx1"/>
                </a:solidFill>
                <a:prstDash val="solid"/>
                <a:headEnd type="none" w="sm" len="sm"/>
                <a:tailEnd type="none" w="sm" len="sm"/>
              </a:ln>
            </p:spPr>
          </p:sp>
        </p:grpSp>
        <p:grpSp>
          <p:nvGrpSpPr>
            <p:cNvPr id="165" name="Group 168"/>
            <p:cNvGrpSpPr/>
            <p:nvPr/>
          </p:nvGrpSpPr>
          <p:grpSpPr>
            <a:xfrm>
              <a:off x="5054" y="1640"/>
              <a:ext cx="154" cy="57"/>
              <a:chOff x="5054" y="1640"/>
              <a:chExt cx="154" cy="57"/>
            </a:xfrm>
          </p:grpSpPr>
          <p:sp>
            <p:nvSpPr>
              <p:cNvPr id="166" name="Line 165"/>
              <p:cNvSpPr/>
              <p:nvPr/>
            </p:nvSpPr>
            <p:spPr>
              <a:xfrm>
                <a:off x="5054" y="1696"/>
                <a:ext cx="55" cy="1"/>
              </a:xfrm>
              <a:prstGeom prst="line">
                <a:avLst/>
              </a:prstGeom>
              <a:ln w="25400" cap="flat" cmpd="sng">
                <a:solidFill>
                  <a:schemeClr val="tx1"/>
                </a:solidFill>
                <a:prstDash val="solid"/>
                <a:headEnd type="none" w="sm" len="sm"/>
                <a:tailEnd type="none" w="sm" len="sm"/>
              </a:ln>
            </p:spPr>
          </p:sp>
          <p:sp>
            <p:nvSpPr>
              <p:cNvPr id="167" name="Line 166"/>
              <p:cNvSpPr/>
              <p:nvPr/>
            </p:nvSpPr>
            <p:spPr>
              <a:xfrm>
                <a:off x="5159" y="1641"/>
                <a:ext cx="49" cy="0"/>
              </a:xfrm>
              <a:prstGeom prst="line">
                <a:avLst/>
              </a:prstGeom>
              <a:ln w="25400" cap="flat" cmpd="sng">
                <a:solidFill>
                  <a:schemeClr val="tx1"/>
                </a:solidFill>
                <a:prstDash val="solid"/>
                <a:headEnd type="none" w="sm" len="sm"/>
                <a:tailEnd type="none" w="sm" len="sm"/>
              </a:ln>
            </p:spPr>
          </p:sp>
          <p:sp>
            <p:nvSpPr>
              <p:cNvPr id="168" name="Line 167"/>
              <p:cNvSpPr/>
              <p:nvPr/>
            </p:nvSpPr>
            <p:spPr>
              <a:xfrm flipV="1">
                <a:off x="5105" y="1640"/>
                <a:ext cx="58" cy="55"/>
              </a:xfrm>
              <a:prstGeom prst="line">
                <a:avLst/>
              </a:prstGeom>
              <a:ln w="25400" cap="flat" cmpd="sng">
                <a:solidFill>
                  <a:schemeClr val="tx1"/>
                </a:solidFill>
                <a:prstDash val="solid"/>
                <a:headEnd type="none" w="sm" len="sm"/>
                <a:tailEnd type="none" w="sm" len="sm"/>
              </a:ln>
            </p:spPr>
          </p:sp>
        </p:grpSp>
      </p:grpSp>
      <p:grpSp>
        <p:nvGrpSpPr>
          <p:cNvPr id="172" name="Group 183"/>
          <p:cNvGrpSpPr/>
          <p:nvPr/>
        </p:nvGrpSpPr>
        <p:grpSpPr>
          <a:xfrm>
            <a:off x="9977438" y="3470275"/>
            <a:ext cx="501650" cy="233363"/>
            <a:chOff x="4857" y="2186"/>
            <a:chExt cx="316" cy="147"/>
          </a:xfrm>
        </p:grpSpPr>
        <p:sp>
          <p:nvSpPr>
            <p:cNvPr id="173" name="Oval 170"/>
            <p:cNvSpPr/>
            <p:nvPr/>
          </p:nvSpPr>
          <p:spPr>
            <a:xfrm>
              <a:off x="4860" y="225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4" name="Line 171"/>
            <p:cNvSpPr/>
            <p:nvPr/>
          </p:nvSpPr>
          <p:spPr>
            <a:xfrm>
              <a:off x="4860" y="2245"/>
              <a:ext cx="0" cy="50"/>
            </a:xfrm>
            <a:prstGeom prst="line">
              <a:avLst/>
            </a:prstGeom>
            <a:ln w="12700" cap="flat" cmpd="sng">
              <a:solidFill>
                <a:schemeClr val="tx1"/>
              </a:solidFill>
              <a:prstDash val="solid"/>
              <a:headEnd type="none" w="sm" len="sm"/>
              <a:tailEnd type="none" w="sm" len="sm"/>
            </a:ln>
          </p:spPr>
        </p:sp>
        <p:sp>
          <p:nvSpPr>
            <p:cNvPr id="175" name="Line 172"/>
            <p:cNvSpPr/>
            <p:nvPr/>
          </p:nvSpPr>
          <p:spPr>
            <a:xfrm>
              <a:off x="5173" y="2245"/>
              <a:ext cx="0" cy="50"/>
            </a:xfrm>
            <a:prstGeom prst="line">
              <a:avLst/>
            </a:prstGeom>
            <a:ln w="12700" cap="flat" cmpd="sng">
              <a:solidFill>
                <a:schemeClr val="tx1"/>
              </a:solidFill>
              <a:prstDash val="solid"/>
              <a:headEnd type="none" w="sm" len="sm"/>
              <a:tailEnd type="none" w="sm" len="sm"/>
            </a:ln>
          </p:spPr>
        </p:sp>
        <p:sp>
          <p:nvSpPr>
            <p:cNvPr id="176" name="Rectangle 173"/>
            <p:cNvSpPr/>
            <p:nvPr/>
          </p:nvSpPr>
          <p:spPr>
            <a:xfrm>
              <a:off x="4860" y="2245"/>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7" name="Oval 174"/>
            <p:cNvSpPr/>
            <p:nvPr/>
          </p:nvSpPr>
          <p:spPr>
            <a:xfrm>
              <a:off x="4857" y="218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8" name="Group 178"/>
            <p:cNvGrpSpPr/>
            <p:nvPr/>
          </p:nvGrpSpPr>
          <p:grpSpPr>
            <a:xfrm>
              <a:off x="4932" y="2206"/>
              <a:ext cx="156" cy="56"/>
              <a:chOff x="4932" y="2206"/>
              <a:chExt cx="156" cy="56"/>
            </a:xfrm>
          </p:grpSpPr>
          <p:sp>
            <p:nvSpPr>
              <p:cNvPr id="183" name="Line 175"/>
              <p:cNvSpPr/>
              <p:nvPr/>
            </p:nvSpPr>
            <p:spPr>
              <a:xfrm flipV="1">
                <a:off x="4932" y="2206"/>
                <a:ext cx="56" cy="1"/>
              </a:xfrm>
              <a:prstGeom prst="line">
                <a:avLst/>
              </a:prstGeom>
              <a:ln w="25400" cap="flat" cmpd="sng">
                <a:solidFill>
                  <a:schemeClr val="tx1"/>
                </a:solidFill>
                <a:prstDash val="solid"/>
                <a:headEnd type="none" w="sm" len="sm"/>
                <a:tailEnd type="none" w="sm" len="sm"/>
              </a:ln>
            </p:spPr>
          </p:sp>
          <p:sp>
            <p:nvSpPr>
              <p:cNvPr id="184" name="Line 176"/>
              <p:cNvSpPr/>
              <p:nvPr/>
            </p:nvSpPr>
            <p:spPr>
              <a:xfrm>
                <a:off x="5039" y="2262"/>
                <a:ext cx="49" cy="0"/>
              </a:xfrm>
              <a:prstGeom prst="line">
                <a:avLst/>
              </a:prstGeom>
              <a:ln w="25400" cap="flat" cmpd="sng">
                <a:solidFill>
                  <a:schemeClr val="tx1"/>
                </a:solidFill>
                <a:prstDash val="solid"/>
                <a:headEnd type="none" w="sm" len="sm"/>
                <a:tailEnd type="none" w="sm" len="sm"/>
              </a:ln>
            </p:spPr>
          </p:sp>
          <p:sp>
            <p:nvSpPr>
              <p:cNvPr id="185" name="Line 177"/>
              <p:cNvSpPr/>
              <p:nvPr/>
            </p:nvSpPr>
            <p:spPr>
              <a:xfrm>
                <a:off x="4983" y="2208"/>
                <a:ext cx="58" cy="54"/>
              </a:xfrm>
              <a:prstGeom prst="line">
                <a:avLst/>
              </a:prstGeom>
              <a:ln w="25400" cap="flat" cmpd="sng">
                <a:solidFill>
                  <a:schemeClr val="tx1"/>
                </a:solidFill>
                <a:prstDash val="solid"/>
                <a:headEnd type="none" w="sm" len="sm"/>
                <a:tailEnd type="none" w="sm" len="sm"/>
              </a:ln>
            </p:spPr>
          </p:sp>
        </p:grpSp>
        <p:grpSp>
          <p:nvGrpSpPr>
            <p:cNvPr id="179" name="Group 182"/>
            <p:cNvGrpSpPr/>
            <p:nvPr/>
          </p:nvGrpSpPr>
          <p:grpSpPr>
            <a:xfrm>
              <a:off x="4932" y="2205"/>
              <a:ext cx="155" cy="57"/>
              <a:chOff x="4932" y="2205"/>
              <a:chExt cx="155" cy="57"/>
            </a:xfrm>
          </p:grpSpPr>
          <p:sp>
            <p:nvSpPr>
              <p:cNvPr id="180" name="Line 179"/>
              <p:cNvSpPr/>
              <p:nvPr/>
            </p:nvSpPr>
            <p:spPr>
              <a:xfrm>
                <a:off x="4932" y="2261"/>
                <a:ext cx="56" cy="1"/>
              </a:xfrm>
              <a:prstGeom prst="line">
                <a:avLst/>
              </a:prstGeom>
              <a:ln w="25400" cap="flat" cmpd="sng">
                <a:solidFill>
                  <a:schemeClr val="tx1"/>
                </a:solidFill>
                <a:prstDash val="solid"/>
                <a:headEnd type="none" w="sm" len="sm"/>
                <a:tailEnd type="none" w="sm" len="sm"/>
              </a:ln>
            </p:spPr>
          </p:sp>
          <p:sp>
            <p:nvSpPr>
              <p:cNvPr id="181" name="Line 180"/>
              <p:cNvSpPr/>
              <p:nvPr/>
            </p:nvSpPr>
            <p:spPr>
              <a:xfrm>
                <a:off x="5038" y="2206"/>
                <a:ext cx="49" cy="0"/>
              </a:xfrm>
              <a:prstGeom prst="line">
                <a:avLst/>
              </a:prstGeom>
              <a:ln w="25400" cap="flat" cmpd="sng">
                <a:solidFill>
                  <a:schemeClr val="tx1"/>
                </a:solidFill>
                <a:prstDash val="solid"/>
                <a:headEnd type="none" w="sm" len="sm"/>
                <a:tailEnd type="none" w="sm" len="sm"/>
              </a:ln>
            </p:spPr>
          </p:sp>
          <p:sp>
            <p:nvSpPr>
              <p:cNvPr id="182" name="Line 181"/>
              <p:cNvSpPr/>
              <p:nvPr/>
            </p:nvSpPr>
            <p:spPr>
              <a:xfrm flipV="1">
                <a:off x="4983" y="2205"/>
                <a:ext cx="58" cy="55"/>
              </a:xfrm>
              <a:prstGeom prst="line">
                <a:avLst/>
              </a:prstGeom>
              <a:ln w="25400" cap="flat" cmpd="sng">
                <a:solidFill>
                  <a:schemeClr val="tx1"/>
                </a:solidFill>
                <a:prstDash val="solid"/>
                <a:headEnd type="none" w="sm" len="sm"/>
                <a:tailEnd type="none" w="sm" len="sm"/>
              </a:ln>
            </p:spPr>
          </p:sp>
        </p:grpSp>
      </p:grpSp>
      <p:grpSp>
        <p:nvGrpSpPr>
          <p:cNvPr id="186" name="Group 197"/>
          <p:cNvGrpSpPr/>
          <p:nvPr/>
        </p:nvGrpSpPr>
        <p:grpSpPr>
          <a:xfrm>
            <a:off x="9644063" y="4054475"/>
            <a:ext cx="501650" cy="234950"/>
            <a:chOff x="4647" y="2554"/>
            <a:chExt cx="316" cy="148"/>
          </a:xfrm>
        </p:grpSpPr>
        <p:sp>
          <p:nvSpPr>
            <p:cNvPr id="187" name="Oval 184"/>
            <p:cNvSpPr/>
            <p:nvPr/>
          </p:nvSpPr>
          <p:spPr>
            <a:xfrm>
              <a:off x="4650" y="2620"/>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8" name="Line 185"/>
            <p:cNvSpPr/>
            <p:nvPr/>
          </p:nvSpPr>
          <p:spPr>
            <a:xfrm>
              <a:off x="4650" y="2613"/>
              <a:ext cx="0" cy="51"/>
            </a:xfrm>
            <a:prstGeom prst="line">
              <a:avLst/>
            </a:prstGeom>
            <a:ln w="12700" cap="flat" cmpd="sng">
              <a:solidFill>
                <a:schemeClr val="tx1"/>
              </a:solidFill>
              <a:prstDash val="solid"/>
              <a:headEnd type="none" w="sm" len="sm"/>
              <a:tailEnd type="none" w="sm" len="sm"/>
            </a:ln>
          </p:spPr>
        </p:sp>
        <p:sp>
          <p:nvSpPr>
            <p:cNvPr id="189" name="Line 186"/>
            <p:cNvSpPr/>
            <p:nvPr/>
          </p:nvSpPr>
          <p:spPr>
            <a:xfrm>
              <a:off x="4963" y="2613"/>
              <a:ext cx="0" cy="51"/>
            </a:xfrm>
            <a:prstGeom prst="line">
              <a:avLst/>
            </a:prstGeom>
            <a:ln w="12700" cap="flat" cmpd="sng">
              <a:solidFill>
                <a:schemeClr val="tx1"/>
              </a:solidFill>
              <a:prstDash val="solid"/>
              <a:headEnd type="none" w="sm" len="sm"/>
              <a:tailEnd type="none" w="sm" len="sm"/>
            </a:ln>
          </p:spPr>
        </p:sp>
        <p:sp>
          <p:nvSpPr>
            <p:cNvPr id="190" name="Rectangle 187"/>
            <p:cNvSpPr/>
            <p:nvPr/>
          </p:nvSpPr>
          <p:spPr>
            <a:xfrm>
              <a:off x="4650" y="2613"/>
              <a:ext cx="310" cy="5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91" name="Oval 188"/>
            <p:cNvSpPr/>
            <p:nvPr/>
          </p:nvSpPr>
          <p:spPr>
            <a:xfrm>
              <a:off x="4647" y="2554"/>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92" name="Group 192"/>
            <p:cNvGrpSpPr/>
            <p:nvPr/>
          </p:nvGrpSpPr>
          <p:grpSpPr>
            <a:xfrm>
              <a:off x="4722" y="2574"/>
              <a:ext cx="156" cy="57"/>
              <a:chOff x="4722" y="2574"/>
              <a:chExt cx="156" cy="57"/>
            </a:xfrm>
          </p:grpSpPr>
          <p:sp>
            <p:nvSpPr>
              <p:cNvPr id="197" name="Line 189"/>
              <p:cNvSpPr/>
              <p:nvPr/>
            </p:nvSpPr>
            <p:spPr>
              <a:xfrm flipV="1">
                <a:off x="4722" y="2574"/>
                <a:ext cx="56" cy="1"/>
              </a:xfrm>
              <a:prstGeom prst="line">
                <a:avLst/>
              </a:prstGeom>
              <a:ln w="25400" cap="flat" cmpd="sng">
                <a:solidFill>
                  <a:schemeClr val="tx1"/>
                </a:solidFill>
                <a:prstDash val="solid"/>
                <a:headEnd type="none" w="sm" len="sm"/>
                <a:tailEnd type="none" w="sm" len="sm"/>
              </a:ln>
            </p:spPr>
          </p:sp>
          <p:sp>
            <p:nvSpPr>
              <p:cNvPr id="198" name="Line 190"/>
              <p:cNvSpPr/>
              <p:nvPr/>
            </p:nvSpPr>
            <p:spPr>
              <a:xfrm>
                <a:off x="4829" y="2631"/>
                <a:ext cx="49" cy="0"/>
              </a:xfrm>
              <a:prstGeom prst="line">
                <a:avLst/>
              </a:prstGeom>
              <a:ln w="25400" cap="flat" cmpd="sng">
                <a:solidFill>
                  <a:schemeClr val="tx1"/>
                </a:solidFill>
                <a:prstDash val="solid"/>
                <a:headEnd type="none" w="sm" len="sm"/>
                <a:tailEnd type="none" w="sm" len="sm"/>
              </a:ln>
            </p:spPr>
          </p:sp>
          <p:sp>
            <p:nvSpPr>
              <p:cNvPr id="199" name="Line 191"/>
              <p:cNvSpPr/>
              <p:nvPr/>
            </p:nvSpPr>
            <p:spPr>
              <a:xfrm>
                <a:off x="4773" y="2576"/>
                <a:ext cx="58" cy="55"/>
              </a:xfrm>
              <a:prstGeom prst="line">
                <a:avLst/>
              </a:prstGeom>
              <a:ln w="25400" cap="flat" cmpd="sng">
                <a:solidFill>
                  <a:schemeClr val="tx1"/>
                </a:solidFill>
                <a:prstDash val="solid"/>
                <a:headEnd type="none" w="sm" len="sm"/>
                <a:tailEnd type="none" w="sm" len="sm"/>
              </a:ln>
            </p:spPr>
          </p:sp>
        </p:grpSp>
        <p:grpSp>
          <p:nvGrpSpPr>
            <p:cNvPr id="193" name="Group 196"/>
            <p:cNvGrpSpPr/>
            <p:nvPr/>
          </p:nvGrpSpPr>
          <p:grpSpPr>
            <a:xfrm>
              <a:off x="4722" y="2573"/>
              <a:ext cx="155" cy="57"/>
              <a:chOff x="4722" y="2573"/>
              <a:chExt cx="155" cy="57"/>
            </a:xfrm>
          </p:grpSpPr>
          <p:sp>
            <p:nvSpPr>
              <p:cNvPr id="194" name="Line 193"/>
              <p:cNvSpPr/>
              <p:nvPr/>
            </p:nvSpPr>
            <p:spPr>
              <a:xfrm>
                <a:off x="4722" y="2629"/>
                <a:ext cx="56" cy="1"/>
              </a:xfrm>
              <a:prstGeom prst="line">
                <a:avLst/>
              </a:prstGeom>
              <a:ln w="25400" cap="flat" cmpd="sng">
                <a:solidFill>
                  <a:schemeClr val="tx1"/>
                </a:solidFill>
                <a:prstDash val="solid"/>
                <a:headEnd type="none" w="sm" len="sm"/>
                <a:tailEnd type="none" w="sm" len="sm"/>
              </a:ln>
            </p:spPr>
          </p:sp>
          <p:sp>
            <p:nvSpPr>
              <p:cNvPr id="195" name="Line 194"/>
              <p:cNvSpPr/>
              <p:nvPr/>
            </p:nvSpPr>
            <p:spPr>
              <a:xfrm>
                <a:off x="4828" y="2574"/>
                <a:ext cx="49" cy="0"/>
              </a:xfrm>
              <a:prstGeom prst="line">
                <a:avLst/>
              </a:prstGeom>
              <a:ln w="25400" cap="flat" cmpd="sng">
                <a:solidFill>
                  <a:schemeClr val="tx1"/>
                </a:solidFill>
                <a:prstDash val="solid"/>
                <a:headEnd type="none" w="sm" len="sm"/>
                <a:tailEnd type="none" w="sm" len="sm"/>
              </a:ln>
            </p:spPr>
          </p:sp>
          <p:sp>
            <p:nvSpPr>
              <p:cNvPr id="196" name="Line 195"/>
              <p:cNvSpPr/>
              <p:nvPr/>
            </p:nvSpPr>
            <p:spPr>
              <a:xfrm flipV="1">
                <a:off x="4773" y="2573"/>
                <a:ext cx="58" cy="55"/>
              </a:xfrm>
              <a:prstGeom prst="line">
                <a:avLst/>
              </a:prstGeom>
              <a:ln w="25400" cap="flat" cmpd="sng">
                <a:solidFill>
                  <a:schemeClr val="tx1"/>
                </a:solidFill>
                <a:prstDash val="solid"/>
                <a:headEnd type="none" w="sm" len="sm"/>
                <a:tailEnd type="none" w="sm" len="sm"/>
              </a:ln>
            </p:spPr>
          </p:sp>
        </p:grpSp>
      </p:grpSp>
      <p:grpSp>
        <p:nvGrpSpPr>
          <p:cNvPr id="200" name="Group 211"/>
          <p:cNvGrpSpPr/>
          <p:nvPr/>
        </p:nvGrpSpPr>
        <p:grpSpPr>
          <a:xfrm>
            <a:off x="9034463" y="4543425"/>
            <a:ext cx="500062" cy="233363"/>
            <a:chOff x="4263" y="2862"/>
            <a:chExt cx="315" cy="147"/>
          </a:xfrm>
        </p:grpSpPr>
        <p:sp>
          <p:nvSpPr>
            <p:cNvPr id="201" name="Oval 198"/>
            <p:cNvSpPr/>
            <p:nvPr/>
          </p:nvSpPr>
          <p:spPr>
            <a:xfrm>
              <a:off x="4266" y="2928"/>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2" name="Line 199"/>
            <p:cNvSpPr/>
            <p:nvPr/>
          </p:nvSpPr>
          <p:spPr>
            <a:xfrm>
              <a:off x="4266" y="2921"/>
              <a:ext cx="0" cy="50"/>
            </a:xfrm>
            <a:prstGeom prst="line">
              <a:avLst/>
            </a:prstGeom>
            <a:ln w="12700" cap="flat" cmpd="sng">
              <a:solidFill>
                <a:schemeClr val="tx1"/>
              </a:solidFill>
              <a:prstDash val="solid"/>
              <a:headEnd type="none" w="sm" len="sm"/>
              <a:tailEnd type="none" w="sm" len="sm"/>
            </a:ln>
          </p:spPr>
        </p:sp>
        <p:sp>
          <p:nvSpPr>
            <p:cNvPr id="203" name="Line 200"/>
            <p:cNvSpPr/>
            <p:nvPr/>
          </p:nvSpPr>
          <p:spPr>
            <a:xfrm>
              <a:off x="4578" y="2921"/>
              <a:ext cx="0" cy="50"/>
            </a:xfrm>
            <a:prstGeom prst="line">
              <a:avLst/>
            </a:prstGeom>
            <a:ln w="12700" cap="flat" cmpd="sng">
              <a:solidFill>
                <a:schemeClr val="tx1"/>
              </a:solidFill>
              <a:prstDash val="solid"/>
              <a:headEnd type="none" w="sm" len="sm"/>
              <a:tailEnd type="none" w="sm" len="sm"/>
            </a:ln>
          </p:spPr>
        </p:sp>
        <p:sp>
          <p:nvSpPr>
            <p:cNvPr id="204" name="Rectangle 201"/>
            <p:cNvSpPr/>
            <p:nvPr/>
          </p:nvSpPr>
          <p:spPr>
            <a:xfrm>
              <a:off x="4266" y="2921"/>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5" name="Oval 202"/>
            <p:cNvSpPr/>
            <p:nvPr/>
          </p:nvSpPr>
          <p:spPr>
            <a:xfrm>
              <a:off x="4263" y="2862"/>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6" name="Group 206"/>
            <p:cNvGrpSpPr/>
            <p:nvPr/>
          </p:nvGrpSpPr>
          <p:grpSpPr>
            <a:xfrm>
              <a:off x="4337" y="2882"/>
              <a:ext cx="156" cy="56"/>
              <a:chOff x="4337" y="2882"/>
              <a:chExt cx="156" cy="56"/>
            </a:xfrm>
          </p:grpSpPr>
          <p:sp>
            <p:nvSpPr>
              <p:cNvPr id="211" name="Line 203"/>
              <p:cNvSpPr/>
              <p:nvPr/>
            </p:nvSpPr>
            <p:spPr>
              <a:xfrm flipV="1">
                <a:off x="4337" y="2882"/>
                <a:ext cx="55" cy="1"/>
              </a:xfrm>
              <a:prstGeom prst="line">
                <a:avLst/>
              </a:prstGeom>
              <a:ln w="25400" cap="flat" cmpd="sng">
                <a:solidFill>
                  <a:schemeClr val="tx1"/>
                </a:solidFill>
                <a:prstDash val="solid"/>
                <a:headEnd type="none" w="sm" len="sm"/>
                <a:tailEnd type="none" w="sm" len="sm"/>
              </a:ln>
            </p:spPr>
          </p:sp>
          <p:sp>
            <p:nvSpPr>
              <p:cNvPr id="212" name="Line 204"/>
              <p:cNvSpPr/>
              <p:nvPr/>
            </p:nvSpPr>
            <p:spPr>
              <a:xfrm>
                <a:off x="4444" y="2938"/>
                <a:ext cx="49" cy="0"/>
              </a:xfrm>
              <a:prstGeom prst="line">
                <a:avLst/>
              </a:prstGeom>
              <a:ln w="25400" cap="flat" cmpd="sng">
                <a:solidFill>
                  <a:schemeClr val="tx1"/>
                </a:solidFill>
                <a:prstDash val="solid"/>
                <a:headEnd type="none" w="sm" len="sm"/>
                <a:tailEnd type="none" w="sm" len="sm"/>
              </a:ln>
            </p:spPr>
          </p:sp>
          <p:sp>
            <p:nvSpPr>
              <p:cNvPr id="213" name="Line 205"/>
              <p:cNvSpPr/>
              <p:nvPr/>
            </p:nvSpPr>
            <p:spPr>
              <a:xfrm>
                <a:off x="4389" y="2884"/>
                <a:ext cx="58" cy="54"/>
              </a:xfrm>
              <a:prstGeom prst="line">
                <a:avLst/>
              </a:prstGeom>
              <a:ln w="25400" cap="flat" cmpd="sng">
                <a:solidFill>
                  <a:schemeClr val="tx1"/>
                </a:solidFill>
                <a:prstDash val="solid"/>
                <a:headEnd type="none" w="sm" len="sm"/>
                <a:tailEnd type="none" w="sm" len="sm"/>
              </a:ln>
            </p:spPr>
          </p:sp>
        </p:grpSp>
        <p:grpSp>
          <p:nvGrpSpPr>
            <p:cNvPr id="207" name="Group 210"/>
            <p:cNvGrpSpPr/>
            <p:nvPr/>
          </p:nvGrpSpPr>
          <p:grpSpPr>
            <a:xfrm>
              <a:off x="4338" y="2881"/>
              <a:ext cx="154" cy="57"/>
              <a:chOff x="4338" y="2881"/>
              <a:chExt cx="154" cy="57"/>
            </a:xfrm>
          </p:grpSpPr>
          <p:sp>
            <p:nvSpPr>
              <p:cNvPr id="208" name="Line 207"/>
              <p:cNvSpPr/>
              <p:nvPr/>
            </p:nvSpPr>
            <p:spPr>
              <a:xfrm>
                <a:off x="4338" y="2937"/>
                <a:ext cx="55" cy="1"/>
              </a:xfrm>
              <a:prstGeom prst="line">
                <a:avLst/>
              </a:prstGeom>
              <a:ln w="25400" cap="flat" cmpd="sng">
                <a:solidFill>
                  <a:schemeClr val="tx1"/>
                </a:solidFill>
                <a:prstDash val="solid"/>
                <a:headEnd type="none" w="sm" len="sm"/>
                <a:tailEnd type="none" w="sm" len="sm"/>
              </a:ln>
            </p:spPr>
          </p:sp>
          <p:sp>
            <p:nvSpPr>
              <p:cNvPr id="209" name="Line 208"/>
              <p:cNvSpPr/>
              <p:nvPr/>
            </p:nvSpPr>
            <p:spPr>
              <a:xfrm>
                <a:off x="4443" y="2882"/>
                <a:ext cx="49" cy="0"/>
              </a:xfrm>
              <a:prstGeom prst="line">
                <a:avLst/>
              </a:prstGeom>
              <a:ln w="25400" cap="flat" cmpd="sng">
                <a:solidFill>
                  <a:schemeClr val="tx1"/>
                </a:solidFill>
                <a:prstDash val="solid"/>
                <a:headEnd type="none" w="sm" len="sm"/>
                <a:tailEnd type="none" w="sm" len="sm"/>
              </a:ln>
            </p:spPr>
          </p:sp>
          <p:sp>
            <p:nvSpPr>
              <p:cNvPr id="210" name="Line 209"/>
              <p:cNvSpPr/>
              <p:nvPr/>
            </p:nvSpPr>
            <p:spPr>
              <a:xfrm flipV="1">
                <a:off x="4389" y="2881"/>
                <a:ext cx="58" cy="55"/>
              </a:xfrm>
              <a:prstGeom prst="line">
                <a:avLst/>
              </a:prstGeom>
              <a:ln w="25400" cap="flat" cmpd="sng">
                <a:solidFill>
                  <a:schemeClr val="tx1"/>
                </a:solidFill>
                <a:prstDash val="solid"/>
                <a:headEnd type="none" w="sm" len="sm"/>
                <a:tailEnd type="none" w="sm" len="sm"/>
              </a:ln>
            </p:spPr>
          </p:sp>
        </p:grpSp>
      </p:grpSp>
      <p:grpSp>
        <p:nvGrpSpPr>
          <p:cNvPr id="214" name="Group 225"/>
          <p:cNvGrpSpPr/>
          <p:nvPr/>
        </p:nvGrpSpPr>
        <p:grpSpPr>
          <a:xfrm>
            <a:off x="8231188" y="4167188"/>
            <a:ext cx="501650" cy="233362"/>
            <a:chOff x="3757" y="2625"/>
            <a:chExt cx="316" cy="147"/>
          </a:xfrm>
        </p:grpSpPr>
        <p:sp>
          <p:nvSpPr>
            <p:cNvPr id="215" name="Oval 212"/>
            <p:cNvSpPr/>
            <p:nvPr/>
          </p:nvSpPr>
          <p:spPr>
            <a:xfrm>
              <a:off x="3760" y="269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6" name="Line 213"/>
            <p:cNvSpPr/>
            <p:nvPr/>
          </p:nvSpPr>
          <p:spPr>
            <a:xfrm>
              <a:off x="3760" y="2684"/>
              <a:ext cx="0" cy="50"/>
            </a:xfrm>
            <a:prstGeom prst="line">
              <a:avLst/>
            </a:prstGeom>
            <a:ln w="12700" cap="flat" cmpd="sng">
              <a:solidFill>
                <a:schemeClr val="tx1"/>
              </a:solidFill>
              <a:prstDash val="solid"/>
              <a:headEnd type="none" w="sm" len="sm"/>
              <a:tailEnd type="none" w="sm" len="sm"/>
            </a:ln>
          </p:spPr>
        </p:sp>
        <p:sp>
          <p:nvSpPr>
            <p:cNvPr id="217" name="Line 214"/>
            <p:cNvSpPr/>
            <p:nvPr/>
          </p:nvSpPr>
          <p:spPr>
            <a:xfrm>
              <a:off x="4073" y="2684"/>
              <a:ext cx="0" cy="50"/>
            </a:xfrm>
            <a:prstGeom prst="line">
              <a:avLst/>
            </a:prstGeom>
            <a:ln w="12700" cap="flat" cmpd="sng">
              <a:solidFill>
                <a:schemeClr val="tx1"/>
              </a:solidFill>
              <a:prstDash val="solid"/>
              <a:headEnd type="none" w="sm" len="sm"/>
              <a:tailEnd type="none" w="sm" len="sm"/>
            </a:ln>
          </p:spPr>
        </p:sp>
        <p:sp>
          <p:nvSpPr>
            <p:cNvPr id="218" name="Rectangle 215"/>
            <p:cNvSpPr/>
            <p:nvPr/>
          </p:nvSpPr>
          <p:spPr>
            <a:xfrm>
              <a:off x="3760" y="2684"/>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9" name="Oval 216"/>
            <p:cNvSpPr/>
            <p:nvPr/>
          </p:nvSpPr>
          <p:spPr>
            <a:xfrm>
              <a:off x="3757" y="262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0" name="Group 220"/>
            <p:cNvGrpSpPr/>
            <p:nvPr/>
          </p:nvGrpSpPr>
          <p:grpSpPr>
            <a:xfrm>
              <a:off x="3832" y="2645"/>
              <a:ext cx="156" cy="56"/>
              <a:chOff x="3832" y="2645"/>
              <a:chExt cx="156" cy="56"/>
            </a:xfrm>
          </p:grpSpPr>
          <p:sp>
            <p:nvSpPr>
              <p:cNvPr id="225" name="Line 217"/>
              <p:cNvSpPr/>
              <p:nvPr/>
            </p:nvSpPr>
            <p:spPr>
              <a:xfrm flipV="1">
                <a:off x="3832" y="2645"/>
                <a:ext cx="56" cy="1"/>
              </a:xfrm>
              <a:prstGeom prst="line">
                <a:avLst/>
              </a:prstGeom>
              <a:ln w="25400" cap="flat" cmpd="sng">
                <a:solidFill>
                  <a:schemeClr val="tx1"/>
                </a:solidFill>
                <a:prstDash val="solid"/>
                <a:headEnd type="none" w="sm" len="sm"/>
                <a:tailEnd type="none" w="sm" len="sm"/>
              </a:ln>
            </p:spPr>
          </p:sp>
          <p:sp>
            <p:nvSpPr>
              <p:cNvPr id="226" name="Line 218"/>
              <p:cNvSpPr/>
              <p:nvPr/>
            </p:nvSpPr>
            <p:spPr>
              <a:xfrm>
                <a:off x="3939" y="2701"/>
                <a:ext cx="49" cy="0"/>
              </a:xfrm>
              <a:prstGeom prst="line">
                <a:avLst/>
              </a:prstGeom>
              <a:ln w="25400" cap="flat" cmpd="sng">
                <a:solidFill>
                  <a:schemeClr val="tx1"/>
                </a:solidFill>
                <a:prstDash val="solid"/>
                <a:headEnd type="none" w="sm" len="sm"/>
                <a:tailEnd type="none" w="sm" len="sm"/>
              </a:ln>
            </p:spPr>
          </p:sp>
          <p:sp>
            <p:nvSpPr>
              <p:cNvPr id="227" name="Line 219"/>
              <p:cNvSpPr/>
              <p:nvPr/>
            </p:nvSpPr>
            <p:spPr>
              <a:xfrm>
                <a:off x="3883" y="2647"/>
                <a:ext cx="58" cy="54"/>
              </a:xfrm>
              <a:prstGeom prst="line">
                <a:avLst/>
              </a:prstGeom>
              <a:ln w="25400" cap="flat" cmpd="sng">
                <a:solidFill>
                  <a:schemeClr val="tx1"/>
                </a:solidFill>
                <a:prstDash val="solid"/>
                <a:headEnd type="none" w="sm" len="sm"/>
                <a:tailEnd type="none" w="sm" len="sm"/>
              </a:ln>
            </p:spPr>
          </p:sp>
        </p:grpSp>
        <p:grpSp>
          <p:nvGrpSpPr>
            <p:cNvPr id="221" name="Group 224"/>
            <p:cNvGrpSpPr/>
            <p:nvPr/>
          </p:nvGrpSpPr>
          <p:grpSpPr>
            <a:xfrm>
              <a:off x="3832" y="2644"/>
              <a:ext cx="155" cy="57"/>
              <a:chOff x="3832" y="2644"/>
              <a:chExt cx="155" cy="57"/>
            </a:xfrm>
          </p:grpSpPr>
          <p:sp>
            <p:nvSpPr>
              <p:cNvPr id="222" name="Line 221"/>
              <p:cNvSpPr/>
              <p:nvPr/>
            </p:nvSpPr>
            <p:spPr>
              <a:xfrm>
                <a:off x="3832" y="2700"/>
                <a:ext cx="56" cy="1"/>
              </a:xfrm>
              <a:prstGeom prst="line">
                <a:avLst/>
              </a:prstGeom>
              <a:ln w="25400" cap="flat" cmpd="sng">
                <a:solidFill>
                  <a:schemeClr val="tx1"/>
                </a:solidFill>
                <a:prstDash val="solid"/>
                <a:headEnd type="none" w="sm" len="sm"/>
                <a:tailEnd type="none" w="sm" len="sm"/>
              </a:ln>
            </p:spPr>
          </p:sp>
          <p:sp>
            <p:nvSpPr>
              <p:cNvPr id="223" name="Line 222"/>
              <p:cNvSpPr/>
              <p:nvPr/>
            </p:nvSpPr>
            <p:spPr>
              <a:xfrm>
                <a:off x="3938" y="2645"/>
                <a:ext cx="49" cy="0"/>
              </a:xfrm>
              <a:prstGeom prst="line">
                <a:avLst/>
              </a:prstGeom>
              <a:ln w="25400" cap="flat" cmpd="sng">
                <a:solidFill>
                  <a:schemeClr val="tx1"/>
                </a:solidFill>
                <a:prstDash val="solid"/>
                <a:headEnd type="none" w="sm" len="sm"/>
                <a:tailEnd type="none" w="sm" len="sm"/>
              </a:ln>
            </p:spPr>
          </p:sp>
          <p:sp>
            <p:nvSpPr>
              <p:cNvPr id="224" name="Line 223"/>
              <p:cNvSpPr/>
              <p:nvPr/>
            </p:nvSpPr>
            <p:spPr>
              <a:xfrm flipV="1">
                <a:off x="3883" y="2644"/>
                <a:ext cx="58" cy="55"/>
              </a:xfrm>
              <a:prstGeom prst="line">
                <a:avLst/>
              </a:prstGeom>
              <a:ln w="25400" cap="flat" cmpd="sng">
                <a:solidFill>
                  <a:schemeClr val="tx1"/>
                </a:solidFill>
                <a:prstDash val="solid"/>
                <a:headEnd type="none" w="sm" len="sm"/>
                <a:tailEnd type="none" w="sm" len="sm"/>
              </a:ln>
            </p:spPr>
          </p:sp>
        </p:grpSp>
      </p:grpSp>
      <p:sp>
        <p:nvSpPr>
          <p:cNvPr id="228" name="Freeform 226"/>
          <p:cNvSpPr/>
          <p:nvPr/>
        </p:nvSpPr>
        <p:spPr>
          <a:xfrm>
            <a:off x="7658100" y="2266950"/>
            <a:ext cx="2725738" cy="2449513"/>
          </a:xfrm>
          <a:custGeom>
            <a:avLst/>
            <a:gdLst>
              <a:gd name="txL" fmla="*/ 0 w 1717"/>
              <a:gd name="txT" fmla="*/ 0 h 1543"/>
              <a:gd name="txR" fmla="*/ 1717 w 1717"/>
              <a:gd name="txB" fmla="*/ 1543 h 154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17" h="1543">
                <a:moveTo>
                  <a:pt x="0" y="0"/>
                </a:moveTo>
                <a:lnTo>
                  <a:pt x="28" y="2"/>
                </a:lnTo>
                <a:lnTo>
                  <a:pt x="65" y="5"/>
                </a:lnTo>
                <a:lnTo>
                  <a:pt x="107" y="7"/>
                </a:lnTo>
                <a:lnTo>
                  <a:pt x="156" y="10"/>
                </a:lnTo>
                <a:lnTo>
                  <a:pt x="263" y="21"/>
                </a:lnTo>
                <a:lnTo>
                  <a:pt x="372" y="42"/>
                </a:lnTo>
                <a:lnTo>
                  <a:pt x="482" y="71"/>
                </a:lnTo>
                <a:lnTo>
                  <a:pt x="598" y="107"/>
                </a:lnTo>
                <a:lnTo>
                  <a:pt x="659" y="129"/>
                </a:lnTo>
                <a:lnTo>
                  <a:pt x="721" y="156"/>
                </a:lnTo>
                <a:lnTo>
                  <a:pt x="786" y="189"/>
                </a:lnTo>
                <a:lnTo>
                  <a:pt x="852" y="228"/>
                </a:lnTo>
                <a:lnTo>
                  <a:pt x="924" y="274"/>
                </a:lnTo>
                <a:lnTo>
                  <a:pt x="1002" y="324"/>
                </a:lnTo>
                <a:lnTo>
                  <a:pt x="1083" y="379"/>
                </a:lnTo>
                <a:lnTo>
                  <a:pt x="1166" y="438"/>
                </a:lnTo>
                <a:lnTo>
                  <a:pt x="1247" y="503"/>
                </a:lnTo>
                <a:lnTo>
                  <a:pt x="1323" y="572"/>
                </a:lnTo>
                <a:lnTo>
                  <a:pt x="1392" y="647"/>
                </a:lnTo>
                <a:lnTo>
                  <a:pt x="1452" y="727"/>
                </a:lnTo>
                <a:lnTo>
                  <a:pt x="1478" y="770"/>
                </a:lnTo>
                <a:lnTo>
                  <a:pt x="1503" y="818"/>
                </a:lnTo>
                <a:lnTo>
                  <a:pt x="1547" y="922"/>
                </a:lnTo>
                <a:lnTo>
                  <a:pt x="1585" y="1036"/>
                </a:lnTo>
                <a:lnTo>
                  <a:pt x="1617" y="1153"/>
                </a:lnTo>
                <a:lnTo>
                  <a:pt x="1646" y="1267"/>
                </a:lnTo>
                <a:lnTo>
                  <a:pt x="1672" y="1374"/>
                </a:lnTo>
                <a:lnTo>
                  <a:pt x="1684" y="1423"/>
                </a:lnTo>
                <a:lnTo>
                  <a:pt x="1695" y="1467"/>
                </a:lnTo>
                <a:lnTo>
                  <a:pt x="1706" y="1507"/>
                </a:lnTo>
                <a:lnTo>
                  <a:pt x="1716" y="1542"/>
                </a:lnTo>
              </a:path>
            </a:pathLst>
          </a:custGeom>
          <a:noFill/>
          <a:ln w="762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9" name="Line 227"/>
          <p:cNvSpPr/>
          <p:nvPr/>
        </p:nvSpPr>
        <p:spPr>
          <a:xfrm flipV="1">
            <a:off x="8475663" y="4397375"/>
            <a:ext cx="1587" cy="220663"/>
          </a:xfrm>
          <a:prstGeom prst="line">
            <a:avLst/>
          </a:prstGeom>
          <a:ln w="12700" cap="flat" cmpd="sng">
            <a:solidFill>
              <a:schemeClr val="tx1"/>
            </a:solidFill>
            <a:prstDash val="solid"/>
            <a:headEnd type="none" w="sm" len="sm"/>
            <a:tailEnd type="none" w="sm" len="sm"/>
          </a:ln>
        </p:spPr>
      </p:sp>
      <p:sp>
        <p:nvSpPr>
          <p:cNvPr id="23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3596481" y="789299"/>
            <a:ext cx="52212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面向连接的服务 </a:t>
            </a:r>
          </a:p>
        </p:txBody>
      </p:sp>
      <p:sp>
        <p:nvSpPr>
          <p:cNvPr id="5" name="Rectangle 3"/>
          <p:cNvSpPr txBox="1"/>
          <p:nvPr/>
        </p:nvSpPr>
        <p:spPr>
          <a:xfrm>
            <a:off x="425449" y="1727835"/>
            <a:ext cx="5781675" cy="38893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sz="2400" b="1" dirty="0">
                <a:latin typeface="+mn-ea"/>
                <a:cs typeface="微软雅黑" panose="020B0503020204020204" pitchFamily="34" charset="-122"/>
              </a:rPr>
              <a:t>目的</a:t>
            </a:r>
            <a:r>
              <a:rPr lang="en-US" altLang="zh-CN" sz="2400" b="1" dirty="0">
                <a:latin typeface="+mn-ea"/>
                <a:cs typeface="微软雅黑" panose="020B0503020204020204" pitchFamily="34" charset="-122"/>
              </a:rPr>
              <a:t>:  </a:t>
            </a:r>
            <a:r>
              <a:rPr lang="zh-CN" altLang="en-US" sz="2400" dirty="0">
                <a:latin typeface="+mn-ea"/>
                <a:cs typeface="微软雅黑" panose="020B0503020204020204" pitchFamily="34" charset="-122"/>
              </a:rPr>
              <a:t>在端系统间传送数据</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握手</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客户和服务器事先进入戒备状态，为接下来的分组交换做好准备</a:t>
            </a:r>
          </a:p>
          <a:p>
            <a:pPr lvl="1">
              <a:lnSpc>
                <a:spcPct val="130000"/>
              </a:lnSpc>
              <a:spcBef>
                <a:spcPts val="0"/>
              </a:spcBef>
              <a:buSzPct val="70000"/>
            </a:pPr>
            <a:r>
              <a:rPr lang="zh-CN" altLang="en-US" dirty="0">
                <a:latin typeface="+mn-ea"/>
                <a:cs typeface="微软雅黑" panose="020B0503020204020204" pitchFamily="34" charset="-122"/>
              </a:rPr>
              <a:t>如同</a:t>
            </a:r>
            <a:r>
              <a:rPr lang="en-US" altLang="zh-CN" dirty="0">
                <a:latin typeface="+mn-ea"/>
                <a:cs typeface="微软雅黑" panose="020B0503020204020204" pitchFamily="34" charset="-122"/>
              </a:rPr>
              <a:t>Hello, hello back </a:t>
            </a:r>
            <a:r>
              <a:rPr lang="zh-CN" altLang="en-US" dirty="0">
                <a:latin typeface="+mn-ea"/>
                <a:cs typeface="微软雅黑" panose="020B0503020204020204" pitchFamily="34" charset="-122"/>
              </a:rPr>
              <a:t>这样的人类电话通信</a:t>
            </a:r>
          </a:p>
          <a:p>
            <a:pPr lvl="1">
              <a:lnSpc>
                <a:spcPct val="130000"/>
              </a:lnSpc>
              <a:spcBef>
                <a:spcPts val="0"/>
              </a:spcBef>
              <a:buSzPct val="70000"/>
            </a:pPr>
            <a:r>
              <a:rPr lang="zh-CN" altLang="en-US" dirty="0">
                <a:latin typeface="+mn-ea"/>
                <a:cs typeface="微软雅黑" panose="020B0503020204020204" pitchFamily="34" charset="-122"/>
              </a:rPr>
              <a:t>建立“连接” ，在两个彼此通信的端系统之间</a:t>
            </a:r>
          </a:p>
          <a:p>
            <a:pPr>
              <a:lnSpc>
                <a:spcPct val="130000"/>
              </a:lnSpc>
              <a:spcBef>
                <a:spcPts val="0"/>
              </a:spcBef>
              <a:buSzPct val="85000"/>
              <a:buFont typeface="Wingdings" panose="05000000000000000000" pitchFamily="2" charset="2"/>
              <a:buChar char="l"/>
            </a:pPr>
            <a:r>
              <a:rPr lang="en-US" altLang="zh-CN" sz="2400" dirty="0">
                <a:latin typeface="+mn-ea"/>
                <a:cs typeface="微软雅黑" panose="020B0503020204020204" pitchFamily="34" charset="-122"/>
              </a:rPr>
              <a:t>TCP - Transmission Control Protocol </a:t>
            </a:r>
          </a:p>
          <a:p>
            <a:pPr lvl="1">
              <a:lnSpc>
                <a:spcPct val="130000"/>
              </a:lnSpc>
              <a:spcBef>
                <a:spcPts val="0"/>
              </a:spcBef>
              <a:buSzPct val="70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的面向连接的服务</a:t>
            </a:r>
          </a:p>
        </p:txBody>
      </p:sp>
      <p:sp>
        <p:nvSpPr>
          <p:cNvPr id="6" name="Rectangle 4"/>
          <p:cNvSpPr txBox="1"/>
          <p:nvPr/>
        </p:nvSpPr>
        <p:spPr>
          <a:xfrm>
            <a:off x="6780530" y="2228850"/>
            <a:ext cx="4833620" cy="3378200"/>
          </a:xfrm>
          <a:prstGeom prst="rect">
            <a:avLst/>
          </a:prstGeom>
        </p:spPr>
        <p:txBody>
          <a:bodyPr vert="horz" wrap="square" lIns="92075" tIns="46038" rIns="92075" bIns="46038" anchor="t"/>
          <a:lstStyle>
            <a:defPPr>
              <a:defRPr lang="zh-CN"/>
            </a:defPPr>
            <a:lvl1pPr marL="228600" indent="-228600">
              <a:lnSpc>
                <a:spcPct val="130000"/>
              </a:lnSpc>
              <a:spcBef>
                <a:spcPts val="0"/>
              </a:spcBef>
              <a:buSzPct val="85000"/>
              <a:buFont typeface="Arial" panose="020B0604020202020204" pitchFamily="34" charset="0"/>
              <a:buNone/>
              <a:defRPr sz="2400" b="1">
                <a:latin typeface="+mn-ea"/>
                <a:cs typeface="微软雅黑" panose="020B0503020204020204" pitchFamily="34" charset="-122"/>
              </a:defRPr>
            </a:lvl1pPr>
            <a:lvl2pPr marL="685800" lvl="1" indent="-228600">
              <a:lnSpc>
                <a:spcPct val="130000"/>
              </a:lnSpc>
              <a:spcBef>
                <a:spcPts val="0"/>
              </a:spcBef>
              <a:buSzPct val="70000"/>
              <a:buFont typeface="Arial" panose="020B0604020202020204" pitchFamily="34" charset="0"/>
              <a:buChar char="•"/>
              <a:defRPr sz="2400">
                <a:latin typeface="+mn-ea"/>
                <a:cs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b="0" dirty="0">
                <a:solidFill>
                  <a:srgbClr val="0070C0"/>
                </a:solidFill>
              </a:rPr>
              <a:t>TCP </a:t>
            </a:r>
            <a:r>
              <a:rPr lang="zh-CN" altLang="en-US" b="0" dirty="0">
                <a:solidFill>
                  <a:srgbClr val="0070C0"/>
                </a:solidFill>
              </a:rPr>
              <a:t>服务 </a:t>
            </a:r>
            <a:r>
              <a:rPr lang="en-US" altLang="zh-CN" b="0" dirty="0">
                <a:solidFill>
                  <a:srgbClr val="0070C0"/>
                </a:solidFill>
              </a:rPr>
              <a:t>[RFC 793]</a:t>
            </a:r>
          </a:p>
          <a:p>
            <a:pPr marL="342900" indent="-342900">
              <a:buFont typeface="Wingdings" panose="05000000000000000000" pitchFamily="2" charset="2"/>
              <a:buChar char="l"/>
            </a:pPr>
            <a:r>
              <a:rPr lang="zh-CN" altLang="en-US" b="0" dirty="0"/>
              <a:t>可靠、顺序、字节流传输</a:t>
            </a:r>
            <a:r>
              <a:rPr lang="en-US" altLang="zh-CN" b="0" dirty="0"/>
              <a:t>: </a:t>
            </a:r>
          </a:p>
          <a:p>
            <a:pPr lvl="1">
              <a:buFont typeface="Wingdings" panose="05000000000000000000" pitchFamily="2" charset="2"/>
              <a:buChar char="l"/>
            </a:pPr>
            <a:r>
              <a:rPr lang="zh-CN" altLang="en-US" dirty="0"/>
              <a:t>丢失</a:t>
            </a:r>
            <a:r>
              <a:rPr lang="en-US" altLang="zh-CN" dirty="0"/>
              <a:t>: </a:t>
            </a:r>
            <a:r>
              <a:rPr lang="zh-CN" altLang="en-US" dirty="0"/>
              <a:t>确认和重传</a:t>
            </a:r>
          </a:p>
          <a:p>
            <a:pPr marL="342900" indent="-342900">
              <a:buFont typeface="Wingdings" panose="05000000000000000000" pitchFamily="2" charset="2"/>
              <a:buChar char="l"/>
            </a:pPr>
            <a:r>
              <a:rPr lang="zh-CN" altLang="en-US" b="0" dirty="0"/>
              <a:t>流量控制</a:t>
            </a:r>
            <a:r>
              <a:rPr lang="en-US" altLang="zh-CN" b="0" dirty="0"/>
              <a:t>: </a:t>
            </a:r>
          </a:p>
          <a:p>
            <a:pPr lvl="1">
              <a:buFont typeface="Wingdings" panose="05000000000000000000" pitchFamily="2" charset="2"/>
              <a:buChar char="l"/>
            </a:pPr>
            <a:r>
              <a:rPr lang="zh-CN" altLang="en-US" dirty="0"/>
              <a:t>发送者不至于淹没接收者</a:t>
            </a:r>
          </a:p>
          <a:p>
            <a:pPr marL="342900" indent="-342900">
              <a:buFont typeface="Wingdings" panose="05000000000000000000" pitchFamily="2" charset="2"/>
              <a:buChar char="l"/>
            </a:pPr>
            <a:r>
              <a:rPr lang="zh-CN" altLang="en-US" b="0" dirty="0"/>
              <a:t>拥塞控制</a:t>
            </a:r>
            <a:r>
              <a:rPr lang="en-US" altLang="zh-CN" b="0" dirty="0"/>
              <a:t>: </a:t>
            </a:r>
          </a:p>
          <a:p>
            <a:pPr lvl="1">
              <a:buFont typeface="Wingdings" panose="05000000000000000000" pitchFamily="2" charset="2"/>
              <a:buChar char="l"/>
            </a:pPr>
            <a:r>
              <a:rPr lang="zh-CN" altLang="en-US" dirty="0"/>
              <a:t>当网络拥塞时发送者降低发送速率</a:t>
            </a: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4598987" y="769426"/>
            <a:ext cx="32162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无连接服务</a:t>
            </a:r>
          </a:p>
        </p:txBody>
      </p:sp>
      <p:sp>
        <p:nvSpPr>
          <p:cNvPr id="5" name="Rectangle 3"/>
          <p:cNvSpPr txBox="1"/>
          <p:nvPr/>
        </p:nvSpPr>
        <p:spPr>
          <a:xfrm>
            <a:off x="888365" y="1778953"/>
            <a:ext cx="5456555" cy="436784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b="1" dirty="0">
                <a:latin typeface="+mn-ea"/>
                <a:cs typeface="微软雅黑" panose="020B0503020204020204" pitchFamily="34" charset="-122"/>
              </a:rPr>
              <a:t>目的</a:t>
            </a:r>
            <a:r>
              <a:rPr lang="en-US" altLang="zh-CN" b="1" dirty="0">
                <a:latin typeface="+mn-ea"/>
                <a:cs typeface="微软雅黑" panose="020B0503020204020204" pitchFamily="34" charset="-122"/>
              </a:rPr>
              <a:t>:  </a:t>
            </a:r>
            <a:r>
              <a:rPr lang="zh-CN" altLang="en-US" dirty="0">
                <a:latin typeface="+mn-ea"/>
                <a:cs typeface="微软雅黑" panose="020B0503020204020204" pitchFamily="34" charset="-122"/>
              </a:rPr>
              <a:t>在端系统间传送数据</a:t>
            </a:r>
          </a:p>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无连接服务</a:t>
            </a:r>
          </a:p>
          <a:p>
            <a:pPr lvl="1">
              <a:lnSpc>
                <a:spcPct val="130000"/>
              </a:lnSpc>
              <a:spcBef>
                <a:spcPts val="0"/>
              </a:spcBef>
              <a:buSzPct val="70000"/>
            </a:pPr>
            <a:r>
              <a:rPr lang="zh-CN" altLang="en-US" sz="2800" dirty="0">
                <a:latin typeface="+mn-ea"/>
                <a:cs typeface="微软雅黑" panose="020B0503020204020204" pitchFamily="34" charset="-122"/>
              </a:rPr>
              <a:t>不可靠数据传输</a:t>
            </a:r>
          </a:p>
          <a:p>
            <a:pPr lvl="1">
              <a:lnSpc>
                <a:spcPct val="130000"/>
              </a:lnSpc>
              <a:spcBef>
                <a:spcPts val="0"/>
              </a:spcBef>
              <a:buSzPct val="70000"/>
            </a:pPr>
            <a:r>
              <a:rPr lang="zh-CN" altLang="en-US" sz="2800" dirty="0">
                <a:latin typeface="+mn-ea"/>
                <a:cs typeface="微软雅黑" panose="020B0503020204020204" pitchFamily="34" charset="-122"/>
              </a:rPr>
              <a:t>无流量控制</a:t>
            </a:r>
          </a:p>
          <a:p>
            <a:pPr lvl="1">
              <a:lnSpc>
                <a:spcPct val="130000"/>
              </a:lnSpc>
              <a:spcBef>
                <a:spcPts val="0"/>
              </a:spcBef>
              <a:buSzPct val="70000"/>
            </a:pPr>
            <a:r>
              <a:rPr lang="zh-CN" altLang="en-US" sz="2800" dirty="0">
                <a:latin typeface="+mn-ea"/>
                <a:cs typeface="微软雅黑" panose="020B0503020204020204" pitchFamily="34" charset="-122"/>
              </a:rPr>
              <a:t>无拥塞控制</a:t>
            </a:r>
            <a:endParaRPr lang="en-US" altLang="zh-CN" sz="2800" dirty="0">
              <a:latin typeface="+mn-ea"/>
              <a:cs typeface="微软雅黑" panose="020B0503020204020204" pitchFamily="34" charset="-122"/>
            </a:endParaRPr>
          </a:p>
          <a:p>
            <a:pPr>
              <a:lnSpc>
                <a:spcPct val="130000"/>
              </a:lnSpc>
              <a:spcBef>
                <a:spcPts val="0"/>
              </a:spcBef>
              <a:buSzPct val="70000"/>
            </a:pPr>
            <a:r>
              <a:rPr lang="en-US" altLang="zh-CN" dirty="0">
                <a:solidFill>
                  <a:srgbClr val="0070C0"/>
                </a:solidFill>
                <a:latin typeface="+mn-ea"/>
                <a:cs typeface="微软雅黑" panose="020B0503020204020204" pitchFamily="34" charset="-122"/>
              </a:rPr>
              <a:t>UDP - User Datagram Protocol [RFC 768</a:t>
            </a:r>
            <a:endParaRPr lang="zh-CN" altLang="en-US" dirty="0">
              <a:solidFill>
                <a:srgbClr val="0070C0"/>
              </a:solidFill>
              <a:latin typeface="+mn-ea"/>
              <a:cs typeface="微软雅黑" panose="020B0503020204020204" pitchFamily="34" charset="-122"/>
            </a:endParaRPr>
          </a:p>
        </p:txBody>
      </p:sp>
      <p:sp>
        <p:nvSpPr>
          <p:cNvPr id="6" name="Rectangle 4"/>
          <p:cNvSpPr txBox="1"/>
          <p:nvPr/>
        </p:nvSpPr>
        <p:spPr>
          <a:xfrm>
            <a:off x="6218554" y="1775308"/>
            <a:ext cx="5155565" cy="2274887"/>
          </a:xfrm>
          <a:prstGeom prst="rect">
            <a:avLst/>
          </a:prstGeom>
          <a:solidFill>
            <a:schemeClr val="accent1">
              <a:lumMod val="40000"/>
              <a:lumOff val="60000"/>
            </a:schemeClr>
          </a:solidFill>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TCP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 </a:t>
            </a:r>
          </a:p>
          <a:p>
            <a:pPr lvl="1">
              <a:lnSpc>
                <a:spcPct val="130000"/>
              </a:lnSpc>
              <a:spcBef>
                <a:spcPts val="0"/>
              </a:spcBef>
              <a:buSzPct val="85000"/>
            </a:pPr>
            <a:r>
              <a:rPr lang="en-US" altLang="zh-CN" sz="2800" dirty="0">
                <a:latin typeface="+mn-ea"/>
                <a:cs typeface="微软雅黑" panose="020B0503020204020204" pitchFamily="34" charset="-122"/>
              </a:rPr>
              <a:t>HTTP (Web), FTP (file transfer), Telnet (remote login), SMTP (email)</a:t>
            </a:r>
          </a:p>
          <a:p>
            <a:pPr>
              <a:lnSpc>
                <a:spcPct val="130000"/>
              </a:lnSpc>
              <a:spcBef>
                <a:spcPts val="0"/>
              </a:spcBef>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2" name="矩形 1"/>
          <p:cNvSpPr/>
          <p:nvPr/>
        </p:nvSpPr>
        <p:spPr>
          <a:xfrm>
            <a:off x="6218554" y="4392463"/>
            <a:ext cx="5155565" cy="1772793"/>
          </a:xfrm>
          <a:prstGeom prst="rect">
            <a:avLst/>
          </a:prstGeom>
          <a:solidFill>
            <a:schemeClr val="accent2">
              <a:lumMod val="40000"/>
              <a:lumOff val="60000"/>
            </a:schemeClr>
          </a:solidFill>
        </p:spPr>
        <p:txBody>
          <a:bodyPr wrap="square">
            <a:spAutoFit/>
          </a:bodyPr>
          <a:lstStyle/>
          <a:p>
            <a:pPr>
              <a:lnSpc>
                <a:spcPct val="130000"/>
              </a:lnSpc>
              <a:spcBef>
                <a:spcPts val="0"/>
              </a:spcBef>
              <a:buSzPct val="85000"/>
              <a:buFont typeface="Arial" panose="020B0604020202020204" pitchFamily="34" charset="0"/>
              <a:buNone/>
            </a:pPr>
            <a:r>
              <a:rPr lang="zh-CN" altLang="en-US" sz="2800" dirty="0">
                <a:latin typeface="+mn-ea"/>
                <a:cs typeface="微软雅黑" panose="020B0503020204020204" pitchFamily="34" charset="-122"/>
              </a:rPr>
              <a:t>使用</a:t>
            </a:r>
            <a:r>
              <a:rPr lang="en-US" altLang="zh-CN" sz="2800" dirty="0">
                <a:latin typeface="+mn-ea"/>
                <a:cs typeface="微软雅黑" panose="020B0503020204020204" pitchFamily="34" charset="-122"/>
              </a:rPr>
              <a:t>UDP</a:t>
            </a:r>
            <a:r>
              <a:rPr lang="zh-CN" altLang="en-US" sz="2800" dirty="0">
                <a:latin typeface="+mn-ea"/>
                <a:cs typeface="微软雅黑" panose="020B0503020204020204" pitchFamily="34" charset="-122"/>
              </a:rPr>
              <a:t>的网络应用</a:t>
            </a:r>
            <a:r>
              <a:rPr lang="en-US" altLang="zh-CN" sz="2800" dirty="0">
                <a:latin typeface="+mn-ea"/>
                <a:cs typeface="微软雅黑" panose="020B0503020204020204" pitchFamily="34" charset="-122"/>
              </a:rPr>
              <a:t>:</a:t>
            </a:r>
          </a:p>
          <a:p>
            <a:pPr marL="685800" lvl="1" indent="-228600">
              <a:lnSpc>
                <a:spcPct val="130000"/>
              </a:lnSpc>
              <a:buSzPct val="85000"/>
              <a:buFont typeface="Arial" panose="020B0604020202020204" pitchFamily="34" charset="0"/>
              <a:buChar char="•"/>
            </a:pPr>
            <a:r>
              <a:rPr lang="zh-CN" altLang="en-US" sz="2800" dirty="0">
                <a:latin typeface="+mn-ea"/>
                <a:cs typeface="微软雅黑" panose="020B0503020204020204" pitchFamily="34" charset="-122"/>
              </a:rPr>
              <a:t>流媒体</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视频会议</a:t>
            </a:r>
            <a:r>
              <a:rPr lang="en-US" altLang="zh-CN" sz="2800" dirty="0">
                <a:latin typeface="+mn-ea"/>
                <a:cs typeface="微软雅黑" panose="020B0503020204020204" pitchFamily="34" charset="-122"/>
              </a:rPr>
              <a:t>, DNS, Internet</a:t>
            </a:r>
            <a:r>
              <a:rPr lang="zh-CN" altLang="en-US" sz="2800" dirty="0">
                <a:latin typeface="+mn-ea"/>
                <a:cs typeface="微软雅黑" panose="020B0503020204020204" pitchFamily="34" charset="-122"/>
              </a:rPr>
              <a:t>电话</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网络核心部分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4" name="Rectangle 2"/>
          <p:cNvSpPr txBox="1"/>
          <p:nvPr/>
        </p:nvSpPr>
        <p:spPr>
          <a:xfrm>
            <a:off x="4250375" y="810190"/>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网络核心部分</a:t>
            </a:r>
          </a:p>
        </p:txBody>
      </p:sp>
      <p:sp>
        <p:nvSpPr>
          <p:cNvPr id="5" name="Rectangle 3"/>
          <p:cNvSpPr txBox="1"/>
          <p:nvPr/>
        </p:nvSpPr>
        <p:spPr>
          <a:xfrm>
            <a:off x="302669" y="1693228"/>
            <a:ext cx="6353810" cy="3200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sz="2400" dirty="0">
                <a:latin typeface="+mn-ea"/>
                <a:cs typeface="微软雅黑" panose="020B0503020204020204" pitchFamily="34" charset="-122"/>
              </a:rPr>
              <a:t>相互连接的路由器构成的网络</a:t>
            </a:r>
          </a:p>
          <a:p>
            <a:pPr>
              <a:lnSpc>
                <a:spcPct val="150000"/>
              </a:lnSpc>
              <a:spcBef>
                <a:spcPts val="0"/>
              </a:spcBef>
              <a:buSzPct val="85000"/>
            </a:pPr>
            <a:r>
              <a:rPr lang="zh-CN" altLang="en-US" sz="2400" dirty="0">
                <a:latin typeface="+mn-ea"/>
                <a:cs typeface="微软雅黑" panose="020B0503020204020204" pitchFamily="34" charset="-122"/>
              </a:rPr>
              <a:t>如何在这个网络中传送数据？</a:t>
            </a:r>
          </a:p>
          <a:p>
            <a:pPr>
              <a:lnSpc>
                <a:spcPct val="150000"/>
              </a:lnSpc>
              <a:spcBef>
                <a:spcPts val="0"/>
              </a:spcBef>
              <a:buSzPct val="85000"/>
            </a:pPr>
            <a:r>
              <a:rPr lang="zh-CN" altLang="en-US" sz="2400" dirty="0">
                <a:latin typeface="+mn-ea"/>
                <a:cs typeface="微软雅黑" panose="020B0503020204020204" pitchFamily="34" charset="-122"/>
              </a:rPr>
              <a:t>基本原理</a:t>
            </a:r>
            <a:r>
              <a:rPr lang="en-US" altLang="zh-CN" sz="2400" dirty="0">
                <a:latin typeface="+mn-ea"/>
                <a:cs typeface="微软雅黑" panose="020B0503020204020204" pitchFamily="34" charset="-122"/>
              </a:rPr>
              <a:t>:</a:t>
            </a:r>
          </a:p>
          <a:p>
            <a:pPr lvl="1">
              <a:lnSpc>
                <a:spcPct val="150000"/>
              </a:lnSpc>
              <a:spcBef>
                <a:spcPts val="0"/>
              </a:spcBef>
              <a:buSzPct val="70000"/>
            </a:pPr>
            <a:r>
              <a:rPr lang="zh-CN" altLang="en-US" dirty="0">
                <a:latin typeface="+mn-ea"/>
                <a:cs typeface="微软雅黑" panose="020B0503020204020204" pitchFamily="34" charset="-122"/>
              </a:rPr>
              <a:t>电路交换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每次会话预留沿其路径（线路）所需的独占资源－－电话网</a:t>
            </a:r>
          </a:p>
          <a:p>
            <a:pPr lvl="1">
              <a:lnSpc>
                <a:spcPct val="150000"/>
              </a:lnSpc>
              <a:spcBef>
                <a:spcPts val="0"/>
              </a:spcBef>
              <a:buSzPct val="70000"/>
            </a:pPr>
            <a:r>
              <a:rPr lang="zh-CN" altLang="en-US" dirty="0">
                <a:latin typeface="+mn-ea"/>
                <a:cs typeface="微软雅黑" panose="020B0503020204020204" pitchFamily="34" charset="-122"/>
              </a:rPr>
              <a:t>分组交换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数据以离散的数据块通过网络来发送</a:t>
            </a:r>
          </a:p>
        </p:txBody>
      </p:sp>
      <p:grpSp>
        <p:nvGrpSpPr>
          <p:cNvPr id="7" name="组合 6"/>
          <p:cNvGrpSpPr/>
          <p:nvPr/>
        </p:nvGrpSpPr>
        <p:grpSpPr>
          <a:xfrm>
            <a:off x="7163118" y="1814195"/>
            <a:ext cx="4073842" cy="4911725"/>
            <a:chOff x="5202238" y="1590675"/>
            <a:chExt cx="3540125" cy="4500563"/>
          </a:xfrm>
        </p:grpSpPr>
        <p:sp>
          <p:nvSpPr>
            <p:cNvPr id="9" name="Freeform 637"/>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 name="Group 638"/>
            <p:cNvGrpSpPr/>
            <p:nvPr/>
          </p:nvGrpSpPr>
          <p:grpSpPr bwMode="auto">
            <a:xfrm>
              <a:off x="5370513" y="3048000"/>
              <a:ext cx="1458912" cy="933450"/>
              <a:chOff x="2889" y="1631"/>
              <a:chExt cx="980" cy="743"/>
            </a:xfrm>
          </p:grpSpPr>
          <p:sp>
            <p:nvSpPr>
              <p:cNvPr id="509"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0"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11" name="Freeform 641"/>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Line 642"/>
            <p:cNvSpPr>
              <a:spLocks noChangeShapeType="1"/>
            </p:cNvSpPr>
            <p:nvPr/>
          </p:nvSpPr>
          <p:spPr bwMode="auto">
            <a:xfrm rot="16200000">
              <a:off x="7845425" y="5162551"/>
              <a:ext cx="523875" cy="13970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43"/>
            <p:cNvSpPr>
              <a:spLocks noChangeShapeType="1"/>
            </p:cNvSpPr>
            <p:nvPr/>
          </p:nvSpPr>
          <p:spPr bwMode="auto">
            <a:xfrm rot="5400000" flipV="1">
              <a:off x="7991475" y="5443538"/>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44"/>
            <p:cNvSpPr>
              <a:spLocks noChangeShapeType="1"/>
            </p:cNvSpPr>
            <p:nvPr/>
          </p:nvSpPr>
          <p:spPr bwMode="auto">
            <a:xfrm rot="16200000">
              <a:off x="8177213" y="5119688"/>
              <a:ext cx="0" cy="11430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46"/>
            <p:cNvSpPr>
              <a:spLocks noChangeShapeType="1"/>
            </p:cNvSpPr>
            <p:nvPr/>
          </p:nvSpPr>
          <p:spPr bwMode="auto">
            <a:xfrm>
              <a:off x="6100763" y="4776788"/>
              <a:ext cx="212725" cy="984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647"/>
            <p:cNvSpPr>
              <a:spLocks noChangeShapeType="1"/>
            </p:cNvSpPr>
            <p:nvPr/>
          </p:nvSpPr>
          <p:spPr bwMode="auto">
            <a:xfrm flipV="1">
              <a:off x="5842000" y="5040313"/>
              <a:ext cx="390525" cy="730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650"/>
            <p:cNvSpPr>
              <a:spLocks noChangeShapeType="1"/>
            </p:cNvSpPr>
            <p:nvPr/>
          </p:nvSpPr>
          <p:spPr bwMode="auto">
            <a:xfrm flipH="1">
              <a:off x="6267450" y="5087938"/>
              <a:ext cx="103188" cy="1841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651"/>
            <p:cNvSpPr>
              <a:spLocks noChangeShapeType="1"/>
            </p:cNvSpPr>
            <p:nvPr/>
          </p:nvSpPr>
          <p:spPr bwMode="auto">
            <a:xfrm flipH="1" flipV="1">
              <a:off x="6548438" y="5100638"/>
              <a:ext cx="114300" cy="17303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652"/>
            <p:cNvSpPr>
              <a:spLocks noChangeShapeType="1"/>
            </p:cNvSpPr>
            <p:nvPr/>
          </p:nvSpPr>
          <p:spPr bwMode="auto">
            <a:xfrm>
              <a:off x="6743700" y="5056188"/>
              <a:ext cx="503238" cy="2698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654"/>
            <p:cNvSpPr>
              <a:spLocks noChangeShapeType="1"/>
            </p:cNvSpPr>
            <p:nvPr/>
          </p:nvSpPr>
          <p:spPr bwMode="auto">
            <a:xfrm>
              <a:off x="6046788" y="3582988"/>
              <a:ext cx="234950" cy="74612"/>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655"/>
            <p:cNvSpPr>
              <a:spLocks noChangeShapeType="1"/>
            </p:cNvSpPr>
            <p:nvPr/>
          </p:nvSpPr>
          <p:spPr bwMode="auto">
            <a:xfrm flipV="1">
              <a:off x="5891213" y="3736975"/>
              <a:ext cx="168275" cy="31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656"/>
            <p:cNvGrpSpPr/>
            <p:nvPr/>
          </p:nvGrpSpPr>
          <p:grpSpPr bwMode="auto">
            <a:xfrm>
              <a:off x="5611813" y="3503613"/>
              <a:ext cx="506412" cy="352425"/>
              <a:chOff x="2967" y="478"/>
              <a:chExt cx="788" cy="625"/>
            </a:xfrm>
          </p:grpSpPr>
          <p:pic>
            <p:nvPicPr>
              <p:cNvPr id="507"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65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Freeform 659"/>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660"/>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Line 661"/>
            <p:cNvSpPr>
              <a:spLocks noChangeShapeType="1"/>
            </p:cNvSpPr>
            <p:nvPr/>
          </p:nvSpPr>
          <p:spPr bwMode="auto">
            <a:xfrm>
              <a:off x="7396163" y="3816350"/>
              <a:ext cx="163512" cy="12065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662"/>
            <p:cNvSpPr>
              <a:spLocks noChangeShapeType="1"/>
            </p:cNvSpPr>
            <p:nvPr/>
          </p:nvSpPr>
          <p:spPr bwMode="auto">
            <a:xfrm>
              <a:off x="7493000" y="3736975"/>
              <a:ext cx="279400"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663"/>
            <p:cNvSpPr>
              <a:spLocks noChangeShapeType="1"/>
            </p:cNvSpPr>
            <p:nvPr/>
          </p:nvSpPr>
          <p:spPr bwMode="auto">
            <a:xfrm flipV="1">
              <a:off x="7729538" y="3822700"/>
              <a:ext cx="134937" cy="10477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664"/>
            <p:cNvSpPr>
              <a:spLocks noChangeShapeType="1"/>
            </p:cNvSpPr>
            <p:nvPr/>
          </p:nvSpPr>
          <p:spPr bwMode="auto">
            <a:xfrm>
              <a:off x="6723063" y="2590800"/>
              <a:ext cx="509587" cy="317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665"/>
            <p:cNvSpPr>
              <a:spLocks noChangeShapeType="1"/>
            </p:cNvSpPr>
            <p:nvPr/>
          </p:nvSpPr>
          <p:spPr bwMode="auto">
            <a:xfrm>
              <a:off x="7358063" y="4700588"/>
              <a:ext cx="390525" cy="1841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666"/>
            <p:cNvSpPr>
              <a:spLocks noChangeShapeType="1"/>
            </p:cNvSpPr>
            <p:nvPr/>
          </p:nvSpPr>
          <p:spPr bwMode="auto">
            <a:xfrm flipV="1">
              <a:off x="6737350" y="4687888"/>
              <a:ext cx="322263" cy="19843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667"/>
            <p:cNvSpPr>
              <a:spLocks noChangeShapeType="1"/>
            </p:cNvSpPr>
            <p:nvPr/>
          </p:nvSpPr>
          <p:spPr bwMode="auto">
            <a:xfrm flipV="1">
              <a:off x="6780213" y="4979988"/>
              <a:ext cx="971550"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668"/>
            <p:cNvSpPr>
              <a:spLocks noChangeShapeType="1"/>
            </p:cNvSpPr>
            <p:nvPr/>
          </p:nvSpPr>
          <p:spPr bwMode="auto">
            <a:xfrm flipV="1">
              <a:off x="7577138" y="2495550"/>
              <a:ext cx="123825" cy="87313"/>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669"/>
            <p:cNvSpPr>
              <a:spLocks noChangeShapeType="1"/>
            </p:cNvSpPr>
            <p:nvPr/>
          </p:nvSpPr>
          <p:spPr bwMode="auto">
            <a:xfrm>
              <a:off x="7405688" y="2668588"/>
              <a:ext cx="0" cy="8255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670"/>
            <p:cNvSpPr>
              <a:spLocks noChangeShapeType="1"/>
            </p:cNvSpPr>
            <p:nvPr/>
          </p:nvSpPr>
          <p:spPr bwMode="auto">
            <a:xfrm flipV="1">
              <a:off x="7580313" y="2562225"/>
              <a:ext cx="263525" cy="28892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671"/>
            <p:cNvSpPr>
              <a:spLocks noChangeShapeType="1"/>
            </p:cNvSpPr>
            <p:nvPr/>
          </p:nvSpPr>
          <p:spPr bwMode="auto">
            <a:xfrm>
              <a:off x="7942263" y="2563813"/>
              <a:ext cx="0" cy="19685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672"/>
            <p:cNvSpPr>
              <a:spLocks noChangeShapeType="1"/>
            </p:cNvSpPr>
            <p:nvPr/>
          </p:nvSpPr>
          <p:spPr bwMode="auto">
            <a:xfrm>
              <a:off x="7596188" y="2870200"/>
              <a:ext cx="188912"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673"/>
            <p:cNvSpPr>
              <a:spLocks noChangeShapeType="1"/>
            </p:cNvSpPr>
            <p:nvPr/>
          </p:nvSpPr>
          <p:spPr bwMode="auto">
            <a:xfrm>
              <a:off x="8150225" y="2860675"/>
              <a:ext cx="177800"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674"/>
            <p:cNvSpPr>
              <a:spLocks noChangeShapeType="1"/>
            </p:cNvSpPr>
            <p:nvPr/>
          </p:nvSpPr>
          <p:spPr bwMode="auto">
            <a:xfrm flipH="1">
              <a:off x="7299325" y="2936875"/>
              <a:ext cx="98425" cy="70485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675"/>
            <p:cNvSpPr>
              <a:spLocks noChangeShapeType="1"/>
            </p:cNvSpPr>
            <p:nvPr/>
          </p:nvSpPr>
          <p:spPr bwMode="auto">
            <a:xfrm flipH="1">
              <a:off x="7888288" y="2936875"/>
              <a:ext cx="111125" cy="72707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676"/>
            <p:cNvSpPr>
              <a:spLocks noChangeShapeType="1"/>
            </p:cNvSpPr>
            <p:nvPr/>
          </p:nvSpPr>
          <p:spPr bwMode="auto">
            <a:xfrm flipV="1">
              <a:off x="7272338" y="4078288"/>
              <a:ext cx="227012" cy="43656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677"/>
            <p:cNvSpPr>
              <a:spLocks noChangeShapeType="1"/>
            </p:cNvSpPr>
            <p:nvPr/>
          </p:nvSpPr>
          <p:spPr bwMode="auto">
            <a:xfrm>
              <a:off x="8345488" y="2859088"/>
              <a:ext cx="177800" cy="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42" name="Group 678"/>
            <p:cNvGrpSpPr/>
            <p:nvPr/>
          </p:nvGrpSpPr>
          <p:grpSpPr bwMode="auto">
            <a:xfrm>
              <a:off x="6053138" y="1846263"/>
              <a:ext cx="468312" cy="620712"/>
              <a:chOff x="1653" y="3023"/>
              <a:chExt cx="622" cy="911"/>
            </a:xfrm>
          </p:grpSpPr>
          <p:sp>
            <p:nvSpPr>
              <p:cNvPr id="490" name="Line 270"/>
              <p:cNvSpPr>
                <a:spLocks noChangeShapeType="1"/>
              </p:cNvSpPr>
              <p:nvPr/>
            </p:nvSpPr>
            <p:spPr bwMode="auto">
              <a:xfrm flipH="1">
                <a:off x="1766" y="3287"/>
                <a:ext cx="188" cy="586"/>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1" name="Line 271"/>
              <p:cNvSpPr>
                <a:spLocks noChangeShapeType="1"/>
              </p:cNvSpPr>
              <p:nvPr/>
            </p:nvSpPr>
            <p:spPr bwMode="auto">
              <a:xfrm>
                <a:off x="1954" y="3287"/>
                <a:ext cx="188" cy="583"/>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2"/>
              <p:cNvSpPr>
                <a:spLocks noChangeShapeType="1"/>
              </p:cNvSpPr>
              <p:nvPr/>
            </p:nvSpPr>
            <p:spPr bwMode="auto">
              <a:xfrm>
                <a:off x="1766" y="3870"/>
                <a:ext cx="188" cy="6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3"/>
              <p:cNvSpPr>
                <a:spLocks noChangeShapeType="1"/>
              </p:cNvSpPr>
              <p:nvPr/>
            </p:nvSpPr>
            <p:spPr bwMode="auto">
              <a:xfrm flipH="1">
                <a:off x="1954" y="3870"/>
                <a:ext cx="188" cy="6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4"/>
              <p:cNvSpPr>
                <a:spLocks noChangeShapeType="1"/>
              </p:cNvSpPr>
              <p:nvPr/>
            </p:nvSpPr>
            <p:spPr bwMode="auto">
              <a:xfrm>
                <a:off x="1954" y="3300"/>
                <a:ext cx="0" cy="63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5"/>
              <p:cNvSpPr>
                <a:spLocks noChangeShapeType="1"/>
              </p:cNvSpPr>
              <p:nvPr/>
            </p:nvSpPr>
            <p:spPr bwMode="auto">
              <a:xfrm flipV="1">
                <a:off x="1766" y="3810"/>
                <a:ext cx="188" cy="63"/>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6"/>
              <p:cNvSpPr>
                <a:spLocks noChangeShapeType="1"/>
              </p:cNvSpPr>
              <p:nvPr/>
            </p:nvSpPr>
            <p:spPr bwMode="auto">
              <a:xfrm flipH="1" flipV="1">
                <a:off x="1954" y="3810"/>
                <a:ext cx="188" cy="6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7"/>
              <p:cNvSpPr>
                <a:spLocks noChangeShapeType="1"/>
              </p:cNvSpPr>
              <p:nvPr/>
            </p:nvSpPr>
            <p:spPr bwMode="auto">
              <a:xfrm>
                <a:off x="1846" y="3618"/>
                <a:ext cx="108" cy="4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8"/>
              <p:cNvSpPr>
                <a:spLocks noChangeShapeType="1"/>
              </p:cNvSpPr>
              <p:nvPr/>
            </p:nvSpPr>
            <p:spPr bwMode="auto">
              <a:xfrm flipV="1">
                <a:off x="1954" y="3618"/>
                <a:ext cx="114" cy="4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9"/>
              <p:cNvSpPr>
                <a:spLocks noChangeShapeType="1"/>
              </p:cNvSpPr>
              <p:nvPr/>
            </p:nvSpPr>
            <p:spPr bwMode="auto">
              <a:xfrm>
                <a:off x="1810" y="3704"/>
                <a:ext cx="139" cy="65"/>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80"/>
              <p:cNvSpPr>
                <a:spLocks noChangeShapeType="1"/>
              </p:cNvSpPr>
              <p:nvPr/>
            </p:nvSpPr>
            <p:spPr bwMode="auto">
              <a:xfrm flipV="1">
                <a:off x="1954" y="3717"/>
                <a:ext cx="140" cy="57"/>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1"/>
              <p:cNvSpPr>
                <a:spLocks noChangeShapeType="1"/>
              </p:cNvSpPr>
              <p:nvPr/>
            </p:nvSpPr>
            <p:spPr bwMode="auto">
              <a:xfrm flipV="1">
                <a:off x="1954" y="3530"/>
                <a:ext cx="72" cy="2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2"/>
              <p:cNvSpPr>
                <a:spLocks noChangeShapeType="1"/>
              </p:cNvSpPr>
              <p:nvPr/>
            </p:nvSpPr>
            <p:spPr bwMode="auto">
              <a:xfrm flipV="1">
                <a:off x="1954" y="3409"/>
                <a:ext cx="45" cy="1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3"/>
              <p:cNvSpPr>
                <a:spLocks noChangeShapeType="1"/>
              </p:cNvSpPr>
              <p:nvPr/>
            </p:nvSpPr>
            <p:spPr bwMode="auto">
              <a:xfrm>
                <a:off x="1873" y="3522"/>
                <a:ext cx="87" cy="32"/>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4"/>
              <p:cNvSpPr>
                <a:spLocks noChangeShapeType="1"/>
              </p:cNvSpPr>
              <p:nvPr/>
            </p:nvSpPr>
            <p:spPr bwMode="auto">
              <a:xfrm>
                <a:off x="1912" y="3404"/>
                <a:ext cx="50" cy="31"/>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5" name="Oval 694"/>
              <p:cNvSpPr>
                <a:spLocks noChangeArrowheads="1"/>
              </p:cNvSpPr>
              <p:nvPr/>
            </p:nvSpPr>
            <p:spPr bwMode="auto">
              <a:xfrm>
                <a:off x="1921" y="3233"/>
                <a:ext cx="63" cy="68"/>
              </a:xfrm>
              <a:prstGeom prst="ellipse">
                <a:avLst/>
              </a:prstGeom>
              <a:solidFill>
                <a:srgbClr val="808080"/>
              </a:solidFill>
              <a:ln w="9525">
                <a:solidFill>
                  <a:srgbClr val="80808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06" name="Picture 695"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696"/>
            <p:cNvGrpSpPr/>
            <p:nvPr/>
          </p:nvGrpSpPr>
          <p:grpSpPr bwMode="auto">
            <a:xfrm>
              <a:off x="6289675" y="2406650"/>
              <a:ext cx="454025" cy="254000"/>
              <a:chOff x="3843" y="1516"/>
              <a:chExt cx="286" cy="160"/>
            </a:xfrm>
          </p:grpSpPr>
          <p:sp>
            <p:nvSpPr>
              <p:cNvPr id="481" name="Line 697"/>
              <p:cNvSpPr>
                <a:spLocks noChangeShapeType="1"/>
              </p:cNvSpPr>
              <p:nvPr/>
            </p:nvSpPr>
            <p:spPr bwMode="auto">
              <a:xfrm>
                <a:off x="3843" y="1516"/>
                <a:ext cx="96" cy="6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2"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83"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84"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85" name="Group 701"/>
              <p:cNvGrpSpPr/>
              <p:nvPr/>
            </p:nvGrpSpPr>
            <p:grpSpPr bwMode="auto">
              <a:xfrm>
                <a:off x="3932" y="1587"/>
                <a:ext cx="138" cy="33"/>
                <a:chOff x="2468" y="1332"/>
                <a:chExt cx="310" cy="60"/>
              </a:xfrm>
            </p:grpSpPr>
            <p:sp>
              <p:nvSpPr>
                <p:cNvPr id="488" name="Freeform 70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89" name="Freeform 70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86" name="Line 704"/>
              <p:cNvSpPr>
                <a:spLocks noChangeShapeType="1"/>
              </p:cNvSpPr>
              <p:nvPr/>
            </p:nvSpPr>
            <p:spPr bwMode="auto">
              <a:xfrm>
                <a:off x="3884" y="1602"/>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7" name="Line 705"/>
              <p:cNvSpPr>
                <a:spLocks noChangeShapeType="1"/>
              </p:cNvSpPr>
              <p:nvPr/>
            </p:nvSpPr>
            <p:spPr bwMode="auto">
              <a:xfrm>
                <a:off x="4127" y="1604"/>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06"/>
            <p:cNvGrpSpPr/>
            <p:nvPr/>
          </p:nvGrpSpPr>
          <p:grpSpPr bwMode="auto">
            <a:xfrm>
              <a:off x="7202488" y="2493963"/>
              <a:ext cx="390525" cy="174625"/>
              <a:chOff x="4334" y="1470"/>
              <a:chExt cx="246" cy="107"/>
            </a:xfrm>
          </p:grpSpPr>
          <p:sp>
            <p:nvSpPr>
              <p:cNvPr id="4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76" name="Group 710"/>
              <p:cNvGrpSpPr/>
              <p:nvPr/>
            </p:nvGrpSpPr>
            <p:grpSpPr bwMode="auto">
              <a:xfrm>
                <a:off x="4383" y="1488"/>
                <a:ext cx="138" cy="33"/>
                <a:chOff x="2468" y="1332"/>
                <a:chExt cx="310" cy="60"/>
              </a:xfrm>
            </p:grpSpPr>
            <p:sp>
              <p:nvSpPr>
                <p:cNvPr id="479" name="Freeform 71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80" name="Freeform 71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77" name="Line 713"/>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8" name="Line 714"/>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715"/>
            <p:cNvGrpSpPr/>
            <p:nvPr/>
          </p:nvGrpSpPr>
          <p:grpSpPr bwMode="auto">
            <a:xfrm>
              <a:off x="7213600" y="2757488"/>
              <a:ext cx="390525" cy="174625"/>
              <a:chOff x="4334" y="1470"/>
              <a:chExt cx="246" cy="107"/>
            </a:xfrm>
          </p:grpSpPr>
          <p:sp>
            <p:nvSpPr>
              <p:cNvPr id="4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68" name="Group 719"/>
              <p:cNvGrpSpPr/>
              <p:nvPr/>
            </p:nvGrpSpPr>
            <p:grpSpPr bwMode="auto">
              <a:xfrm>
                <a:off x="4383" y="1488"/>
                <a:ext cx="138" cy="33"/>
                <a:chOff x="2468" y="1332"/>
                <a:chExt cx="310" cy="60"/>
              </a:xfrm>
            </p:grpSpPr>
            <p:sp>
              <p:nvSpPr>
                <p:cNvPr id="471" name="Freeform 72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72" name="Freeform 72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69" name="Line 722"/>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0" name="Line 723"/>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724"/>
            <p:cNvGrpSpPr/>
            <p:nvPr/>
          </p:nvGrpSpPr>
          <p:grpSpPr bwMode="auto">
            <a:xfrm>
              <a:off x="7762875" y="2759075"/>
              <a:ext cx="390525" cy="174625"/>
              <a:chOff x="4334" y="1470"/>
              <a:chExt cx="246" cy="107"/>
            </a:xfrm>
          </p:grpSpPr>
          <p:sp>
            <p:nvSpPr>
              <p:cNvPr id="4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60" name="Group 728"/>
              <p:cNvGrpSpPr/>
              <p:nvPr/>
            </p:nvGrpSpPr>
            <p:grpSpPr bwMode="auto">
              <a:xfrm>
                <a:off x="4383" y="1488"/>
                <a:ext cx="138" cy="33"/>
                <a:chOff x="2468" y="1332"/>
                <a:chExt cx="310" cy="60"/>
              </a:xfrm>
            </p:grpSpPr>
            <p:sp>
              <p:nvSpPr>
                <p:cNvPr id="463" name="Freeform 72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64" name="Freeform 73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61" name="Line 731"/>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2" name="Line 732"/>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33"/>
            <p:cNvGrpSpPr/>
            <p:nvPr/>
          </p:nvGrpSpPr>
          <p:grpSpPr bwMode="auto">
            <a:xfrm>
              <a:off x="7689850" y="2393950"/>
              <a:ext cx="390525" cy="174625"/>
              <a:chOff x="4334" y="1470"/>
              <a:chExt cx="246" cy="107"/>
            </a:xfrm>
          </p:grpSpPr>
          <p:sp>
            <p:nvSpPr>
              <p:cNvPr id="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52" name="Group 737"/>
              <p:cNvGrpSpPr/>
              <p:nvPr/>
            </p:nvGrpSpPr>
            <p:grpSpPr bwMode="auto">
              <a:xfrm>
                <a:off x="4383" y="1488"/>
                <a:ext cx="138" cy="33"/>
                <a:chOff x="2468" y="1332"/>
                <a:chExt cx="310" cy="60"/>
              </a:xfrm>
            </p:grpSpPr>
            <p:sp>
              <p:nvSpPr>
                <p:cNvPr id="455" name="Freeform 7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56" name="Freeform 7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53" name="Line 74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4" name="Line 741"/>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742"/>
            <p:cNvGrpSpPr/>
            <p:nvPr/>
          </p:nvGrpSpPr>
          <p:grpSpPr bwMode="auto">
            <a:xfrm>
              <a:off x="7737475" y="3644900"/>
              <a:ext cx="492125" cy="206375"/>
              <a:chOff x="4334" y="1470"/>
              <a:chExt cx="246" cy="107"/>
            </a:xfrm>
          </p:grpSpPr>
          <p:sp>
            <p:nvSpPr>
              <p:cNvPr id="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44" name="Group 746"/>
              <p:cNvGrpSpPr/>
              <p:nvPr/>
            </p:nvGrpSpPr>
            <p:grpSpPr bwMode="auto">
              <a:xfrm>
                <a:off x="4383" y="1488"/>
                <a:ext cx="138" cy="33"/>
                <a:chOff x="2468" y="1332"/>
                <a:chExt cx="310" cy="60"/>
              </a:xfrm>
            </p:grpSpPr>
            <p:sp>
              <p:nvSpPr>
                <p:cNvPr id="447" name="Freeform 74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48" name="Freeform 74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45" name="Line 749"/>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6" name="Line 750"/>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751"/>
            <p:cNvSpPr>
              <a:spLocks noChangeShapeType="1"/>
            </p:cNvSpPr>
            <p:nvPr/>
          </p:nvSpPr>
          <p:spPr bwMode="auto">
            <a:xfrm>
              <a:off x="6427788" y="3743325"/>
              <a:ext cx="679450"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752"/>
            <p:cNvGrpSpPr/>
            <p:nvPr/>
          </p:nvGrpSpPr>
          <p:grpSpPr bwMode="auto">
            <a:xfrm>
              <a:off x="7086600" y="3632200"/>
              <a:ext cx="492125" cy="206375"/>
              <a:chOff x="4334" y="1470"/>
              <a:chExt cx="246" cy="107"/>
            </a:xfrm>
          </p:grpSpPr>
          <p:sp>
            <p:nvSpPr>
              <p:cNvPr id="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36" name="Group 756"/>
              <p:cNvGrpSpPr/>
              <p:nvPr/>
            </p:nvGrpSpPr>
            <p:grpSpPr bwMode="auto">
              <a:xfrm>
                <a:off x="4383" y="1488"/>
                <a:ext cx="138" cy="33"/>
                <a:chOff x="2468" y="1332"/>
                <a:chExt cx="310" cy="60"/>
              </a:xfrm>
            </p:grpSpPr>
            <p:sp>
              <p:nvSpPr>
                <p:cNvPr id="439" name="Freeform 75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40" name="Freeform 75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37" name="Line 759"/>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8" name="Line 760"/>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1"/>
            <p:cNvGrpSpPr/>
            <p:nvPr/>
          </p:nvGrpSpPr>
          <p:grpSpPr bwMode="auto">
            <a:xfrm>
              <a:off x="7591425" y="4806950"/>
              <a:ext cx="622300" cy="244475"/>
              <a:chOff x="4334" y="1470"/>
              <a:chExt cx="246" cy="107"/>
            </a:xfrm>
          </p:grpSpPr>
          <p:sp>
            <p:nvSpPr>
              <p:cNvPr id="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28" name="Group 765"/>
              <p:cNvGrpSpPr/>
              <p:nvPr/>
            </p:nvGrpSpPr>
            <p:grpSpPr bwMode="auto">
              <a:xfrm>
                <a:off x="4383" y="1488"/>
                <a:ext cx="138" cy="33"/>
                <a:chOff x="2468" y="1332"/>
                <a:chExt cx="310" cy="60"/>
              </a:xfrm>
            </p:grpSpPr>
            <p:sp>
              <p:nvSpPr>
                <p:cNvPr id="431" name="Freeform 76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32" name="Freeform 76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29" name="Line 768"/>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 name="Line 769"/>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70"/>
            <p:cNvGrpSpPr/>
            <p:nvPr/>
          </p:nvGrpSpPr>
          <p:grpSpPr bwMode="auto">
            <a:xfrm>
              <a:off x="6965950" y="4508500"/>
              <a:ext cx="622300" cy="244475"/>
              <a:chOff x="4334" y="1470"/>
              <a:chExt cx="246" cy="107"/>
            </a:xfrm>
          </p:grpSpPr>
          <p:sp>
            <p:nvSpPr>
              <p:cNvPr id="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20" name="Group 774"/>
              <p:cNvGrpSpPr/>
              <p:nvPr/>
            </p:nvGrpSpPr>
            <p:grpSpPr bwMode="auto">
              <a:xfrm>
                <a:off x="4383" y="1488"/>
                <a:ext cx="138" cy="33"/>
                <a:chOff x="2468" y="1332"/>
                <a:chExt cx="310" cy="60"/>
              </a:xfrm>
            </p:grpSpPr>
            <p:sp>
              <p:nvSpPr>
                <p:cNvPr id="423" name="Freeform 77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24" name="Freeform 77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21" name="Line 777"/>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2" name="Line 778"/>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79"/>
            <p:cNvGrpSpPr/>
            <p:nvPr/>
          </p:nvGrpSpPr>
          <p:grpSpPr bwMode="auto">
            <a:xfrm>
              <a:off x="6242050" y="4851400"/>
              <a:ext cx="622300" cy="244475"/>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12" name="Group 783"/>
              <p:cNvGrpSpPr/>
              <p:nvPr/>
            </p:nvGrpSpPr>
            <p:grpSpPr bwMode="auto">
              <a:xfrm>
                <a:off x="4383" y="1488"/>
                <a:ext cx="138" cy="33"/>
                <a:chOff x="2468" y="1332"/>
                <a:chExt cx="310" cy="60"/>
              </a:xfrm>
            </p:grpSpPr>
            <p:sp>
              <p:nvSpPr>
                <p:cNvPr id="415" name="Freeform 78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16" name="Freeform 78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13" name="Line 786"/>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4" name="Line 787"/>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88"/>
            <p:cNvGrpSpPr/>
            <p:nvPr/>
          </p:nvGrpSpPr>
          <p:grpSpPr bwMode="auto">
            <a:xfrm>
              <a:off x="6051550" y="3644900"/>
              <a:ext cx="390525" cy="171450"/>
              <a:chOff x="4334" y="1470"/>
              <a:chExt cx="246" cy="107"/>
            </a:xfrm>
          </p:grpSpPr>
          <p:sp>
            <p:nvSpPr>
              <p:cNvPr id="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04" name="Group 792"/>
              <p:cNvGrpSpPr/>
              <p:nvPr/>
            </p:nvGrpSpPr>
            <p:grpSpPr bwMode="auto">
              <a:xfrm>
                <a:off x="4383" y="1488"/>
                <a:ext cx="138" cy="33"/>
                <a:chOff x="2468" y="1332"/>
                <a:chExt cx="310" cy="60"/>
              </a:xfrm>
            </p:grpSpPr>
            <p:sp>
              <p:nvSpPr>
                <p:cNvPr id="407" name="Freeform 79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408" name="Freeform 79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405" name="Line 795"/>
              <p:cNvSpPr>
                <a:spLocks noChangeShapeType="1"/>
              </p:cNvSpPr>
              <p:nvPr/>
            </p:nvSpPr>
            <p:spPr bwMode="auto">
              <a:xfrm>
                <a:off x="4335" y="1503"/>
                <a:ext cx="0" cy="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6" name="Line 796"/>
              <p:cNvSpPr>
                <a:spLocks noChangeShapeType="1"/>
              </p:cNvSpPr>
              <p:nvPr/>
            </p:nvSpPr>
            <p:spPr bwMode="auto">
              <a:xfrm>
                <a:off x="4578" y="1505"/>
                <a:ext cx="0" cy="49"/>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97"/>
            <p:cNvGrpSpPr/>
            <p:nvPr/>
          </p:nvGrpSpPr>
          <p:grpSpPr bwMode="auto">
            <a:xfrm>
              <a:off x="7161213" y="5005388"/>
              <a:ext cx="446087" cy="422275"/>
              <a:chOff x="5072" y="3611"/>
              <a:chExt cx="459" cy="380"/>
            </a:xfrm>
          </p:grpSpPr>
          <p:grpSp>
            <p:nvGrpSpPr>
              <p:cNvPr id="387" name="Group 798"/>
              <p:cNvGrpSpPr/>
              <p:nvPr/>
            </p:nvGrpSpPr>
            <p:grpSpPr bwMode="auto">
              <a:xfrm>
                <a:off x="5144" y="3611"/>
                <a:ext cx="387" cy="99"/>
                <a:chOff x="5030" y="2639"/>
                <a:chExt cx="387" cy="99"/>
              </a:xfrm>
            </p:grpSpPr>
            <p:sp>
              <p:nvSpPr>
                <p:cNvPr id="389" name="Freeform 799"/>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 name="Freeform 800"/>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 name="Freeform 801"/>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2" name="Freeform 802"/>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3" name="Freeform 803"/>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804"/>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805"/>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ln>
              </p:spPr>
              <p:txBody>
                <a:bodyPr/>
                <a:lstStyle/>
                <a:p>
                  <a:endParaRPr lang="zh-CN" altLang="en-US"/>
                </a:p>
              </p:txBody>
            </p:sp>
            <p:sp>
              <p:nvSpPr>
                <p:cNvPr id="396" name="Freeform 806"/>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ln>
              </p:spPr>
              <p:txBody>
                <a:bodyPr/>
                <a:lstStyle/>
                <a:p>
                  <a:endParaRPr lang="zh-CN" altLang="en-US"/>
                </a:p>
              </p:txBody>
            </p:sp>
            <p:sp>
              <p:nvSpPr>
                <p:cNvPr id="397" name="Freeform 807"/>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ln>
              </p:spPr>
              <p:txBody>
                <a:bodyPr/>
                <a:lstStyle/>
                <a:p>
                  <a:endParaRPr lang="zh-CN" altLang="en-US"/>
                </a:p>
              </p:txBody>
            </p:sp>
            <p:sp>
              <p:nvSpPr>
                <p:cNvPr id="398" name="Freeform 808"/>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ln>
              </p:spPr>
              <p:txBody>
                <a:bodyPr/>
                <a:lstStyle/>
                <a:p>
                  <a:endParaRPr lang="zh-CN" altLang="en-US"/>
                </a:p>
              </p:txBody>
            </p:sp>
            <p:sp>
              <p:nvSpPr>
                <p:cNvPr id="399" name="Freeform 809"/>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ln>
              </p:spPr>
              <p:txBody>
                <a:bodyPr/>
                <a:lstStyle/>
                <a:p>
                  <a:endParaRPr lang="zh-CN" altLang="en-US"/>
                </a:p>
              </p:txBody>
            </p:sp>
            <p:sp>
              <p:nvSpPr>
                <p:cNvPr id="400" name="Freeform 810"/>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ln>
              </p:spPr>
              <p:txBody>
                <a:bodyPr/>
                <a:lstStyle/>
                <a:p>
                  <a:endParaRPr lang="zh-CN" altLang="en-US"/>
                </a:p>
              </p:txBody>
            </p:sp>
          </p:grpSp>
          <p:pic>
            <p:nvPicPr>
              <p:cNvPr id="388"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812"/>
            <p:cNvGrpSpPr/>
            <p:nvPr/>
          </p:nvGrpSpPr>
          <p:grpSpPr bwMode="auto">
            <a:xfrm>
              <a:off x="5638800" y="3509963"/>
              <a:ext cx="398463" cy="358775"/>
              <a:chOff x="5072" y="3611"/>
              <a:chExt cx="459" cy="380"/>
            </a:xfrm>
          </p:grpSpPr>
          <p:grpSp>
            <p:nvGrpSpPr>
              <p:cNvPr id="373" name="Group 813"/>
              <p:cNvGrpSpPr/>
              <p:nvPr/>
            </p:nvGrpSpPr>
            <p:grpSpPr bwMode="auto">
              <a:xfrm>
                <a:off x="5144" y="3611"/>
                <a:ext cx="387" cy="99"/>
                <a:chOff x="5030" y="2639"/>
                <a:chExt cx="387" cy="99"/>
              </a:xfrm>
            </p:grpSpPr>
            <p:sp>
              <p:nvSpPr>
                <p:cNvPr id="375" name="Freeform 814"/>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6" name="Freeform 815"/>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7" name="Freeform 816"/>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8" name="Freeform 817"/>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 name="Freeform 818"/>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 name="Freeform 819"/>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820"/>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ln>
              </p:spPr>
              <p:txBody>
                <a:bodyPr/>
                <a:lstStyle/>
                <a:p>
                  <a:endParaRPr lang="zh-CN" altLang="en-US"/>
                </a:p>
              </p:txBody>
            </p:sp>
            <p:sp>
              <p:nvSpPr>
                <p:cNvPr id="382" name="Freeform 821"/>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ln>
              </p:spPr>
              <p:txBody>
                <a:bodyPr/>
                <a:lstStyle/>
                <a:p>
                  <a:endParaRPr lang="zh-CN" altLang="en-US"/>
                </a:p>
              </p:txBody>
            </p:sp>
            <p:sp>
              <p:nvSpPr>
                <p:cNvPr id="383" name="Freeform 822"/>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ln>
              </p:spPr>
              <p:txBody>
                <a:bodyPr/>
                <a:lstStyle/>
                <a:p>
                  <a:endParaRPr lang="zh-CN" altLang="en-US"/>
                </a:p>
              </p:txBody>
            </p:sp>
            <p:sp>
              <p:nvSpPr>
                <p:cNvPr id="384" name="Freeform 823"/>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ln>
              </p:spPr>
              <p:txBody>
                <a:bodyPr/>
                <a:lstStyle/>
                <a:p>
                  <a:endParaRPr lang="zh-CN" altLang="en-US"/>
                </a:p>
              </p:txBody>
            </p:sp>
            <p:sp>
              <p:nvSpPr>
                <p:cNvPr id="385" name="Freeform 824"/>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ln>
              </p:spPr>
              <p:txBody>
                <a:bodyPr/>
                <a:lstStyle/>
                <a:p>
                  <a:endParaRPr lang="zh-CN" altLang="en-US"/>
                </a:p>
              </p:txBody>
            </p:sp>
            <p:sp>
              <p:nvSpPr>
                <p:cNvPr id="386" name="Freeform 825"/>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ln>
              </p:spPr>
              <p:txBody>
                <a:bodyPr/>
                <a:lstStyle/>
                <a:p>
                  <a:endParaRPr lang="zh-CN" altLang="en-US"/>
                </a:p>
              </p:txBody>
            </p:sp>
          </p:grpSp>
          <p:pic>
            <p:nvPicPr>
              <p:cNvPr id="374"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Line 827"/>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828"/>
            <p:cNvGrpSpPr/>
            <p:nvPr/>
          </p:nvGrpSpPr>
          <p:grpSpPr bwMode="auto">
            <a:xfrm>
              <a:off x="5254625" y="2038350"/>
              <a:ext cx="504825" cy="401638"/>
              <a:chOff x="2896" y="396"/>
              <a:chExt cx="1848" cy="1887"/>
            </a:xfrm>
          </p:grpSpPr>
          <p:pic>
            <p:nvPicPr>
              <p:cNvPr id="350"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830"/>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52"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832"/>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4" name="Freeform 833"/>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834"/>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835"/>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7" name="Freeform 836"/>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8" name="Freeform 837"/>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9" name="Freeform 838"/>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0" name="Freeform 839"/>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1" name="Freeform 840"/>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2" name="Freeform 841"/>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3" name="Freeform 842"/>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4" name="Freeform 843"/>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5" name="Freeform 844"/>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6" name="Freeform 845"/>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ln>
            </p:spPr>
            <p:txBody>
              <a:bodyPr/>
              <a:lstStyle/>
              <a:p>
                <a:endParaRPr lang="zh-CN" altLang="en-US"/>
              </a:p>
            </p:txBody>
          </p:sp>
          <p:sp>
            <p:nvSpPr>
              <p:cNvPr id="367" name="Freeform 846"/>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847"/>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848"/>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0" name="Freeform 849"/>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1" name="Freeform 850"/>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ln>
            </p:spPr>
            <p:txBody>
              <a:bodyPr/>
              <a:lstStyle/>
              <a:p>
                <a:endParaRPr lang="zh-CN" altLang="en-US"/>
              </a:p>
            </p:txBody>
          </p:sp>
          <p:pic>
            <p:nvPicPr>
              <p:cNvPr id="372"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852"/>
            <p:cNvGrpSpPr/>
            <p:nvPr/>
          </p:nvGrpSpPr>
          <p:grpSpPr bwMode="auto">
            <a:xfrm>
              <a:off x="5537200" y="3054350"/>
              <a:ext cx="504825" cy="401638"/>
              <a:chOff x="2896" y="396"/>
              <a:chExt cx="1848" cy="1887"/>
            </a:xfrm>
          </p:grpSpPr>
          <p:pic>
            <p:nvPicPr>
              <p:cNvPr id="327"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854"/>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29"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856"/>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1" name="Freeform 857"/>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2" name="Freeform 858"/>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3" name="Freeform 859"/>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4" name="Freeform 860"/>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5" name="Freeform 861"/>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6" name="Freeform 862"/>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 name="Freeform 863"/>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 name="Freeform 864"/>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 name="Freeform 865"/>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866"/>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867"/>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2" name="Freeform 868"/>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3" name="Freeform 869"/>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ln>
            </p:spPr>
            <p:txBody>
              <a:bodyPr/>
              <a:lstStyle/>
              <a:p>
                <a:endParaRPr lang="zh-CN" altLang="en-US"/>
              </a:p>
            </p:txBody>
          </p:sp>
          <p:sp>
            <p:nvSpPr>
              <p:cNvPr id="344" name="Freeform 870"/>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5" name="Freeform 871"/>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6" name="Freeform 872"/>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7" name="Freeform 873"/>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 name="Freeform 874"/>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ln>
            </p:spPr>
            <p:txBody>
              <a:bodyPr/>
              <a:lstStyle/>
              <a:p>
                <a:endParaRPr lang="zh-CN" altLang="en-US"/>
              </a:p>
            </p:txBody>
          </p:sp>
          <p:pic>
            <p:nvPicPr>
              <p:cNvPr id="349"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876"/>
            <p:cNvGrpSpPr/>
            <p:nvPr/>
          </p:nvGrpSpPr>
          <p:grpSpPr bwMode="auto">
            <a:xfrm>
              <a:off x="6959600" y="5495925"/>
              <a:ext cx="504825" cy="401638"/>
              <a:chOff x="2896" y="396"/>
              <a:chExt cx="1848" cy="1887"/>
            </a:xfrm>
          </p:grpSpPr>
          <p:pic>
            <p:nvPicPr>
              <p:cNvPr id="304"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878"/>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306"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880"/>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 name="Freeform 881"/>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9" name="Freeform 882"/>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0" name="Freeform 883"/>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 name="Freeform 884"/>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 name="Freeform 885"/>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 name="Freeform 886"/>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4" name="Freeform 887"/>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5" name="Freeform 888"/>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6" name="Freeform 889"/>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 name="Freeform 890"/>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8" name="Freeform 891"/>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9" name="Freeform 892"/>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0" name="Freeform 893"/>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ln>
            </p:spPr>
            <p:txBody>
              <a:bodyPr/>
              <a:lstStyle/>
              <a:p>
                <a:endParaRPr lang="zh-CN" altLang="en-US"/>
              </a:p>
            </p:txBody>
          </p:sp>
          <p:sp>
            <p:nvSpPr>
              <p:cNvPr id="321" name="Freeform 894"/>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2" name="Freeform 895"/>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3" name="Freeform 896"/>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4" name="Freeform 897"/>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5" name="Freeform 898"/>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ln>
            </p:spPr>
            <p:txBody>
              <a:bodyPr/>
              <a:lstStyle/>
              <a:p>
                <a:endParaRPr lang="zh-CN" altLang="en-US"/>
              </a:p>
            </p:txBody>
          </p:sp>
          <p:pic>
            <p:nvPicPr>
              <p:cNvPr id="326"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900"/>
            <p:cNvGrpSpPr/>
            <p:nvPr/>
          </p:nvGrpSpPr>
          <p:grpSpPr bwMode="auto">
            <a:xfrm>
              <a:off x="7378700" y="5524500"/>
              <a:ext cx="504825" cy="401638"/>
              <a:chOff x="2896" y="396"/>
              <a:chExt cx="1848" cy="1887"/>
            </a:xfrm>
          </p:grpSpPr>
          <p:pic>
            <p:nvPicPr>
              <p:cNvPr id="281"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902"/>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283"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04"/>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5" name="Freeform 905"/>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6" name="Freeform 906"/>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7" name="Freeform 907"/>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8" name="Freeform 908"/>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9" name="Freeform 909"/>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0" name="Freeform 910"/>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1" name="Freeform 911"/>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2" name="Freeform 912"/>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3" name="Freeform 913"/>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4" name="Freeform 914"/>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5" name="Freeform 915"/>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6" name="Freeform 916"/>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 name="Freeform 917"/>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ln>
            </p:spPr>
            <p:txBody>
              <a:bodyPr/>
              <a:lstStyle/>
              <a:p>
                <a:endParaRPr lang="zh-CN" altLang="en-US"/>
              </a:p>
            </p:txBody>
          </p:sp>
          <p:sp>
            <p:nvSpPr>
              <p:cNvPr id="298" name="Freeform 918"/>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9" name="Freeform 919"/>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0" name="Freeform 920"/>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1" name="Freeform 921"/>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2" name="Freeform 922"/>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ln>
            </p:spPr>
            <p:txBody>
              <a:bodyPr/>
              <a:lstStyle/>
              <a:p>
                <a:endParaRPr lang="zh-CN" altLang="en-US"/>
              </a:p>
            </p:txBody>
          </p:sp>
          <p:pic>
            <p:nvPicPr>
              <p:cNvPr id="303"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924"/>
            <p:cNvGrpSpPr/>
            <p:nvPr/>
          </p:nvGrpSpPr>
          <p:grpSpPr bwMode="auto">
            <a:xfrm>
              <a:off x="5349875" y="1590675"/>
              <a:ext cx="617538" cy="387350"/>
              <a:chOff x="2920" y="972"/>
              <a:chExt cx="389" cy="244"/>
            </a:xfrm>
          </p:grpSpPr>
          <p:grpSp>
            <p:nvGrpSpPr>
              <p:cNvPr id="269" name="Group 925"/>
              <p:cNvGrpSpPr/>
              <p:nvPr/>
            </p:nvGrpSpPr>
            <p:grpSpPr bwMode="auto">
              <a:xfrm>
                <a:off x="3085" y="1027"/>
                <a:ext cx="102" cy="189"/>
                <a:chOff x="3436" y="1504"/>
                <a:chExt cx="393" cy="942"/>
              </a:xfrm>
            </p:grpSpPr>
            <p:pic>
              <p:nvPicPr>
                <p:cNvPr id="271"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927"/>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73" name="Group 928"/>
                <p:cNvGrpSpPr/>
                <p:nvPr/>
              </p:nvGrpSpPr>
              <p:grpSpPr bwMode="auto">
                <a:xfrm>
                  <a:off x="3511" y="1689"/>
                  <a:ext cx="289" cy="576"/>
                  <a:chOff x="3511" y="1689"/>
                  <a:chExt cx="289" cy="576"/>
                </a:xfrm>
              </p:grpSpPr>
              <p:sp>
                <p:nvSpPr>
                  <p:cNvPr id="274" name="Freeform 929"/>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ln>
                </p:spPr>
                <p:txBody>
                  <a:bodyPr/>
                  <a:lstStyle/>
                  <a:p>
                    <a:endParaRPr lang="zh-CN" altLang="en-US"/>
                  </a:p>
                </p:txBody>
              </p:sp>
              <p:sp>
                <p:nvSpPr>
                  <p:cNvPr id="275" name="Freeform 930"/>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ln>
                </p:spPr>
                <p:txBody>
                  <a:bodyPr/>
                  <a:lstStyle/>
                  <a:p>
                    <a:endParaRPr lang="zh-CN" altLang="en-US"/>
                  </a:p>
                </p:txBody>
              </p:sp>
              <p:sp>
                <p:nvSpPr>
                  <p:cNvPr id="276" name="Freeform 931"/>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ln>
                </p:spPr>
                <p:txBody>
                  <a:bodyPr/>
                  <a:lstStyle/>
                  <a:p>
                    <a:endParaRPr lang="zh-CN" altLang="en-US"/>
                  </a:p>
                </p:txBody>
              </p:sp>
              <p:sp>
                <p:nvSpPr>
                  <p:cNvPr id="277" name="Freeform 932"/>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ln>
                </p:spPr>
                <p:txBody>
                  <a:bodyPr/>
                  <a:lstStyle/>
                  <a:p>
                    <a:endParaRPr lang="zh-CN" altLang="en-US"/>
                  </a:p>
                </p:txBody>
              </p:sp>
              <p:sp>
                <p:nvSpPr>
                  <p:cNvPr id="278"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9"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80" name="Freeform 935"/>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ln>
                </p:spPr>
                <p:txBody>
                  <a:bodyPr/>
                  <a:lstStyle/>
                  <a:p>
                    <a:endParaRPr lang="zh-CN" altLang="en-US"/>
                  </a:p>
                </p:txBody>
              </p:sp>
            </p:grpSp>
          </p:grpSp>
          <p:pic>
            <p:nvPicPr>
              <p:cNvPr id="270"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938"/>
            <p:cNvGrpSpPr/>
            <p:nvPr/>
          </p:nvGrpSpPr>
          <p:grpSpPr bwMode="auto">
            <a:xfrm>
              <a:off x="5662613" y="4538663"/>
              <a:ext cx="463550" cy="398462"/>
              <a:chOff x="3987" y="-51"/>
              <a:chExt cx="1252" cy="983"/>
            </a:xfrm>
          </p:grpSpPr>
          <p:pic>
            <p:nvPicPr>
              <p:cNvPr id="267"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940"/>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5" name="Group 941"/>
            <p:cNvGrpSpPr/>
            <p:nvPr/>
          </p:nvGrpSpPr>
          <p:grpSpPr bwMode="auto">
            <a:xfrm>
              <a:off x="5500688" y="4938713"/>
              <a:ext cx="463550" cy="398462"/>
              <a:chOff x="3987" y="-51"/>
              <a:chExt cx="1252" cy="983"/>
            </a:xfrm>
          </p:grpSpPr>
          <p:pic>
            <p:nvPicPr>
              <p:cNvPr id="265"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943"/>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6" name="Group 944"/>
            <p:cNvGrpSpPr/>
            <p:nvPr/>
          </p:nvGrpSpPr>
          <p:grpSpPr bwMode="auto">
            <a:xfrm>
              <a:off x="5957888" y="5186363"/>
              <a:ext cx="463550" cy="398462"/>
              <a:chOff x="3987" y="-51"/>
              <a:chExt cx="1252" cy="983"/>
            </a:xfrm>
          </p:grpSpPr>
          <p:pic>
            <p:nvPicPr>
              <p:cNvPr id="263"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946"/>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7" name="Group 947"/>
            <p:cNvGrpSpPr/>
            <p:nvPr/>
          </p:nvGrpSpPr>
          <p:grpSpPr bwMode="auto">
            <a:xfrm>
              <a:off x="6396038" y="5224463"/>
              <a:ext cx="463550" cy="398462"/>
              <a:chOff x="3987" y="-51"/>
              <a:chExt cx="1252" cy="983"/>
            </a:xfrm>
          </p:grpSpPr>
          <p:pic>
            <p:nvPicPr>
              <p:cNvPr id="261"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949"/>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8" name="Group 950"/>
            <p:cNvGrpSpPr/>
            <p:nvPr/>
          </p:nvGrpSpPr>
          <p:grpSpPr bwMode="auto">
            <a:xfrm>
              <a:off x="8186738" y="5014913"/>
              <a:ext cx="249237" cy="555625"/>
              <a:chOff x="1115" y="2770"/>
              <a:chExt cx="589" cy="1034"/>
            </a:xfrm>
          </p:grpSpPr>
          <p:sp>
            <p:nvSpPr>
              <p:cNvPr id="228" name="Freeform 951"/>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1" name="Freeform 953"/>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2" name="Freeform 954"/>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34" name="Group 956"/>
              <p:cNvGrpSpPr/>
              <p:nvPr/>
            </p:nvGrpSpPr>
            <p:grpSpPr bwMode="auto">
              <a:xfrm>
                <a:off x="1367" y="2873"/>
                <a:ext cx="240" cy="63"/>
                <a:chOff x="614" y="2568"/>
                <a:chExt cx="725" cy="139"/>
              </a:xfrm>
            </p:grpSpPr>
            <p:sp>
              <p:nvSpPr>
                <p:cNvPr id="259"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0"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35"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36" name="Group 960"/>
              <p:cNvGrpSpPr/>
              <p:nvPr/>
            </p:nvGrpSpPr>
            <p:grpSpPr bwMode="auto">
              <a:xfrm>
                <a:off x="1366" y="3014"/>
                <a:ext cx="240" cy="58"/>
                <a:chOff x="614" y="2568"/>
                <a:chExt cx="725" cy="139"/>
              </a:xfrm>
            </p:grpSpPr>
            <p:sp>
              <p:nvSpPr>
                <p:cNvPr id="257"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8"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37"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8"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39" name="Group 965"/>
              <p:cNvGrpSpPr/>
              <p:nvPr/>
            </p:nvGrpSpPr>
            <p:grpSpPr bwMode="auto">
              <a:xfrm>
                <a:off x="1361" y="3287"/>
                <a:ext cx="240" cy="65"/>
                <a:chOff x="614" y="2568"/>
                <a:chExt cx="725" cy="139"/>
              </a:xfrm>
            </p:grpSpPr>
            <p:sp>
              <p:nvSpPr>
                <p:cNvPr id="255"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6"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40" name="Freeform 968"/>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1" name="Group 969"/>
              <p:cNvGrpSpPr/>
              <p:nvPr/>
            </p:nvGrpSpPr>
            <p:grpSpPr bwMode="auto">
              <a:xfrm>
                <a:off x="1363" y="3158"/>
                <a:ext cx="240" cy="60"/>
                <a:chOff x="614" y="2568"/>
                <a:chExt cx="725" cy="139"/>
              </a:xfrm>
            </p:grpSpPr>
            <p:sp>
              <p:nvSpPr>
                <p:cNvPr id="253"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4"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42"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3" name="Freeform 973"/>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 name="Freeform 974"/>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5" name="Oval 975"/>
              <p:cNvSpPr>
                <a:spLocks noChangeArrowheads="1"/>
              </p:cNvSpPr>
              <p:nvPr/>
            </p:nvSpPr>
            <p:spPr bwMode="auto">
              <a:xfrm>
                <a:off x="1685" y="3712"/>
                <a:ext cx="19" cy="41"/>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6" name="Freeform 976"/>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ln>
            </p:spPr>
            <p:txBody>
              <a:bodyPr/>
              <a:lstStyle/>
              <a:p>
                <a:endParaRPr lang="zh-CN" altLang="en-US"/>
              </a:p>
            </p:txBody>
          </p:sp>
          <p:sp>
            <p:nvSpPr>
              <p:cNvPr id="247"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8"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9" name="Oval 979"/>
              <p:cNvSpPr>
                <a:spLocks noChangeArrowheads="1"/>
              </p:cNvSpPr>
              <p:nvPr/>
            </p:nvSpPr>
            <p:spPr bwMode="auto">
              <a:xfrm>
                <a:off x="1183" y="3612"/>
                <a:ext cx="68" cy="62"/>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0" name="Oval 980"/>
              <p:cNvSpPr>
                <a:spLocks noChangeArrowheads="1"/>
              </p:cNvSpPr>
              <p:nvPr/>
            </p:nvSpPr>
            <p:spPr bwMode="auto">
              <a:xfrm>
                <a:off x="1258" y="3615"/>
                <a:ext cx="68" cy="59"/>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251" name="Oval 981"/>
              <p:cNvSpPr>
                <a:spLocks noChangeArrowheads="1"/>
              </p:cNvSpPr>
              <p:nvPr/>
            </p:nvSpPr>
            <p:spPr bwMode="auto">
              <a:xfrm>
                <a:off x="1333" y="3612"/>
                <a:ext cx="64" cy="62"/>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2"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69" name="Group 983"/>
            <p:cNvGrpSpPr/>
            <p:nvPr/>
          </p:nvGrpSpPr>
          <p:grpSpPr bwMode="auto">
            <a:xfrm>
              <a:off x="7900988" y="5224463"/>
              <a:ext cx="230187" cy="498475"/>
              <a:chOff x="1115" y="2770"/>
              <a:chExt cx="589" cy="1034"/>
            </a:xfrm>
          </p:grpSpPr>
          <p:sp>
            <p:nvSpPr>
              <p:cNvPr id="196" name="Freeform 984"/>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7"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8" name="Freeform 986"/>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9" name="Freeform 987"/>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0"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01" name="Group 989"/>
              <p:cNvGrpSpPr/>
              <p:nvPr/>
            </p:nvGrpSpPr>
            <p:grpSpPr bwMode="auto">
              <a:xfrm>
                <a:off x="1367" y="2873"/>
                <a:ext cx="240" cy="63"/>
                <a:chOff x="614" y="2568"/>
                <a:chExt cx="725" cy="139"/>
              </a:xfrm>
            </p:grpSpPr>
            <p:sp>
              <p:nvSpPr>
                <p:cNvPr id="226"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7"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02"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03" name="Group 993"/>
              <p:cNvGrpSpPr/>
              <p:nvPr/>
            </p:nvGrpSpPr>
            <p:grpSpPr bwMode="auto">
              <a:xfrm>
                <a:off x="1366" y="3014"/>
                <a:ext cx="240" cy="58"/>
                <a:chOff x="614" y="2568"/>
                <a:chExt cx="725" cy="139"/>
              </a:xfrm>
            </p:grpSpPr>
            <p:sp>
              <p:nvSpPr>
                <p:cNvPr id="224"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5"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04"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05"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06" name="Group 998"/>
              <p:cNvGrpSpPr/>
              <p:nvPr/>
            </p:nvGrpSpPr>
            <p:grpSpPr bwMode="auto">
              <a:xfrm>
                <a:off x="1361" y="3287"/>
                <a:ext cx="240" cy="65"/>
                <a:chOff x="614" y="2568"/>
                <a:chExt cx="725" cy="139"/>
              </a:xfrm>
            </p:grpSpPr>
            <p:sp>
              <p:nvSpPr>
                <p:cNvPr id="222"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3"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07" name="Freeform 1001"/>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08" name="Group 1002"/>
              <p:cNvGrpSpPr/>
              <p:nvPr/>
            </p:nvGrpSpPr>
            <p:grpSpPr bwMode="auto">
              <a:xfrm>
                <a:off x="1363" y="3158"/>
                <a:ext cx="240" cy="60"/>
                <a:chOff x="614" y="2568"/>
                <a:chExt cx="725" cy="139"/>
              </a:xfrm>
            </p:grpSpPr>
            <p:sp>
              <p:nvSpPr>
                <p:cNvPr id="220"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1"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09"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0" name="Freeform 1006"/>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1" name="Freeform 1007"/>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 name="Oval 1008"/>
              <p:cNvSpPr>
                <a:spLocks noChangeArrowheads="1"/>
              </p:cNvSpPr>
              <p:nvPr/>
            </p:nvSpPr>
            <p:spPr bwMode="auto">
              <a:xfrm>
                <a:off x="1684" y="3712"/>
                <a:ext cx="20" cy="43"/>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3" name="Freeform 1009"/>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ln>
            </p:spPr>
            <p:txBody>
              <a:bodyPr/>
              <a:lstStyle/>
              <a:p>
                <a:endParaRPr lang="zh-CN" altLang="en-US"/>
              </a:p>
            </p:txBody>
          </p:sp>
          <p:sp>
            <p:nvSpPr>
              <p:cNvPr id="214"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5"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 name="Oval 1012"/>
              <p:cNvSpPr>
                <a:spLocks noChangeArrowheads="1"/>
              </p:cNvSpPr>
              <p:nvPr/>
            </p:nvSpPr>
            <p:spPr bwMode="auto">
              <a:xfrm>
                <a:off x="1184" y="3613"/>
                <a:ext cx="65" cy="63"/>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7" name="Oval 1013"/>
              <p:cNvSpPr>
                <a:spLocks noChangeArrowheads="1"/>
              </p:cNvSpPr>
              <p:nvPr/>
            </p:nvSpPr>
            <p:spPr bwMode="auto">
              <a:xfrm>
                <a:off x="1257" y="3613"/>
                <a:ext cx="65" cy="63"/>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218" name="Oval 1014"/>
              <p:cNvSpPr>
                <a:spLocks noChangeArrowheads="1"/>
              </p:cNvSpPr>
              <p:nvPr/>
            </p:nvSpPr>
            <p:spPr bwMode="auto">
              <a:xfrm>
                <a:off x="1330" y="3613"/>
                <a:ext cx="65" cy="59"/>
              </a:xfrm>
              <a:prstGeom prst="ellipse">
                <a:avLst/>
              </a:prstGeom>
              <a:solidFill>
                <a:srgbClr val="DDDDDD"/>
              </a:solidFill>
              <a:ln w="9525">
                <a:solidFill>
                  <a:schemeClr val="tx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9"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70" name="Group 1016"/>
            <p:cNvGrpSpPr/>
            <p:nvPr/>
          </p:nvGrpSpPr>
          <p:grpSpPr bwMode="auto">
            <a:xfrm>
              <a:off x="7389813" y="3911600"/>
              <a:ext cx="506412" cy="209550"/>
              <a:chOff x="4655" y="2464"/>
              <a:chExt cx="319" cy="132"/>
            </a:xfrm>
          </p:grpSpPr>
          <p:grpSp>
            <p:nvGrpSpPr>
              <p:cNvPr id="179" name="Group 1017"/>
              <p:cNvGrpSpPr/>
              <p:nvPr/>
            </p:nvGrpSpPr>
            <p:grpSpPr bwMode="auto">
              <a:xfrm>
                <a:off x="4660" y="2464"/>
                <a:ext cx="310" cy="130"/>
                <a:chOff x="4334" y="1470"/>
                <a:chExt cx="246" cy="107"/>
              </a:xfrm>
            </p:grpSpPr>
            <p:sp>
              <p:nvSpPr>
                <p:cNvPr id="1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91" name="Group 1021"/>
                <p:cNvGrpSpPr/>
                <p:nvPr/>
              </p:nvGrpSpPr>
              <p:grpSpPr bwMode="auto">
                <a:xfrm>
                  <a:off x="4383" y="1488"/>
                  <a:ext cx="138" cy="33"/>
                  <a:chOff x="2468" y="1332"/>
                  <a:chExt cx="310" cy="60"/>
                </a:xfrm>
              </p:grpSpPr>
              <p:sp>
                <p:nvSpPr>
                  <p:cNvPr id="194" name="Freeform 102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95" name="Freeform 102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92" name="Line 1024"/>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3" name="Line 1025"/>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8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8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83" name="Group 1029"/>
              <p:cNvGrpSpPr/>
              <p:nvPr/>
            </p:nvGrpSpPr>
            <p:grpSpPr bwMode="auto">
              <a:xfrm>
                <a:off x="4719" y="2486"/>
                <a:ext cx="179" cy="41"/>
                <a:chOff x="2468" y="1332"/>
                <a:chExt cx="310" cy="60"/>
              </a:xfrm>
            </p:grpSpPr>
            <p:sp>
              <p:nvSpPr>
                <p:cNvPr id="186" name="Freeform 103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103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 name="Line 1032"/>
              <p:cNvSpPr>
                <a:spLocks noChangeShapeType="1"/>
              </p:cNvSpPr>
              <p:nvPr/>
            </p:nvSpPr>
            <p:spPr bwMode="auto">
              <a:xfrm>
                <a:off x="4656" y="2506"/>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 name="Line 1033"/>
              <p:cNvSpPr>
                <a:spLocks noChangeShapeType="1"/>
              </p:cNvSpPr>
              <p:nvPr/>
            </p:nvSpPr>
            <p:spPr bwMode="auto">
              <a:xfrm>
                <a:off x="4972"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034"/>
            <p:cNvGrpSpPr/>
            <p:nvPr/>
          </p:nvGrpSpPr>
          <p:grpSpPr bwMode="auto">
            <a:xfrm>
              <a:off x="7081838" y="3629025"/>
              <a:ext cx="506412" cy="209550"/>
              <a:chOff x="4655" y="2464"/>
              <a:chExt cx="319" cy="132"/>
            </a:xfrm>
          </p:grpSpPr>
          <p:grpSp>
            <p:nvGrpSpPr>
              <p:cNvPr id="162" name="Group 1035"/>
              <p:cNvGrpSpPr/>
              <p:nvPr/>
            </p:nvGrpSpPr>
            <p:grpSpPr bwMode="auto">
              <a:xfrm>
                <a:off x="4660" y="2464"/>
                <a:ext cx="310" cy="130"/>
                <a:chOff x="4334" y="1470"/>
                <a:chExt cx="246" cy="107"/>
              </a:xfrm>
            </p:grpSpPr>
            <p:sp>
              <p:nvSpPr>
                <p:cNvPr id="1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74" name="Group 1039"/>
                <p:cNvGrpSpPr/>
                <p:nvPr/>
              </p:nvGrpSpPr>
              <p:grpSpPr bwMode="auto">
                <a:xfrm>
                  <a:off x="4383" y="1488"/>
                  <a:ext cx="138" cy="33"/>
                  <a:chOff x="2468" y="1332"/>
                  <a:chExt cx="310" cy="60"/>
                </a:xfrm>
              </p:grpSpPr>
              <p:sp>
                <p:nvSpPr>
                  <p:cNvPr id="177" name="Freeform 104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78" name="Freeform 104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75" name="Line 1042"/>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 name="Line 1043"/>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6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6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66" name="Group 1047"/>
              <p:cNvGrpSpPr/>
              <p:nvPr/>
            </p:nvGrpSpPr>
            <p:grpSpPr bwMode="auto">
              <a:xfrm>
                <a:off x="4719" y="2486"/>
                <a:ext cx="179" cy="41"/>
                <a:chOff x="2468" y="1332"/>
                <a:chExt cx="310" cy="60"/>
              </a:xfrm>
            </p:grpSpPr>
            <p:sp>
              <p:nvSpPr>
                <p:cNvPr id="169" name="Freeform 104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04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7" name="Line 1050"/>
              <p:cNvSpPr>
                <a:spLocks noChangeShapeType="1"/>
              </p:cNvSpPr>
              <p:nvPr/>
            </p:nvSpPr>
            <p:spPr bwMode="auto">
              <a:xfrm>
                <a:off x="4656" y="2506"/>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 name="Line 1051"/>
              <p:cNvSpPr>
                <a:spLocks noChangeShapeType="1"/>
              </p:cNvSpPr>
              <p:nvPr/>
            </p:nvSpPr>
            <p:spPr bwMode="auto">
              <a:xfrm>
                <a:off x="4972"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2" name="Group 1052"/>
            <p:cNvGrpSpPr/>
            <p:nvPr/>
          </p:nvGrpSpPr>
          <p:grpSpPr bwMode="auto">
            <a:xfrm>
              <a:off x="7732713" y="3641725"/>
              <a:ext cx="506412" cy="209550"/>
              <a:chOff x="4655" y="2464"/>
              <a:chExt cx="319" cy="132"/>
            </a:xfrm>
          </p:grpSpPr>
          <p:grpSp>
            <p:nvGrpSpPr>
              <p:cNvPr id="145" name="Group 1053"/>
              <p:cNvGrpSpPr/>
              <p:nvPr/>
            </p:nvGrpSpPr>
            <p:grpSpPr bwMode="auto">
              <a:xfrm>
                <a:off x="4660" y="2464"/>
                <a:ext cx="310" cy="130"/>
                <a:chOff x="4334" y="1470"/>
                <a:chExt cx="246" cy="107"/>
              </a:xfrm>
            </p:grpSpPr>
            <p:sp>
              <p:nvSpPr>
                <p:cNvPr id="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57" name="Group 1057"/>
                <p:cNvGrpSpPr/>
                <p:nvPr/>
              </p:nvGrpSpPr>
              <p:grpSpPr bwMode="auto">
                <a:xfrm>
                  <a:off x="4383" y="1488"/>
                  <a:ext cx="138" cy="33"/>
                  <a:chOff x="2468" y="1332"/>
                  <a:chExt cx="310" cy="60"/>
                </a:xfrm>
              </p:grpSpPr>
              <p:sp>
                <p:nvSpPr>
                  <p:cNvPr id="160" name="Freeform 105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61" name="Freeform 105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58" name="Line 106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9" name="Line 1061"/>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49" name="Group 1065"/>
              <p:cNvGrpSpPr/>
              <p:nvPr/>
            </p:nvGrpSpPr>
            <p:grpSpPr bwMode="auto">
              <a:xfrm>
                <a:off x="4719" y="2486"/>
                <a:ext cx="179" cy="41"/>
                <a:chOff x="2468" y="1332"/>
                <a:chExt cx="310" cy="60"/>
              </a:xfrm>
            </p:grpSpPr>
            <p:sp>
              <p:nvSpPr>
                <p:cNvPr id="152" name="Freeform 106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06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068"/>
              <p:cNvSpPr>
                <a:spLocks noChangeShapeType="1"/>
              </p:cNvSpPr>
              <p:nvPr/>
            </p:nvSpPr>
            <p:spPr bwMode="auto">
              <a:xfrm>
                <a:off x="4656" y="2506"/>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 name="Line 1069"/>
              <p:cNvSpPr>
                <a:spLocks noChangeShapeType="1"/>
              </p:cNvSpPr>
              <p:nvPr/>
            </p:nvSpPr>
            <p:spPr bwMode="auto">
              <a:xfrm>
                <a:off x="4972"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70"/>
            <p:cNvGrpSpPr/>
            <p:nvPr/>
          </p:nvGrpSpPr>
          <p:grpSpPr bwMode="auto">
            <a:xfrm>
              <a:off x="7202488" y="2486025"/>
              <a:ext cx="392112" cy="180975"/>
              <a:chOff x="4655" y="2464"/>
              <a:chExt cx="319" cy="132"/>
            </a:xfrm>
          </p:grpSpPr>
          <p:grpSp>
            <p:nvGrpSpPr>
              <p:cNvPr id="128" name="Group 1071"/>
              <p:cNvGrpSpPr/>
              <p:nvPr/>
            </p:nvGrpSpPr>
            <p:grpSpPr bwMode="auto">
              <a:xfrm>
                <a:off x="4660" y="2464"/>
                <a:ext cx="310" cy="130"/>
                <a:chOff x="4334" y="1470"/>
                <a:chExt cx="246" cy="107"/>
              </a:xfrm>
            </p:grpSpPr>
            <p:sp>
              <p:nvSpPr>
                <p:cNvPr id="1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40" name="Group 1075"/>
                <p:cNvGrpSpPr/>
                <p:nvPr/>
              </p:nvGrpSpPr>
              <p:grpSpPr bwMode="auto">
                <a:xfrm>
                  <a:off x="4383" y="1488"/>
                  <a:ext cx="138" cy="33"/>
                  <a:chOff x="2468" y="1332"/>
                  <a:chExt cx="310" cy="60"/>
                </a:xfrm>
              </p:grpSpPr>
              <p:sp>
                <p:nvSpPr>
                  <p:cNvPr id="143" name="Freeform 107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44" name="Freeform 107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41" name="Line 1078"/>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Line 1079"/>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3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3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32" name="Group 1083"/>
              <p:cNvGrpSpPr/>
              <p:nvPr/>
            </p:nvGrpSpPr>
            <p:grpSpPr bwMode="auto">
              <a:xfrm>
                <a:off x="4719" y="2486"/>
                <a:ext cx="179" cy="41"/>
                <a:chOff x="2468" y="1332"/>
                <a:chExt cx="310" cy="60"/>
              </a:xfrm>
            </p:grpSpPr>
            <p:sp>
              <p:nvSpPr>
                <p:cNvPr id="135" name="Freeform 108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08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086"/>
              <p:cNvSpPr>
                <a:spLocks noChangeShapeType="1"/>
              </p:cNvSpPr>
              <p:nvPr/>
            </p:nvSpPr>
            <p:spPr bwMode="auto">
              <a:xfrm>
                <a:off x="4656" y="2506"/>
                <a:ext cx="0" cy="58"/>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4" name="Line 1087"/>
              <p:cNvSpPr>
                <a:spLocks noChangeShapeType="1"/>
              </p:cNvSpPr>
              <p:nvPr/>
            </p:nvSpPr>
            <p:spPr bwMode="auto">
              <a:xfrm>
                <a:off x="4971"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1088"/>
            <p:cNvGrpSpPr/>
            <p:nvPr/>
          </p:nvGrpSpPr>
          <p:grpSpPr bwMode="auto">
            <a:xfrm>
              <a:off x="7205663" y="2752725"/>
              <a:ext cx="407987" cy="180975"/>
              <a:chOff x="4655" y="2464"/>
              <a:chExt cx="319" cy="132"/>
            </a:xfrm>
          </p:grpSpPr>
          <p:grpSp>
            <p:nvGrpSpPr>
              <p:cNvPr id="111" name="Group 1089"/>
              <p:cNvGrpSpPr/>
              <p:nvPr/>
            </p:nvGrpSpPr>
            <p:grpSpPr bwMode="auto">
              <a:xfrm>
                <a:off x="4660" y="2464"/>
                <a:ext cx="310" cy="130"/>
                <a:chOff x="4334" y="1470"/>
                <a:chExt cx="246" cy="107"/>
              </a:xfrm>
            </p:grpSpPr>
            <p:sp>
              <p:nvSpPr>
                <p:cNvPr id="1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23" name="Group 1093"/>
                <p:cNvGrpSpPr/>
                <p:nvPr/>
              </p:nvGrpSpPr>
              <p:grpSpPr bwMode="auto">
                <a:xfrm>
                  <a:off x="4383" y="1488"/>
                  <a:ext cx="138" cy="33"/>
                  <a:chOff x="2468" y="1332"/>
                  <a:chExt cx="310" cy="60"/>
                </a:xfrm>
              </p:grpSpPr>
              <p:sp>
                <p:nvSpPr>
                  <p:cNvPr id="126" name="Freeform 109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27" name="Freeform 109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24" name="Line 1096"/>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 name="Line 1097"/>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1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1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15" name="Group 1101"/>
              <p:cNvGrpSpPr/>
              <p:nvPr/>
            </p:nvGrpSpPr>
            <p:grpSpPr bwMode="auto">
              <a:xfrm>
                <a:off x="4719" y="2486"/>
                <a:ext cx="179" cy="41"/>
                <a:chOff x="2468" y="1332"/>
                <a:chExt cx="310" cy="60"/>
              </a:xfrm>
            </p:grpSpPr>
            <p:sp>
              <p:nvSpPr>
                <p:cNvPr id="118" name="Freeform 110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110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6" name="Line 1104"/>
              <p:cNvSpPr>
                <a:spLocks noChangeShapeType="1"/>
              </p:cNvSpPr>
              <p:nvPr/>
            </p:nvSpPr>
            <p:spPr bwMode="auto">
              <a:xfrm>
                <a:off x="4656" y="2506"/>
                <a:ext cx="0" cy="58"/>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Line 1105"/>
              <p:cNvSpPr>
                <a:spLocks noChangeShapeType="1"/>
              </p:cNvSpPr>
              <p:nvPr/>
            </p:nvSpPr>
            <p:spPr bwMode="auto">
              <a:xfrm>
                <a:off x="4972"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106"/>
            <p:cNvGrpSpPr/>
            <p:nvPr/>
          </p:nvGrpSpPr>
          <p:grpSpPr bwMode="auto">
            <a:xfrm>
              <a:off x="7758113" y="2749550"/>
              <a:ext cx="407987" cy="180975"/>
              <a:chOff x="4655" y="2464"/>
              <a:chExt cx="319" cy="132"/>
            </a:xfrm>
          </p:grpSpPr>
          <p:grpSp>
            <p:nvGrpSpPr>
              <p:cNvPr id="94" name="Group 1107"/>
              <p:cNvGrpSpPr/>
              <p:nvPr/>
            </p:nvGrpSpPr>
            <p:grpSpPr bwMode="auto">
              <a:xfrm>
                <a:off x="4660" y="2464"/>
                <a:ext cx="310" cy="130"/>
                <a:chOff x="4334" y="1470"/>
                <a:chExt cx="246" cy="107"/>
              </a:xfrm>
            </p:grpSpPr>
            <p:sp>
              <p:nvSpPr>
                <p:cNvPr id="1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6" name="Group 1111"/>
                <p:cNvGrpSpPr/>
                <p:nvPr/>
              </p:nvGrpSpPr>
              <p:grpSpPr bwMode="auto">
                <a:xfrm>
                  <a:off x="4383" y="1488"/>
                  <a:ext cx="138" cy="33"/>
                  <a:chOff x="2468" y="1332"/>
                  <a:chExt cx="310" cy="60"/>
                </a:xfrm>
              </p:grpSpPr>
              <p:sp>
                <p:nvSpPr>
                  <p:cNvPr id="109" name="Freeform 111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110" name="Freeform 111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107" name="Line 1114"/>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1115"/>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8" name="Group 1119"/>
              <p:cNvGrpSpPr/>
              <p:nvPr/>
            </p:nvGrpSpPr>
            <p:grpSpPr bwMode="auto">
              <a:xfrm>
                <a:off x="4719" y="2486"/>
                <a:ext cx="179" cy="41"/>
                <a:chOff x="2468" y="1332"/>
                <a:chExt cx="310" cy="60"/>
              </a:xfrm>
            </p:grpSpPr>
            <p:sp>
              <p:nvSpPr>
                <p:cNvPr id="101" name="Freeform 112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12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 name="Line 1122"/>
              <p:cNvSpPr>
                <a:spLocks noChangeShapeType="1"/>
              </p:cNvSpPr>
              <p:nvPr/>
            </p:nvSpPr>
            <p:spPr bwMode="auto">
              <a:xfrm>
                <a:off x="4656" y="2506"/>
                <a:ext cx="0" cy="58"/>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Line 1123"/>
              <p:cNvSpPr>
                <a:spLocks noChangeShapeType="1"/>
              </p:cNvSpPr>
              <p:nvPr/>
            </p:nvSpPr>
            <p:spPr bwMode="auto">
              <a:xfrm>
                <a:off x="4972"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124"/>
            <p:cNvGrpSpPr/>
            <p:nvPr/>
          </p:nvGrpSpPr>
          <p:grpSpPr bwMode="auto">
            <a:xfrm>
              <a:off x="7688263" y="2390775"/>
              <a:ext cx="392112" cy="180975"/>
              <a:chOff x="4655" y="2464"/>
              <a:chExt cx="319" cy="132"/>
            </a:xfrm>
          </p:grpSpPr>
          <p:grpSp>
            <p:nvGrpSpPr>
              <p:cNvPr id="77" name="Group 1125"/>
              <p:cNvGrpSpPr/>
              <p:nvPr/>
            </p:nvGrpSpPr>
            <p:grpSpPr bwMode="auto">
              <a:xfrm>
                <a:off x="4660" y="2464"/>
                <a:ext cx="310" cy="130"/>
                <a:chOff x="4334" y="1470"/>
                <a:chExt cx="246" cy="107"/>
              </a:xfrm>
            </p:grpSpPr>
            <p:sp>
              <p:nvSpPr>
                <p:cNvPr id="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89" name="Group 1129"/>
                <p:cNvGrpSpPr/>
                <p:nvPr/>
              </p:nvGrpSpPr>
              <p:grpSpPr bwMode="auto">
                <a:xfrm>
                  <a:off x="4383" y="1488"/>
                  <a:ext cx="138" cy="33"/>
                  <a:chOff x="2468" y="1332"/>
                  <a:chExt cx="310" cy="60"/>
                </a:xfrm>
              </p:grpSpPr>
              <p:sp>
                <p:nvSpPr>
                  <p:cNvPr id="92" name="Freeform 113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sp>
                <p:nvSpPr>
                  <p:cNvPr id="93" name="Freeform 113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p:spPr>
                <p:txBody>
                  <a:bodyPr/>
                  <a:lstStyle/>
                  <a:p>
                    <a:endParaRPr lang="zh-CN" altLang="en-US"/>
                  </a:p>
                </p:txBody>
              </p:sp>
            </p:grpSp>
            <p:sp>
              <p:nvSpPr>
                <p:cNvPr id="90" name="Line 1132"/>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1133"/>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81" name="Group 1137"/>
              <p:cNvGrpSpPr/>
              <p:nvPr/>
            </p:nvGrpSpPr>
            <p:grpSpPr bwMode="auto">
              <a:xfrm>
                <a:off x="4719" y="2486"/>
                <a:ext cx="179" cy="41"/>
                <a:chOff x="2468" y="1332"/>
                <a:chExt cx="310" cy="60"/>
              </a:xfrm>
            </p:grpSpPr>
            <p:sp>
              <p:nvSpPr>
                <p:cNvPr id="84" name="Freeform 1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 name="Line 1140"/>
              <p:cNvSpPr>
                <a:spLocks noChangeShapeType="1"/>
              </p:cNvSpPr>
              <p:nvPr/>
            </p:nvSpPr>
            <p:spPr bwMode="auto">
              <a:xfrm>
                <a:off x="4656" y="2506"/>
                <a:ext cx="0" cy="58"/>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1141"/>
              <p:cNvSpPr>
                <a:spLocks noChangeShapeType="1"/>
              </p:cNvSpPr>
              <p:nvPr/>
            </p:nvSpPr>
            <p:spPr bwMode="auto">
              <a:xfrm>
                <a:off x="4971" y="2507"/>
                <a:ext cx="0" cy="5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5" name="Rectangle 3"/>
          <p:cNvSpPr txBox="1"/>
          <p:nvPr/>
        </p:nvSpPr>
        <p:spPr>
          <a:xfrm>
            <a:off x="616903" y="1422836"/>
            <a:ext cx="6068060" cy="51219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网络资源（如带宽）被分片</a:t>
            </a:r>
            <a:endParaRPr lang="en-US" altLang="zh-CN" sz="2400" dirty="0">
              <a:latin typeface="+mn-ea"/>
              <a:cs typeface="微软雅黑" panose="020B0503020204020204" pitchFamily="34" charset="-122"/>
            </a:endParaRP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多路复用（</a:t>
            </a:r>
            <a:r>
              <a:rPr lang="en-US" altLang="zh-CN" sz="2400" dirty="0">
                <a:latin typeface="+mn-ea"/>
                <a:cs typeface="微软雅黑" panose="020B0503020204020204" pitchFamily="34" charset="-122"/>
              </a:rPr>
              <a:t>Multiple Access</a:t>
            </a:r>
            <a:r>
              <a:rPr lang="zh-CN" altLang="en-US" sz="2400"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分片分配到会话</a:t>
            </a:r>
          </a:p>
          <a:p>
            <a:pPr lvl="1">
              <a:lnSpc>
                <a:spcPct val="120000"/>
              </a:lnSpc>
              <a:spcBef>
                <a:spcPts val="0"/>
              </a:spcBef>
              <a:buSzPct val="85000"/>
            </a:pPr>
            <a:r>
              <a:rPr lang="zh-CN" altLang="en-US" dirty="0">
                <a:latin typeface="+mn-ea"/>
                <a:cs typeface="微软雅黑" panose="020B0503020204020204" pitchFamily="34" charset="-122"/>
              </a:rPr>
              <a:t>分片没有被会话使用的情况下，分片空载</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不共享</a:t>
            </a:r>
            <a:r>
              <a:rPr lang="en-US" altLang="zh-CN"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电路级性能（有保证）</a:t>
            </a:r>
          </a:p>
          <a:p>
            <a:pPr lvl="1">
              <a:lnSpc>
                <a:spcPct val="120000"/>
              </a:lnSpc>
              <a:spcBef>
                <a:spcPts val="0"/>
              </a:spcBef>
              <a:buSzPct val="85000"/>
            </a:pPr>
            <a:r>
              <a:rPr lang="zh-CN" altLang="en-US" dirty="0">
                <a:latin typeface="+mn-ea"/>
                <a:cs typeface="微软雅黑" panose="020B0503020204020204" pitchFamily="34" charset="-122"/>
              </a:rPr>
              <a:t>要求呼叫建立－－建立一个专门的端到端线路</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意味着每个链路上预留一个线路</a:t>
            </a:r>
            <a:r>
              <a:rPr lang="en-US" altLang="zh-CN"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链路带宽分片</a:t>
            </a:r>
          </a:p>
          <a:p>
            <a:pPr lvl="2">
              <a:lnSpc>
                <a:spcPct val="120000"/>
              </a:lnSpc>
              <a:spcBef>
                <a:spcPts val="0"/>
              </a:spcBef>
              <a:buSzPct val="70000"/>
            </a:pPr>
            <a:r>
              <a:rPr lang="zh-CN" altLang="en-US" sz="2400" dirty="0">
                <a:latin typeface="+mn-ea"/>
                <a:cs typeface="微软雅黑" panose="020B0503020204020204" pitchFamily="34" charset="-122"/>
              </a:rPr>
              <a:t>频分－</a:t>
            </a:r>
            <a:r>
              <a:rPr lang="en-US" altLang="zh-CN" sz="2400" dirty="0">
                <a:latin typeface="+mn-ea"/>
                <a:cs typeface="微软雅黑" panose="020B0503020204020204" pitchFamily="34" charset="-122"/>
              </a:rPr>
              <a:t>frequency division</a:t>
            </a:r>
          </a:p>
          <a:p>
            <a:pPr lvl="2">
              <a:lnSpc>
                <a:spcPct val="120000"/>
              </a:lnSpc>
              <a:spcBef>
                <a:spcPts val="0"/>
              </a:spcBef>
              <a:buSzPct val="70000"/>
            </a:pPr>
            <a:r>
              <a:rPr lang="zh-CN" altLang="en-US" sz="2400" dirty="0">
                <a:latin typeface="+mn-ea"/>
                <a:cs typeface="微软雅黑" panose="020B0503020204020204" pitchFamily="34" charset="-122"/>
              </a:rPr>
              <a:t>时分－</a:t>
            </a:r>
            <a:r>
              <a:rPr lang="en-US" altLang="zh-CN" sz="2400" dirty="0">
                <a:latin typeface="+mn-ea"/>
                <a:cs typeface="微软雅黑" panose="020B0503020204020204" pitchFamily="34" charset="-122"/>
              </a:rPr>
              <a:t>time division</a:t>
            </a:r>
          </a:p>
        </p:txBody>
      </p:sp>
      <p:sp>
        <p:nvSpPr>
          <p:cNvPr id="6" name="Freeform 4"/>
          <p:cNvSpPr/>
          <p:nvPr/>
        </p:nvSpPr>
        <p:spPr>
          <a:xfrm>
            <a:off x="8939213" y="1730375"/>
            <a:ext cx="1992312" cy="2014538"/>
          </a:xfrm>
          <a:custGeom>
            <a:avLst/>
            <a:gdLst>
              <a:gd name="txL" fmla="*/ 0 w 1255"/>
              <a:gd name="txT" fmla="*/ 0 h 1269"/>
              <a:gd name="txR" fmla="*/ 1255 w 1255"/>
              <a:gd name="txB" fmla="*/ 1269 h 1269"/>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55" h="1269">
                <a:moveTo>
                  <a:pt x="222" y="0"/>
                </a:moveTo>
                <a:lnTo>
                  <a:pt x="181" y="5"/>
                </a:lnTo>
                <a:lnTo>
                  <a:pt x="145" y="14"/>
                </a:lnTo>
                <a:lnTo>
                  <a:pt x="114" y="28"/>
                </a:lnTo>
                <a:lnTo>
                  <a:pt x="89" y="46"/>
                </a:lnTo>
                <a:lnTo>
                  <a:pt x="66" y="68"/>
                </a:lnTo>
                <a:lnTo>
                  <a:pt x="48" y="93"/>
                </a:lnTo>
                <a:lnTo>
                  <a:pt x="32" y="122"/>
                </a:lnTo>
                <a:lnTo>
                  <a:pt x="18" y="153"/>
                </a:lnTo>
                <a:lnTo>
                  <a:pt x="8" y="191"/>
                </a:lnTo>
                <a:lnTo>
                  <a:pt x="2" y="234"/>
                </a:lnTo>
                <a:lnTo>
                  <a:pt x="0" y="282"/>
                </a:lnTo>
                <a:lnTo>
                  <a:pt x="1" y="332"/>
                </a:lnTo>
                <a:lnTo>
                  <a:pt x="7" y="435"/>
                </a:lnTo>
                <a:lnTo>
                  <a:pt x="10" y="485"/>
                </a:lnTo>
                <a:lnTo>
                  <a:pt x="12" y="530"/>
                </a:lnTo>
                <a:lnTo>
                  <a:pt x="12" y="620"/>
                </a:lnTo>
                <a:lnTo>
                  <a:pt x="12" y="709"/>
                </a:lnTo>
                <a:lnTo>
                  <a:pt x="14" y="750"/>
                </a:lnTo>
                <a:lnTo>
                  <a:pt x="18" y="787"/>
                </a:lnTo>
                <a:lnTo>
                  <a:pt x="25" y="819"/>
                </a:lnTo>
                <a:lnTo>
                  <a:pt x="36" y="845"/>
                </a:lnTo>
                <a:lnTo>
                  <a:pt x="50" y="862"/>
                </a:lnTo>
                <a:lnTo>
                  <a:pt x="67" y="870"/>
                </a:lnTo>
                <a:lnTo>
                  <a:pt x="87" y="871"/>
                </a:lnTo>
                <a:lnTo>
                  <a:pt x="108" y="870"/>
                </a:lnTo>
                <a:lnTo>
                  <a:pt x="133" y="868"/>
                </a:lnTo>
                <a:lnTo>
                  <a:pt x="161" y="868"/>
                </a:lnTo>
                <a:lnTo>
                  <a:pt x="192" y="874"/>
                </a:lnTo>
                <a:lnTo>
                  <a:pt x="228" y="888"/>
                </a:lnTo>
                <a:lnTo>
                  <a:pt x="268" y="912"/>
                </a:lnTo>
                <a:lnTo>
                  <a:pt x="314" y="943"/>
                </a:lnTo>
                <a:lnTo>
                  <a:pt x="365" y="978"/>
                </a:lnTo>
                <a:lnTo>
                  <a:pt x="419" y="1016"/>
                </a:lnTo>
                <a:lnTo>
                  <a:pt x="473" y="1056"/>
                </a:lnTo>
                <a:lnTo>
                  <a:pt x="528" y="1093"/>
                </a:lnTo>
                <a:lnTo>
                  <a:pt x="580" y="1126"/>
                </a:lnTo>
                <a:lnTo>
                  <a:pt x="629" y="1154"/>
                </a:lnTo>
                <a:lnTo>
                  <a:pt x="723" y="1200"/>
                </a:lnTo>
                <a:lnTo>
                  <a:pt x="769" y="1221"/>
                </a:lnTo>
                <a:lnTo>
                  <a:pt x="815" y="1239"/>
                </a:lnTo>
                <a:lnTo>
                  <a:pt x="859" y="1254"/>
                </a:lnTo>
                <a:lnTo>
                  <a:pt x="900" y="1264"/>
                </a:lnTo>
                <a:lnTo>
                  <a:pt x="940" y="1268"/>
                </a:lnTo>
                <a:lnTo>
                  <a:pt x="976" y="1265"/>
                </a:lnTo>
                <a:lnTo>
                  <a:pt x="1009" y="1255"/>
                </a:lnTo>
                <a:lnTo>
                  <a:pt x="1040" y="1242"/>
                </a:lnTo>
                <a:lnTo>
                  <a:pt x="1069" y="1222"/>
                </a:lnTo>
                <a:lnTo>
                  <a:pt x="1095" y="1198"/>
                </a:lnTo>
                <a:lnTo>
                  <a:pt x="1119" y="1168"/>
                </a:lnTo>
                <a:lnTo>
                  <a:pt x="1141" y="1132"/>
                </a:lnTo>
                <a:lnTo>
                  <a:pt x="1161" y="1091"/>
                </a:lnTo>
                <a:lnTo>
                  <a:pt x="1179" y="1043"/>
                </a:lnTo>
                <a:lnTo>
                  <a:pt x="1188" y="1015"/>
                </a:lnTo>
                <a:lnTo>
                  <a:pt x="1195" y="984"/>
                </a:lnTo>
                <a:lnTo>
                  <a:pt x="1203" y="949"/>
                </a:lnTo>
                <a:lnTo>
                  <a:pt x="1210" y="913"/>
                </a:lnTo>
                <a:lnTo>
                  <a:pt x="1222" y="832"/>
                </a:lnTo>
                <a:lnTo>
                  <a:pt x="1232" y="747"/>
                </a:lnTo>
                <a:lnTo>
                  <a:pt x="1240" y="663"/>
                </a:lnTo>
                <a:lnTo>
                  <a:pt x="1246" y="582"/>
                </a:lnTo>
                <a:lnTo>
                  <a:pt x="1248" y="544"/>
                </a:lnTo>
                <a:lnTo>
                  <a:pt x="1249" y="510"/>
                </a:lnTo>
                <a:lnTo>
                  <a:pt x="1251" y="478"/>
                </a:lnTo>
                <a:lnTo>
                  <a:pt x="1251" y="450"/>
                </a:lnTo>
                <a:lnTo>
                  <a:pt x="1252" y="402"/>
                </a:lnTo>
                <a:lnTo>
                  <a:pt x="1254" y="362"/>
                </a:lnTo>
                <a:lnTo>
                  <a:pt x="1254" y="328"/>
                </a:lnTo>
                <a:lnTo>
                  <a:pt x="1251" y="299"/>
                </a:lnTo>
                <a:lnTo>
                  <a:pt x="1245" y="274"/>
                </a:lnTo>
                <a:lnTo>
                  <a:pt x="1232" y="251"/>
                </a:lnTo>
                <a:lnTo>
                  <a:pt x="1213" y="230"/>
                </a:lnTo>
                <a:lnTo>
                  <a:pt x="1185" y="209"/>
                </a:lnTo>
                <a:lnTo>
                  <a:pt x="1148" y="190"/>
                </a:lnTo>
                <a:lnTo>
                  <a:pt x="1100" y="175"/>
                </a:lnTo>
                <a:lnTo>
                  <a:pt x="1045" y="163"/>
                </a:lnTo>
                <a:lnTo>
                  <a:pt x="985" y="152"/>
                </a:lnTo>
                <a:lnTo>
                  <a:pt x="921" y="143"/>
                </a:lnTo>
                <a:lnTo>
                  <a:pt x="857" y="133"/>
                </a:lnTo>
                <a:lnTo>
                  <a:pt x="792" y="123"/>
                </a:lnTo>
                <a:lnTo>
                  <a:pt x="731" y="111"/>
                </a:lnTo>
                <a:lnTo>
                  <a:pt x="668" y="95"/>
                </a:lnTo>
                <a:lnTo>
                  <a:pt x="601" y="77"/>
                </a:lnTo>
                <a:lnTo>
                  <a:pt x="461" y="39"/>
                </a:lnTo>
                <a:lnTo>
                  <a:pt x="393" y="22"/>
                </a:lnTo>
                <a:lnTo>
                  <a:pt x="329" y="9"/>
                </a:lnTo>
                <a:lnTo>
                  <a:pt x="271" y="1"/>
                </a:lnTo>
                <a:lnTo>
                  <a:pt x="222" y="0"/>
                </a:lnTo>
              </a:path>
            </a:pathLst>
          </a:custGeom>
          <a:solidFill>
            <a:srgbClr val="00FFFF">
              <a:alpha val="100000"/>
            </a:srgbClr>
          </a:solidFill>
          <a:ln w="9525">
            <a:noFill/>
          </a:ln>
        </p:spPr>
        <p:txBody>
          <a:bodyPr/>
          <a:lstStyle/>
          <a:p>
            <a:endParaRPr lang="zh-CN" altLang="en-US"/>
          </a:p>
        </p:txBody>
      </p:sp>
      <p:sp>
        <p:nvSpPr>
          <p:cNvPr id="7" name="Freeform 5"/>
          <p:cNvSpPr/>
          <p:nvPr/>
        </p:nvSpPr>
        <p:spPr>
          <a:xfrm>
            <a:off x="6951663" y="1566863"/>
            <a:ext cx="2012950" cy="1873250"/>
          </a:xfrm>
          <a:custGeom>
            <a:avLst/>
            <a:gdLst>
              <a:gd name="txL" fmla="*/ 0 w 1268"/>
              <a:gd name="txT" fmla="*/ 0 h 1180"/>
              <a:gd name="txR" fmla="*/ 1268 w 1268"/>
              <a:gd name="txB" fmla="*/ 1180 h 1180"/>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68" h="1180">
                <a:moveTo>
                  <a:pt x="522" y="29"/>
                </a:moveTo>
                <a:lnTo>
                  <a:pt x="499" y="22"/>
                </a:lnTo>
                <a:lnTo>
                  <a:pt x="473" y="16"/>
                </a:lnTo>
                <a:lnTo>
                  <a:pt x="413" y="6"/>
                </a:lnTo>
                <a:lnTo>
                  <a:pt x="346" y="1"/>
                </a:lnTo>
                <a:lnTo>
                  <a:pt x="277" y="0"/>
                </a:lnTo>
                <a:lnTo>
                  <a:pt x="209" y="3"/>
                </a:lnTo>
                <a:lnTo>
                  <a:pt x="146" y="13"/>
                </a:lnTo>
                <a:lnTo>
                  <a:pt x="119" y="19"/>
                </a:lnTo>
                <a:lnTo>
                  <a:pt x="94" y="27"/>
                </a:lnTo>
                <a:lnTo>
                  <a:pt x="73" y="36"/>
                </a:lnTo>
                <a:lnTo>
                  <a:pt x="55" y="47"/>
                </a:lnTo>
                <a:lnTo>
                  <a:pt x="41" y="60"/>
                </a:lnTo>
                <a:lnTo>
                  <a:pt x="31" y="75"/>
                </a:lnTo>
                <a:lnTo>
                  <a:pt x="18" y="112"/>
                </a:lnTo>
                <a:lnTo>
                  <a:pt x="14" y="155"/>
                </a:lnTo>
                <a:lnTo>
                  <a:pt x="16" y="203"/>
                </a:lnTo>
                <a:lnTo>
                  <a:pt x="21" y="254"/>
                </a:lnTo>
                <a:lnTo>
                  <a:pt x="27" y="305"/>
                </a:lnTo>
                <a:lnTo>
                  <a:pt x="31" y="353"/>
                </a:lnTo>
                <a:lnTo>
                  <a:pt x="31" y="398"/>
                </a:lnTo>
                <a:lnTo>
                  <a:pt x="22" y="486"/>
                </a:lnTo>
                <a:lnTo>
                  <a:pt x="9" y="574"/>
                </a:lnTo>
                <a:lnTo>
                  <a:pt x="5" y="616"/>
                </a:lnTo>
                <a:lnTo>
                  <a:pt x="1" y="656"/>
                </a:lnTo>
                <a:lnTo>
                  <a:pt x="0" y="693"/>
                </a:lnTo>
                <a:lnTo>
                  <a:pt x="1" y="725"/>
                </a:lnTo>
                <a:lnTo>
                  <a:pt x="6" y="779"/>
                </a:lnTo>
                <a:lnTo>
                  <a:pt x="9" y="802"/>
                </a:lnTo>
                <a:lnTo>
                  <a:pt x="15" y="822"/>
                </a:lnTo>
                <a:lnTo>
                  <a:pt x="23" y="840"/>
                </a:lnTo>
                <a:lnTo>
                  <a:pt x="37" y="855"/>
                </a:lnTo>
                <a:lnTo>
                  <a:pt x="58" y="868"/>
                </a:lnTo>
                <a:lnTo>
                  <a:pt x="85" y="879"/>
                </a:lnTo>
                <a:lnTo>
                  <a:pt x="102" y="883"/>
                </a:lnTo>
                <a:lnTo>
                  <a:pt x="124" y="885"/>
                </a:lnTo>
                <a:lnTo>
                  <a:pt x="175" y="885"/>
                </a:lnTo>
                <a:lnTo>
                  <a:pt x="233" y="882"/>
                </a:lnTo>
                <a:lnTo>
                  <a:pt x="297" y="876"/>
                </a:lnTo>
                <a:lnTo>
                  <a:pt x="359" y="871"/>
                </a:lnTo>
                <a:lnTo>
                  <a:pt x="419" y="870"/>
                </a:lnTo>
                <a:lnTo>
                  <a:pt x="470" y="874"/>
                </a:lnTo>
                <a:lnTo>
                  <a:pt x="492" y="878"/>
                </a:lnTo>
                <a:lnTo>
                  <a:pt x="510" y="885"/>
                </a:lnTo>
                <a:lnTo>
                  <a:pt x="524" y="895"/>
                </a:lnTo>
                <a:lnTo>
                  <a:pt x="535" y="908"/>
                </a:lnTo>
                <a:lnTo>
                  <a:pt x="542" y="922"/>
                </a:lnTo>
                <a:lnTo>
                  <a:pt x="547" y="939"/>
                </a:lnTo>
                <a:lnTo>
                  <a:pt x="550" y="977"/>
                </a:lnTo>
                <a:lnTo>
                  <a:pt x="551" y="1017"/>
                </a:lnTo>
                <a:lnTo>
                  <a:pt x="552" y="1058"/>
                </a:lnTo>
                <a:lnTo>
                  <a:pt x="559" y="1094"/>
                </a:lnTo>
                <a:lnTo>
                  <a:pt x="567" y="1110"/>
                </a:lnTo>
                <a:lnTo>
                  <a:pt x="578" y="1124"/>
                </a:lnTo>
                <a:lnTo>
                  <a:pt x="592" y="1136"/>
                </a:lnTo>
                <a:lnTo>
                  <a:pt x="612" y="1145"/>
                </a:lnTo>
                <a:lnTo>
                  <a:pt x="636" y="1152"/>
                </a:lnTo>
                <a:lnTo>
                  <a:pt x="666" y="1158"/>
                </a:lnTo>
                <a:lnTo>
                  <a:pt x="700" y="1164"/>
                </a:lnTo>
                <a:lnTo>
                  <a:pt x="738" y="1169"/>
                </a:lnTo>
                <a:lnTo>
                  <a:pt x="822" y="1177"/>
                </a:lnTo>
                <a:lnTo>
                  <a:pt x="912" y="1179"/>
                </a:lnTo>
                <a:lnTo>
                  <a:pt x="1001" y="1176"/>
                </a:lnTo>
                <a:lnTo>
                  <a:pt x="1084" y="1165"/>
                </a:lnTo>
                <a:lnTo>
                  <a:pt x="1121" y="1155"/>
                </a:lnTo>
                <a:lnTo>
                  <a:pt x="1153" y="1144"/>
                </a:lnTo>
                <a:lnTo>
                  <a:pt x="1182" y="1130"/>
                </a:lnTo>
                <a:lnTo>
                  <a:pt x="1205" y="1114"/>
                </a:lnTo>
                <a:lnTo>
                  <a:pt x="1222" y="1093"/>
                </a:lnTo>
                <a:lnTo>
                  <a:pt x="1237" y="1068"/>
                </a:lnTo>
                <a:lnTo>
                  <a:pt x="1248" y="1039"/>
                </a:lnTo>
                <a:lnTo>
                  <a:pt x="1257" y="1007"/>
                </a:lnTo>
                <a:lnTo>
                  <a:pt x="1266" y="934"/>
                </a:lnTo>
                <a:lnTo>
                  <a:pt x="1267" y="855"/>
                </a:lnTo>
                <a:lnTo>
                  <a:pt x="1263" y="774"/>
                </a:lnTo>
                <a:lnTo>
                  <a:pt x="1257" y="697"/>
                </a:lnTo>
                <a:lnTo>
                  <a:pt x="1253" y="661"/>
                </a:lnTo>
                <a:lnTo>
                  <a:pt x="1250" y="628"/>
                </a:lnTo>
                <a:lnTo>
                  <a:pt x="1248" y="597"/>
                </a:lnTo>
                <a:lnTo>
                  <a:pt x="1246" y="571"/>
                </a:lnTo>
                <a:lnTo>
                  <a:pt x="1245" y="525"/>
                </a:lnTo>
                <a:lnTo>
                  <a:pt x="1245" y="486"/>
                </a:lnTo>
                <a:lnTo>
                  <a:pt x="1244" y="453"/>
                </a:lnTo>
                <a:lnTo>
                  <a:pt x="1241" y="423"/>
                </a:lnTo>
                <a:lnTo>
                  <a:pt x="1234" y="398"/>
                </a:lnTo>
                <a:lnTo>
                  <a:pt x="1221" y="375"/>
                </a:lnTo>
                <a:lnTo>
                  <a:pt x="1202" y="355"/>
                </a:lnTo>
                <a:lnTo>
                  <a:pt x="1175" y="337"/>
                </a:lnTo>
                <a:lnTo>
                  <a:pt x="1157" y="329"/>
                </a:lnTo>
                <a:lnTo>
                  <a:pt x="1135" y="323"/>
                </a:lnTo>
                <a:lnTo>
                  <a:pt x="1084" y="315"/>
                </a:lnTo>
                <a:lnTo>
                  <a:pt x="1025" y="311"/>
                </a:lnTo>
                <a:lnTo>
                  <a:pt x="961" y="310"/>
                </a:lnTo>
                <a:lnTo>
                  <a:pt x="897" y="308"/>
                </a:lnTo>
                <a:lnTo>
                  <a:pt x="834" y="305"/>
                </a:lnTo>
                <a:lnTo>
                  <a:pt x="778" y="296"/>
                </a:lnTo>
                <a:lnTo>
                  <a:pt x="753" y="290"/>
                </a:lnTo>
                <a:lnTo>
                  <a:pt x="731" y="281"/>
                </a:lnTo>
                <a:lnTo>
                  <a:pt x="696" y="257"/>
                </a:lnTo>
                <a:lnTo>
                  <a:pt x="669" y="225"/>
                </a:lnTo>
                <a:lnTo>
                  <a:pt x="647" y="189"/>
                </a:lnTo>
                <a:lnTo>
                  <a:pt x="629" y="150"/>
                </a:lnTo>
                <a:lnTo>
                  <a:pt x="609" y="112"/>
                </a:lnTo>
                <a:lnTo>
                  <a:pt x="587" y="77"/>
                </a:lnTo>
                <a:lnTo>
                  <a:pt x="559" y="48"/>
                </a:lnTo>
                <a:lnTo>
                  <a:pt x="522" y="29"/>
                </a:lnTo>
              </a:path>
            </a:pathLst>
          </a:custGeom>
          <a:solidFill>
            <a:srgbClr val="00FFFF">
              <a:alpha val="100000"/>
            </a:srgbClr>
          </a:solidFill>
          <a:ln w="9525">
            <a:noFill/>
          </a:ln>
        </p:spPr>
        <p:txBody>
          <a:bodyPr/>
          <a:lstStyle/>
          <a:p>
            <a:endParaRPr lang="zh-CN" altLang="en-US"/>
          </a:p>
        </p:txBody>
      </p:sp>
      <p:sp>
        <p:nvSpPr>
          <p:cNvPr id="8" name="Freeform 6"/>
          <p:cNvSpPr/>
          <p:nvPr/>
        </p:nvSpPr>
        <p:spPr>
          <a:xfrm>
            <a:off x="7224713" y="3414713"/>
            <a:ext cx="3273425" cy="2552700"/>
          </a:xfrm>
          <a:custGeom>
            <a:avLst/>
            <a:gdLst>
              <a:gd name="txL" fmla="*/ 0 w 2062"/>
              <a:gd name="txT" fmla="*/ 0 h 1608"/>
              <a:gd name="txR" fmla="*/ 2062 w 2062"/>
              <a:gd name="txB" fmla="*/ 1608 h 1608"/>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62" h="1608">
                <a:moveTo>
                  <a:pt x="8" y="610"/>
                </a:moveTo>
                <a:lnTo>
                  <a:pt x="4" y="539"/>
                </a:lnTo>
                <a:lnTo>
                  <a:pt x="1" y="456"/>
                </a:lnTo>
                <a:lnTo>
                  <a:pt x="0" y="369"/>
                </a:lnTo>
                <a:lnTo>
                  <a:pt x="3" y="279"/>
                </a:lnTo>
                <a:lnTo>
                  <a:pt x="12" y="195"/>
                </a:lnTo>
                <a:lnTo>
                  <a:pt x="28" y="119"/>
                </a:lnTo>
                <a:lnTo>
                  <a:pt x="52" y="58"/>
                </a:lnTo>
                <a:lnTo>
                  <a:pt x="68" y="35"/>
                </a:lnTo>
                <a:lnTo>
                  <a:pt x="86" y="18"/>
                </a:lnTo>
                <a:lnTo>
                  <a:pt x="107" y="6"/>
                </a:lnTo>
                <a:lnTo>
                  <a:pt x="132" y="0"/>
                </a:lnTo>
                <a:lnTo>
                  <a:pt x="191" y="3"/>
                </a:lnTo>
                <a:lnTo>
                  <a:pt x="258" y="21"/>
                </a:lnTo>
                <a:lnTo>
                  <a:pt x="332" y="48"/>
                </a:lnTo>
                <a:lnTo>
                  <a:pt x="410" y="80"/>
                </a:lnTo>
                <a:lnTo>
                  <a:pt x="488" y="109"/>
                </a:lnTo>
                <a:lnTo>
                  <a:pt x="565" y="132"/>
                </a:lnTo>
                <a:lnTo>
                  <a:pt x="638" y="141"/>
                </a:lnTo>
                <a:lnTo>
                  <a:pt x="705" y="137"/>
                </a:lnTo>
                <a:lnTo>
                  <a:pt x="770" y="122"/>
                </a:lnTo>
                <a:lnTo>
                  <a:pt x="834" y="102"/>
                </a:lnTo>
                <a:lnTo>
                  <a:pt x="898" y="80"/>
                </a:lnTo>
                <a:lnTo>
                  <a:pt x="964" y="59"/>
                </a:lnTo>
                <a:lnTo>
                  <a:pt x="1034" y="43"/>
                </a:lnTo>
                <a:lnTo>
                  <a:pt x="1108" y="36"/>
                </a:lnTo>
                <a:lnTo>
                  <a:pt x="1188" y="42"/>
                </a:lnTo>
                <a:lnTo>
                  <a:pt x="1281" y="58"/>
                </a:lnTo>
                <a:lnTo>
                  <a:pt x="1387" y="81"/>
                </a:lnTo>
                <a:lnTo>
                  <a:pt x="1501" y="110"/>
                </a:lnTo>
                <a:lnTo>
                  <a:pt x="1617" y="146"/>
                </a:lnTo>
                <a:lnTo>
                  <a:pt x="1729" y="188"/>
                </a:lnTo>
                <a:lnTo>
                  <a:pt x="1830" y="237"/>
                </a:lnTo>
                <a:lnTo>
                  <a:pt x="1875" y="265"/>
                </a:lnTo>
                <a:lnTo>
                  <a:pt x="1915" y="294"/>
                </a:lnTo>
                <a:lnTo>
                  <a:pt x="1950" y="324"/>
                </a:lnTo>
                <a:lnTo>
                  <a:pt x="1978" y="357"/>
                </a:lnTo>
                <a:lnTo>
                  <a:pt x="2020" y="433"/>
                </a:lnTo>
                <a:lnTo>
                  <a:pt x="2047" y="522"/>
                </a:lnTo>
                <a:lnTo>
                  <a:pt x="2059" y="622"/>
                </a:lnTo>
                <a:lnTo>
                  <a:pt x="2061" y="727"/>
                </a:lnTo>
                <a:lnTo>
                  <a:pt x="2053" y="833"/>
                </a:lnTo>
                <a:lnTo>
                  <a:pt x="2036" y="936"/>
                </a:lnTo>
                <a:lnTo>
                  <a:pt x="2015" y="1032"/>
                </a:lnTo>
                <a:lnTo>
                  <a:pt x="1990" y="1116"/>
                </a:lnTo>
                <a:lnTo>
                  <a:pt x="1960" y="1193"/>
                </a:lnTo>
                <a:lnTo>
                  <a:pt x="1921" y="1267"/>
                </a:lnTo>
                <a:lnTo>
                  <a:pt x="1876" y="1338"/>
                </a:lnTo>
                <a:lnTo>
                  <a:pt x="1824" y="1404"/>
                </a:lnTo>
                <a:lnTo>
                  <a:pt x="1765" y="1463"/>
                </a:lnTo>
                <a:lnTo>
                  <a:pt x="1701" y="1514"/>
                </a:lnTo>
                <a:lnTo>
                  <a:pt x="1633" y="1556"/>
                </a:lnTo>
                <a:lnTo>
                  <a:pt x="1560" y="1586"/>
                </a:lnTo>
                <a:lnTo>
                  <a:pt x="1477" y="1603"/>
                </a:lnTo>
                <a:lnTo>
                  <a:pt x="1381" y="1607"/>
                </a:lnTo>
                <a:lnTo>
                  <a:pt x="1277" y="1601"/>
                </a:lnTo>
                <a:lnTo>
                  <a:pt x="1169" y="1588"/>
                </a:lnTo>
                <a:lnTo>
                  <a:pt x="1062" y="1568"/>
                </a:lnTo>
                <a:lnTo>
                  <a:pt x="961" y="1546"/>
                </a:lnTo>
                <a:lnTo>
                  <a:pt x="869" y="1522"/>
                </a:lnTo>
                <a:lnTo>
                  <a:pt x="793" y="1499"/>
                </a:lnTo>
                <a:lnTo>
                  <a:pt x="732" y="1475"/>
                </a:lnTo>
                <a:lnTo>
                  <a:pt x="683" y="1447"/>
                </a:lnTo>
                <a:lnTo>
                  <a:pt x="643" y="1415"/>
                </a:lnTo>
                <a:lnTo>
                  <a:pt x="609" y="1380"/>
                </a:lnTo>
                <a:lnTo>
                  <a:pt x="549" y="1311"/>
                </a:lnTo>
                <a:lnTo>
                  <a:pt x="517" y="1277"/>
                </a:lnTo>
                <a:lnTo>
                  <a:pt x="482" y="1246"/>
                </a:lnTo>
                <a:lnTo>
                  <a:pt x="399" y="1196"/>
                </a:lnTo>
                <a:lnTo>
                  <a:pt x="313" y="1152"/>
                </a:lnTo>
                <a:lnTo>
                  <a:pt x="233" y="1103"/>
                </a:lnTo>
                <a:lnTo>
                  <a:pt x="196" y="1072"/>
                </a:lnTo>
                <a:lnTo>
                  <a:pt x="164" y="1036"/>
                </a:lnTo>
                <a:lnTo>
                  <a:pt x="107" y="949"/>
                </a:lnTo>
                <a:lnTo>
                  <a:pt x="56" y="848"/>
                </a:lnTo>
                <a:lnTo>
                  <a:pt x="36" y="792"/>
                </a:lnTo>
                <a:lnTo>
                  <a:pt x="20" y="734"/>
                </a:lnTo>
                <a:lnTo>
                  <a:pt x="11" y="673"/>
                </a:lnTo>
                <a:lnTo>
                  <a:pt x="8" y="610"/>
                </a:lnTo>
              </a:path>
            </a:pathLst>
          </a:custGeom>
          <a:solidFill>
            <a:srgbClr val="00FFFF">
              <a:alpha val="100000"/>
            </a:srgbClr>
          </a:solidFill>
          <a:ln w="9525">
            <a:noFill/>
          </a:ln>
        </p:spPr>
        <p:txBody>
          <a:bodyPr/>
          <a:lstStyle/>
          <a:p>
            <a:endParaRPr lang="zh-CN" altLang="en-US"/>
          </a:p>
        </p:txBody>
      </p:sp>
      <p:grpSp>
        <p:nvGrpSpPr>
          <p:cNvPr id="9" name="Group 10"/>
          <p:cNvGrpSpPr/>
          <p:nvPr/>
        </p:nvGrpSpPr>
        <p:grpSpPr>
          <a:xfrm>
            <a:off x="6946900" y="1727200"/>
            <a:ext cx="847725" cy="403225"/>
            <a:chOff x="2966" y="1076"/>
            <a:chExt cx="534" cy="254"/>
          </a:xfrm>
        </p:grpSpPr>
        <p:graphicFrame>
          <p:nvGraphicFramePr>
            <p:cNvPr id="10" name="Object 7"/>
            <p:cNvGraphicFramePr/>
            <p:nvPr/>
          </p:nvGraphicFramePr>
          <p:xfrm>
            <a:off x="2966" y="1076"/>
            <a:ext cx="306" cy="254"/>
          </p:xfrm>
          <a:graphic>
            <a:graphicData uri="http://schemas.openxmlformats.org/presentationml/2006/ole">
              <mc:AlternateContent xmlns:mc="http://schemas.openxmlformats.org/markup-compatibility/2006">
                <mc:Choice xmlns:v="urn:schemas-microsoft-com:vml" Requires="v">
                  <p:oleObj spid="_x0000_s7652" r:id="rId4" imgW="485775" imgH="403225" progId="MS_ClipArt_Gallery.2">
                    <p:embed/>
                  </p:oleObj>
                </mc:Choice>
                <mc:Fallback>
                  <p:oleObj r:id="rId4" imgW="485775" imgH="403225" progId="MS_ClipArt_Gallery.2">
                    <p:embed/>
                    <p:pic>
                      <p:nvPicPr>
                        <p:cNvPr id="0" name="图片 7274"/>
                        <p:cNvPicPr/>
                        <p:nvPr/>
                      </p:nvPicPr>
                      <p:blipFill>
                        <a:blip r:embed="rId5"/>
                        <a:stretch>
                          <a:fillRect/>
                        </a:stretch>
                      </p:blipFill>
                      <p:spPr>
                        <a:xfrm>
                          <a:off x="2966" y="1076"/>
                          <a:ext cx="306" cy="254"/>
                        </a:xfrm>
                        <a:prstGeom prst="rect">
                          <a:avLst/>
                        </a:prstGeom>
                        <a:noFill/>
                        <a:ln w="38100">
                          <a:noFill/>
                          <a:miter/>
                        </a:ln>
                      </p:spPr>
                    </p:pic>
                  </p:oleObj>
                </mc:Fallback>
              </mc:AlternateContent>
            </a:graphicData>
          </a:graphic>
        </p:graphicFrame>
        <p:graphicFrame>
          <p:nvGraphicFramePr>
            <p:cNvPr id="11" name="Object 8"/>
            <p:cNvGraphicFramePr/>
            <p:nvPr/>
          </p:nvGraphicFramePr>
          <p:xfrm>
            <a:off x="3291" y="1167"/>
            <a:ext cx="209" cy="151"/>
          </p:xfrm>
          <a:graphic>
            <a:graphicData uri="http://schemas.openxmlformats.org/presentationml/2006/ole">
              <mc:AlternateContent xmlns:mc="http://schemas.openxmlformats.org/markup-compatibility/2006">
                <mc:Choice xmlns:v="urn:schemas-microsoft-com:vml" Requires="v">
                  <p:oleObj spid="_x0000_s7653" r:id="rId6" imgW="330835" imgH="239395" progId="MS_ClipArt_Gallery.2">
                    <p:embed/>
                  </p:oleObj>
                </mc:Choice>
                <mc:Fallback>
                  <p:oleObj r:id="rId6" imgW="330835" imgH="239395" progId="MS_ClipArt_Gallery.2">
                    <p:embed/>
                    <p:pic>
                      <p:nvPicPr>
                        <p:cNvPr id="0" name="图片 7275"/>
                        <p:cNvPicPr/>
                        <p:nvPr/>
                      </p:nvPicPr>
                      <p:blipFill>
                        <a:blip r:embed="rId7"/>
                        <a:stretch>
                          <a:fillRect/>
                        </a:stretch>
                      </p:blipFill>
                      <p:spPr>
                        <a:xfrm>
                          <a:off x="3291" y="1167"/>
                          <a:ext cx="209" cy="151"/>
                        </a:xfrm>
                        <a:prstGeom prst="rect">
                          <a:avLst/>
                        </a:prstGeom>
                        <a:noFill/>
                        <a:ln w="38100">
                          <a:noFill/>
                          <a:miter/>
                        </a:ln>
                      </p:spPr>
                    </p:pic>
                  </p:oleObj>
                </mc:Fallback>
              </mc:AlternateContent>
            </a:graphicData>
          </a:graphic>
        </p:graphicFrame>
        <p:sp>
          <p:nvSpPr>
            <p:cNvPr id="12" name="Line 9"/>
            <p:cNvSpPr/>
            <p:nvPr/>
          </p:nvSpPr>
          <p:spPr>
            <a:xfrm flipV="1">
              <a:off x="3257" y="1262"/>
              <a:ext cx="82" cy="2"/>
            </a:xfrm>
            <a:prstGeom prst="line">
              <a:avLst/>
            </a:prstGeom>
            <a:ln w="12700" cap="flat" cmpd="sng">
              <a:solidFill>
                <a:schemeClr val="tx1"/>
              </a:solidFill>
              <a:prstDash val="solid"/>
              <a:headEnd type="none" w="sm" len="sm"/>
              <a:tailEnd type="none" w="sm" len="sm"/>
            </a:ln>
          </p:spPr>
        </p:sp>
      </p:grpSp>
      <p:grpSp>
        <p:nvGrpSpPr>
          <p:cNvPr id="13" name="Group 14"/>
          <p:cNvGrpSpPr/>
          <p:nvPr/>
        </p:nvGrpSpPr>
        <p:grpSpPr>
          <a:xfrm>
            <a:off x="6975475" y="2484438"/>
            <a:ext cx="847725" cy="403225"/>
            <a:chOff x="2966" y="1535"/>
            <a:chExt cx="534" cy="254"/>
          </a:xfrm>
        </p:grpSpPr>
        <p:graphicFrame>
          <p:nvGraphicFramePr>
            <p:cNvPr id="14" name="Object 11"/>
            <p:cNvGraphicFramePr/>
            <p:nvPr/>
          </p:nvGraphicFramePr>
          <p:xfrm>
            <a:off x="2966" y="1535"/>
            <a:ext cx="306" cy="254"/>
          </p:xfrm>
          <a:graphic>
            <a:graphicData uri="http://schemas.openxmlformats.org/presentationml/2006/ole">
              <mc:AlternateContent xmlns:mc="http://schemas.openxmlformats.org/markup-compatibility/2006">
                <mc:Choice xmlns:v="urn:schemas-microsoft-com:vml" Requires="v">
                  <p:oleObj spid="_x0000_s7654" r:id="rId8" imgW="485775" imgH="403225" progId="MS_ClipArt_Gallery.2">
                    <p:embed/>
                  </p:oleObj>
                </mc:Choice>
                <mc:Fallback>
                  <p:oleObj r:id="rId8" imgW="485775" imgH="403225" progId="MS_ClipArt_Gallery.2">
                    <p:embed/>
                    <p:pic>
                      <p:nvPicPr>
                        <p:cNvPr id="0" name="图片 7276"/>
                        <p:cNvPicPr/>
                        <p:nvPr/>
                      </p:nvPicPr>
                      <p:blipFill>
                        <a:blip r:embed="rId9"/>
                        <a:stretch>
                          <a:fillRect/>
                        </a:stretch>
                      </p:blipFill>
                      <p:spPr>
                        <a:xfrm>
                          <a:off x="2966" y="1535"/>
                          <a:ext cx="306" cy="254"/>
                        </a:xfrm>
                        <a:prstGeom prst="rect">
                          <a:avLst/>
                        </a:prstGeom>
                        <a:noFill/>
                        <a:ln w="38100">
                          <a:noFill/>
                          <a:miter/>
                        </a:ln>
                      </p:spPr>
                    </p:pic>
                  </p:oleObj>
                </mc:Fallback>
              </mc:AlternateContent>
            </a:graphicData>
          </a:graphic>
        </p:graphicFrame>
        <p:graphicFrame>
          <p:nvGraphicFramePr>
            <p:cNvPr id="15" name="Object 12"/>
            <p:cNvGraphicFramePr/>
            <p:nvPr/>
          </p:nvGraphicFramePr>
          <p:xfrm>
            <a:off x="3291" y="1626"/>
            <a:ext cx="209" cy="151"/>
          </p:xfrm>
          <a:graphic>
            <a:graphicData uri="http://schemas.openxmlformats.org/presentationml/2006/ole">
              <mc:AlternateContent xmlns:mc="http://schemas.openxmlformats.org/markup-compatibility/2006">
                <mc:Choice xmlns:v="urn:schemas-microsoft-com:vml" Requires="v">
                  <p:oleObj spid="_x0000_s7655" r:id="rId10" imgW="330835" imgH="239395" progId="MS_ClipArt_Gallery.2">
                    <p:embed/>
                  </p:oleObj>
                </mc:Choice>
                <mc:Fallback>
                  <p:oleObj r:id="rId10" imgW="330835" imgH="239395" progId="MS_ClipArt_Gallery.2">
                    <p:embed/>
                    <p:pic>
                      <p:nvPicPr>
                        <p:cNvPr id="0" name="图片 7277"/>
                        <p:cNvPicPr/>
                        <p:nvPr/>
                      </p:nvPicPr>
                      <p:blipFill>
                        <a:blip r:embed="rId11"/>
                        <a:stretch>
                          <a:fillRect/>
                        </a:stretch>
                      </p:blipFill>
                      <p:spPr>
                        <a:xfrm>
                          <a:off x="3291" y="1626"/>
                          <a:ext cx="209" cy="151"/>
                        </a:xfrm>
                        <a:prstGeom prst="rect">
                          <a:avLst/>
                        </a:prstGeom>
                        <a:noFill/>
                        <a:ln w="38100">
                          <a:noFill/>
                          <a:miter/>
                        </a:ln>
                      </p:spPr>
                    </p:pic>
                  </p:oleObj>
                </mc:Fallback>
              </mc:AlternateContent>
            </a:graphicData>
          </a:graphic>
        </p:graphicFrame>
        <p:sp>
          <p:nvSpPr>
            <p:cNvPr id="16" name="Line 13"/>
            <p:cNvSpPr/>
            <p:nvPr/>
          </p:nvSpPr>
          <p:spPr>
            <a:xfrm flipV="1">
              <a:off x="3257" y="1721"/>
              <a:ext cx="82" cy="2"/>
            </a:xfrm>
            <a:prstGeom prst="line">
              <a:avLst/>
            </a:prstGeom>
            <a:ln w="12700" cap="flat" cmpd="sng">
              <a:solidFill>
                <a:schemeClr val="tx1"/>
              </a:solidFill>
              <a:prstDash val="solid"/>
              <a:headEnd type="none" w="sm" len="sm"/>
              <a:tailEnd type="none" w="sm" len="sm"/>
            </a:ln>
          </p:spPr>
        </p:sp>
      </p:grpSp>
      <p:grpSp>
        <p:nvGrpSpPr>
          <p:cNvPr id="17" name="Group 18"/>
          <p:cNvGrpSpPr/>
          <p:nvPr/>
        </p:nvGrpSpPr>
        <p:grpSpPr>
          <a:xfrm>
            <a:off x="7337425" y="2176463"/>
            <a:ext cx="79375" cy="261937"/>
            <a:chOff x="3236" y="1371"/>
            <a:chExt cx="50" cy="165"/>
          </a:xfrm>
        </p:grpSpPr>
        <p:sp>
          <p:nvSpPr>
            <p:cNvPr id="18" name="Oval 15"/>
            <p:cNvSpPr/>
            <p:nvPr/>
          </p:nvSpPr>
          <p:spPr>
            <a:xfrm>
              <a:off x="3236" y="1371"/>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 name="Oval 16"/>
            <p:cNvSpPr/>
            <p:nvPr/>
          </p:nvSpPr>
          <p:spPr>
            <a:xfrm>
              <a:off x="3238" y="1430"/>
              <a:ext cx="46"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p:cNvSpPr/>
            <p:nvPr/>
          </p:nvSpPr>
          <p:spPr>
            <a:xfrm>
              <a:off x="3240" y="1490"/>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1" name="Group 27"/>
          <p:cNvGrpSpPr/>
          <p:nvPr/>
        </p:nvGrpSpPr>
        <p:grpSpPr>
          <a:xfrm>
            <a:off x="7870825" y="2794000"/>
            <a:ext cx="238125" cy="481013"/>
            <a:chOff x="3572" y="1760"/>
            <a:chExt cx="150" cy="303"/>
          </a:xfrm>
        </p:grpSpPr>
        <p:sp>
          <p:nvSpPr>
            <p:cNvPr id="22" name="AutoShape 19"/>
            <p:cNvSpPr/>
            <p:nvPr/>
          </p:nvSpPr>
          <p:spPr>
            <a:xfrm>
              <a:off x="3572" y="1993"/>
              <a:ext cx="150" cy="70"/>
            </a:xfrm>
            <a:prstGeom prst="parallelogram">
              <a:avLst>
                <a:gd name="adj" fmla="val 8253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3" name="Rectangle 20"/>
            <p:cNvSpPr/>
            <p:nvPr/>
          </p:nvSpPr>
          <p:spPr>
            <a:xfrm>
              <a:off x="3648" y="1761"/>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p:cNvSpPr/>
            <p:nvPr/>
          </p:nvSpPr>
          <p:spPr>
            <a:xfrm>
              <a:off x="3574" y="1828"/>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AutoShape 22"/>
            <p:cNvSpPr/>
            <p:nvPr/>
          </p:nvSpPr>
          <p:spPr>
            <a:xfrm>
              <a:off x="3573" y="1760"/>
              <a:ext cx="148" cy="68"/>
            </a:xfrm>
            <a:prstGeom prst="parallelogram">
              <a:avLst>
                <a:gd name="adj" fmla="val 83824"/>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Line 23"/>
            <p:cNvSpPr/>
            <p:nvPr/>
          </p:nvSpPr>
          <p:spPr>
            <a:xfrm>
              <a:off x="3722" y="1764"/>
              <a:ext cx="0" cy="229"/>
            </a:xfrm>
            <a:prstGeom prst="line">
              <a:avLst/>
            </a:prstGeom>
            <a:ln w="12700" cap="flat" cmpd="sng">
              <a:solidFill>
                <a:schemeClr val="tx1"/>
              </a:solidFill>
              <a:prstDash val="solid"/>
              <a:headEnd type="none" w="sm" len="sm"/>
              <a:tailEnd type="none" w="sm" len="sm"/>
            </a:ln>
          </p:spPr>
        </p:sp>
        <p:sp>
          <p:nvSpPr>
            <p:cNvPr id="27" name="Line 24"/>
            <p:cNvSpPr/>
            <p:nvPr/>
          </p:nvSpPr>
          <p:spPr>
            <a:xfrm flipH="1">
              <a:off x="3668" y="1993"/>
              <a:ext cx="54" cy="68"/>
            </a:xfrm>
            <a:prstGeom prst="line">
              <a:avLst/>
            </a:prstGeom>
            <a:ln w="12700" cap="flat" cmpd="sng">
              <a:solidFill>
                <a:schemeClr val="tx1"/>
              </a:solidFill>
              <a:prstDash val="solid"/>
              <a:headEnd type="none" w="sm" len="sm"/>
              <a:tailEnd type="none" w="sm" len="sm"/>
            </a:ln>
          </p:spPr>
        </p:sp>
        <p:sp>
          <p:nvSpPr>
            <p:cNvPr id="28" name="Rectangle 25"/>
            <p:cNvSpPr/>
            <p:nvPr/>
          </p:nvSpPr>
          <p:spPr>
            <a:xfrm>
              <a:off x="3586" y="1859"/>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p:cNvSpPr/>
            <p:nvPr/>
          </p:nvSpPr>
          <p:spPr>
            <a:xfrm>
              <a:off x="3594" y="1899"/>
              <a:ext cx="48" cy="47"/>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1"/>
          <p:cNvGrpSpPr/>
          <p:nvPr/>
        </p:nvGrpSpPr>
        <p:grpSpPr>
          <a:xfrm>
            <a:off x="8142288" y="2979738"/>
            <a:ext cx="265112" cy="100012"/>
            <a:chOff x="3743" y="1877"/>
            <a:chExt cx="167" cy="63"/>
          </a:xfrm>
        </p:grpSpPr>
        <p:sp>
          <p:nvSpPr>
            <p:cNvPr id="31" name="Oval 28"/>
            <p:cNvSpPr/>
            <p:nvPr/>
          </p:nvSpPr>
          <p:spPr>
            <a:xfrm>
              <a:off x="3743" y="1882"/>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29"/>
            <p:cNvSpPr/>
            <p:nvPr/>
          </p:nvSpPr>
          <p:spPr>
            <a:xfrm>
              <a:off x="3802" y="1879"/>
              <a:ext cx="47" cy="5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p:cNvSpPr/>
            <p:nvPr/>
          </p:nvSpPr>
          <p:spPr>
            <a:xfrm>
              <a:off x="3863" y="1877"/>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4" name="Line 32"/>
          <p:cNvSpPr/>
          <p:nvPr/>
        </p:nvSpPr>
        <p:spPr>
          <a:xfrm>
            <a:off x="8026400" y="2679700"/>
            <a:ext cx="563563" cy="1588"/>
          </a:xfrm>
          <a:prstGeom prst="line">
            <a:avLst/>
          </a:prstGeom>
          <a:ln w="12700" cap="flat" cmpd="sng">
            <a:solidFill>
              <a:schemeClr val="tx1"/>
            </a:solidFill>
            <a:prstDash val="solid"/>
            <a:headEnd type="none" w="sm" len="sm"/>
            <a:tailEnd type="none" w="sm" len="sm"/>
          </a:ln>
        </p:spPr>
      </p:sp>
      <p:sp>
        <p:nvSpPr>
          <p:cNvPr id="35" name="Line 33"/>
          <p:cNvSpPr/>
          <p:nvPr/>
        </p:nvSpPr>
        <p:spPr>
          <a:xfrm>
            <a:off x="8029575" y="2674938"/>
            <a:ext cx="3175" cy="117475"/>
          </a:xfrm>
          <a:prstGeom prst="line">
            <a:avLst/>
          </a:prstGeom>
          <a:ln w="12700" cap="flat" cmpd="sng">
            <a:solidFill>
              <a:schemeClr val="tx1"/>
            </a:solidFill>
            <a:prstDash val="solid"/>
            <a:headEnd type="none" w="sm" len="sm"/>
            <a:tailEnd type="none" w="sm" len="sm"/>
          </a:ln>
        </p:spPr>
      </p:sp>
      <p:sp>
        <p:nvSpPr>
          <p:cNvPr id="36" name="Line 34"/>
          <p:cNvSpPr/>
          <p:nvPr/>
        </p:nvSpPr>
        <p:spPr>
          <a:xfrm>
            <a:off x="8593138" y="2673350"/>
            <a:ext cx="1587" cy="100013"/>
          </a:xfrm>
          <a:prstGeom prst="line">
            <a:avLst/>
          </a:prstGeom>
          <a:ln w="12700" cap="flat" cmpd="sng">
            <a:solidFill>
              <a:schemeClr val="tx1"/>
            </a:solidFill>
            <a:prstDash val="solid"/>
            <a:headEnd type="none" w="sm" len="sm"/>
            <a:tailEnd type="none" w="sm" len="sm"/>
          </a:ln>
        </p:spPr>
      </p:sp>
      <p:sp>
        <p:nvSpPr>
          <p:cNvPr id="37" name="Line 35"/>
          <p:cNvSpPr/>
          <p:nvPr/>
        </p:nvSpPr>
        <p:spPr>
          <a:xfrm>
            <a:off x="7685088" y="2019300"/>
            <a:ext cx="328612" cy="323850"/>
          </a:xfrm>
          <a:prstGeom prst="line">
            <a:avLst/>
          </a:prstGeom>
          <a:ln w="12700" cap="flat" cmpd="sng">
            <a:solidFill>
              <a:schemeClr val="tx1"/>
            </a:solidFill>
            <a:prstDash val="solid"/>
            <a:headEnd type="none" w="sm" len="sm"/>
            <a:tailEnd type="none" w="sm" len="sm"/>
          </a:ln>
        </p:spPr>
      </p:sp>
      <p:sp>
        <p:nvSpPr>
          <p:cNvPr id="38" name="Line 36"/>
          <p:cNvSpPr/>
          <p:nvPr/>
        </p:nvSpPr>
        <p:spPr>
          <a:xfrm flipV="1">
            <a:off x="7699375" y="2368550"/>
            <a:ext cx="314325" cy="403225"/>
          </a:xfrm>
          <a:prstGeom prst="line">
            <a:avLst/>
          </a:prstGeom>
          <a:ln w="12700" cap="flat" cmpd="sng">
            <a:solidFill>
              <a:schemeClr val="tx1"/>
            </a:solidFill>
            <a:prstDash val="solid"/>
            <a:headEnd type="none" w="sm" len="sm"/>
            <a:tailEnd type="none" w="sm" len="sm"/>
          </a:ln>
        </p:spPr>
      </p:sp>
      <p:sp>
        <p:nvSpPr>
          <p:cNvPr id="39" name="Line 37"/>
          <p:cNvSpPr/>
          <p:nvPr/>
        </p:nvSpPr>
        <p:spPr>
          <a:xfrm flipV="1">
            <a:off x="8297863" y="2473325"/>
            <a:ext cx="1587" cy="200025"/>
          </a:xfrm>
          <a:prstGeom prst="line">
            <a:avLst/>
          </a:prstGeom>
          <a:ln w="12700" cap="flat" cmpd="sng">
            <a:solidFill>
              <a:schemeClr val="tx1"/>
            </a:solidFill>
            <a:prstDash val="solid"/>
            <a:headEnd type="none" w="sm" len="sm"/>
            <a:tailEnd type="none" w="sm" len="sm"/>
          </a:ln>
        </p:spPr>
      </p:sp>
      <p:grpSp>
        <p:nvGrpSpPr>
          <p:cNvPr id="40" name="Group 46"/>
          <p:cNvGrpSpPr/>
          <p:nvPr/>
        </p:nvGrpSpPr>
        <p:grpSpPr>
          <a:xfrm>
            <a:off x="8434388" y="2765425"/>
            <a:ext cx="238125" cy="482600"/>
            <a:chOff x="3927" y="1742"/>
            <a:chExt cx="150" cy="304"/>
          </a:xfrm>
        </p:grpSpPr>
        <p:sp>
          <p:nvSpPr>
            <p:cNvPr id="41" name="AutoShape 38"/>
            <p:cNvSpPr/>
            <p:nvPr/>
          </p:nvSpPr>
          <p:spPr>
            <a:xfrm>
              <a:off x="3927" y="1975"/>
              <a:ext cx="150" cy="71"/>
            </a:xfrm>
            <a:prstGeom prst="parallelogram">
              <a:avLst>
                <a:gd name="adj" fmla="val 8136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2" name="Rectangle 39"/>
            <p:cNvSpPr/>
            <p:nvPr/>
          </p:nvSpPr>
          <p:spPr>
            <a:xfrm>
              <a:off x="4003" y="1743"/>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p:cNvSpPr/>
            <p:nvPr/>
          </p:nvSpPr>
          <p:spPr>
            <a:xfrm>
              <a:off x="3929" y="1811"/>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AutoShape 41"/>
            <p:cNvSpPr/>
            <p:nvPr/>
          </p:nvSpPr>
          <p:spPr>
            <a:xfrm>
              <a:off x="3928" y="1742"/>
              <a:ext cx="148" cy="69"/>
            </a:xfrm>
            <a:prstGeom prst="parallelogram">
              <a:avLst>
                <a:gd name="adj" fmla="val 82609"/>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Line 42"/>
            <p:cNvSpPr/>
            <p:nvPr/>
          </p:nvSpPr>
          <p:spPr>
            <a:xfrm>
              <a:off x="4077" y="1746"/>
              <a:ext cx="0" cy="229"/>
            </a:xfrm>
            <a:prstGeom prst="line">
              <a:avLst/>
            </a:prstGeom>
            <a:ln w="12700" cap="flat" cmpd="sng">
              <a:solidFill>
                <a:schemeClr val="tx1"/>
              </a:solidFill>
              <a:prstDash val="solid"/>
              <a:headEnd type="none" w="sm" len="sm"/>
              <a:tailEnd type="none" w="sm" len="sm"/>
            </a:ln>
          </p:spPr>
        </p:sp>
        <p:sp>
          <p:nvSpPr>
            <p:cNvPr id="46" name="Line 43"/>
            <p:cNvSpPr/>
            <p:nvPr/>
          </p:nvSpPr>
          <p:spPr>
            <a:xfrm flipH="1">
              <a:off x="4023" y="1975"/>
              <a:ext cx="54" cy="69"/>
            </a:xfrm>
            <a:prstGeom prst="line">
              <a:avLst/>
            </a:prstGeom>
            <a:ln w="12700" cap="flat" cmpd="sng">
              <a:solidFill>
                <a:schemeClr val="tx1"/>
              </a:solidFill>
              <a:prstDash val="solid"/>
              <a:headEnd type="none" w="sm" len="sm"/>
              <a:tailEnd type="none" w="sm" len="sm"/>
            </a:ln>
          </p:spPr>
        </p:sp>
        <p:sp>
          <p:nvSpPr>
            <p:cNvPr id="47" name="Rectangle 44"/>
            <p:cNvSpPr/>
            <p:nvPr/>
          </p:nvSpPr>
          <p:spPr>
            <a:xfrm>
              <a:off x="3941" y="1841"/>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8" name="Rectangle 45"/>
            <p:cNvSpPr/>
            <p:nvPr/>
          </p:nvSpPr>
          <p:spPr>
            <a:xfrm>
              <a:off x="3949" y="1881"/>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9" name="Group 56"/>
          <p:cNvGrpSpPr/>
          <p:nvPr/>
        </p:nvGrpSpPr>
        <p:grpSpPr>
          <a:xfrm>
            <a:off x="7345363" y="3521075"/>
            <a:ext cx="546100" cy="1146175"/>
            <a:chOff x="3241" y="2218"/>
            <a:chExt cx="344" cy="722"/>
          </a:xfrm>
        </p:grpSpPr>
        <p:graphicFrame>
          <p:nvGraphicFramePr>
            <p:cNvPr id="50" name="Object 47"/>
            <p:cNvGraphicFramePr/>
            <p:nvPr/>
          </p:nvGraphicFramePr>
          <p:xfrm>
            <a:off x="3241" y="2218"/>
            <a:ext cx="307" cy="263"/>
          </p:xfrm>
          <a:graphic>
            <a:graphicData uri="http://schemas.openxmlformats.org/presentationml/2006/ole">
              <mc:AlternateContent xmlns:mc="http://schemas.openxmlformats.org/markup-compatibility/2006">
                <mc:Choice xmlns:v="urn:schemas-microsoft-com:vml" Requires="v">
                  <p:oleObj spid="_x0000_s7656" r:id="rId12" imgW="487045" imgH="417830" progId="MS_ClipArt_Gallery.2">
                    <p:embed/>
                  </p:oleObj>
                </mc:Choice>
                <mc:Fallback>
                  <p:oleObj r:id="rId12" imgW="487045" imgH="417830" progId="MS_ClipArt_Gallery.2">
                    <p:embed/>
                    <p:pic>
                      <p:nvPicPr>
                        <p:cNvPr id="0" name="图片 7278"/>
                        <p:cNvPicPr/>
                        <p:nvPr/>
                      </p:nvPicPr>
                      <p:blipFill>
                        <a:blip r:embed="rId13"/>
                        <a:stretch>
                          <a:fillRect/>
                        </a:stretch>
                      </p:blipFill>
                      <p:spPr>
                        <a:xfrm>
                          <a:off x="3241" y="2218"/>
                          <a:ext cx="307" cy="263"/>
                        </a:xfrm>
                        <a:prstGeom prst="rect">
                          <a:avLst/>
                        </a:prstGeom>
                        <a:noFill/>
                        <a:ln w="38100">
                          <a:noFill/>
                          <a:miter/>
                        </a:ln>
                      </p:spPr>
                    </p:pic>
                  </p:oleObj>
                </mc:Fallback>
              </mc:AlternateContent>
            </a:graphicData>
          </a:graphic>
        </p:graphicFrame>
        <p:sp>
          <p:nvSpPr>
            <p:cNvPr id="51" name="Line 48"/>
            <p:cNvSpPr/>
            <p:nvPr/>
          </p:nvSpPr>
          <p:spPr>
            <a:xfrm flipV="1">
              <a:off x="3533" y="2407"/>
              <a:ext cx="52" cy="5"/>
            </a:xfrm>
            <a:prstGeom prst="line">
              <a:avLst/>
            </a:prstGeom>
            <a:ln w="12700" cap="flat" cmpd="sng">
              <a:solidFill>
                <a:schemeClr val="tx1"/>
              </a:solidFill>
              <a:prstDash val="solid"/>
              <a:headEnd type="none" w="sm" len="sm"/>
              <a:tailEnd type="none" w="sm" len="sm"/>
            </a:ln>
          </p:spPr>
        </p:sp>
        <p:graphicFrame>
          <p:nvGraphicFramePr>
            <p:cNvPr id="52" name="Object 49"/>
            <p:cNvGraphicFramePr/>
            <p:nvPr/>
          </p:nvGraphicFramePr>
          <p:xfrm>
            <a:off x="3241" y="2677"/>
            <a:ext cx="307" cy="263"/>
          </p:xfrm>
          <a:graphic>
            <a:graphicData uri="http://schemas.openxmlformats.org/presentationml/2006/ole">
              <mc:AlternateContent xmlns:mc="http://schemas.openxmlformats.org/markup-compatibility/2006">
                <mc:Choice xmlns:v="urn:schemas-microsoft-com:vml" Requires="v">
                  <p:oleObj spid="_x0000_s7657" r:id="rId14" imgW="487045" imgH="417830" progId="MS_ClipArt_Gallery.2">
                    <p:embed/>
                  </p:oleObj>
                </mc:Choice>
                <mc:Fallback>
                  <p:oleObj r:id="rId14" imgW="487045" imgH="417830" progId="MS_ClipArt_Gallery.2">
                    <p:embed/>
                    <p:pic>
                      <p:nvPicPr>
                        <p:cNvPr id="0" name="图片 7279"/>
                        <p:cNvPicPr/>
                        <p:nvPr/>
                      </p:nvPicPr>
                      <p:blipFill>
                        <a:blip r:embed="rId15"/>
                        <a:stretch>
                          <a:fillRect/>
                        </a:stretch>
                      </p:blipFill>
                      <p:spPr>
                        <a:xfrm>
                          <a:off x="3241" y="2677"/>
                          <a:ext cx="307" cy="263"/>
                        </a:xfrm>
                        <a:prstGeom prst="rect">
                          <a:avLst/>
                        </a:prstGeom>
                        <a:noFill/>
                        <a:ln w="38100">
                          <a:noFill/>
                          <a:miter/>
                        </a:ln>
                      </p:spPr>
                    </p:pic>
                  </p:oleObj>
                </mc:Fallback>
              </mc:AlternateContent>
            </a:graphicData>
          </a:graphic>
        </p:graphicFrame>
        <p:sp>
          <p:nvSpPr>
            <p:cNvPr id="53" name="Line 50"/>
            <p:cNvSpPr/>
            <p:nvPr/>
          </p:nvSpPr>
          <p:spPr>
            <a:xfrm flipV="1">
              <a:off x="3533" y="2870"/>
              <a:ext cx="52" cy="2"/>
            </a:xfrm>
            <a:prstGeom prst="line">
              <a:avLst/>
            </a:prstGeom>
            <a:ln w="12700" cap="flat" cmpd="sng">
              <a:solidFill>
                <a:schemeClr val="tx1"/>
              </a:solidFill>
              <a:prstDash val="solid"/>
              <a:headEnd type="none" w="sm" len="sm"/>
              <a:tailEnd type="none" w="sm" len="sm"/>
            </a:ln>
          </p:spPr>
        </p:sp>
        <p:grpSp>
          <p:nvGrpSpPr>
            <p:cNvPr id="54" name="Group 54"/>
            <p:cNvGrpSpPr/>
            <p:nvPr/>
          </p:nvGrpSpPr>
          <p:grpSpPr>
            <a:xfrm>
              <a:off x="3331" y="2481"/>
              <a:ext cx="51" cy="172"/>
              <a:chOff x="3331" y="2481"/>
              <a:chExt cx="51" cy="172"/>
            </a:xfrm>
          </p:grpSpPr>
          <p:sp>
            <p:nvSpPr>
              <p:cNvPr id="56" name="Oval 51"/>
              <p:cNvSpPr/>
              <p:nvPr/>
            </p:nvSpPr>
            <p:spPr>
              <a:xfrm>
                <a:off x="3331" y="2481"/>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7" name="Oval 52"/>
              <p:cNvSpPr/>
              <p:nvPr/>
            </p:nvSpPr>
            <p:spPr>
              <a:xfrm>
                <a:off x="3333" y="2543"/>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p:cNvSpPr/>
              <p:nvPr/>
            </p:nvSpPr>
            <p:spPr>
              <a:xfrm>
                <a:off x="3335" y="2605"/>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5" name="Line 55"/>
            <p:cNvSpPr/>
            <p:nvPr/>
          </p:nvSpPr>
          <p:spPr>
            <a:xfrm>
              <a:off x="3581" y="2406"/>
              <a:ext cx="0" cy="463"/>
            </a:xfrm>
            <a:prstGeom prst="line">
              <a:avLst/>
            </a:prstGeom>
            <a:ln w="12700" cap="flat" cmpd="sng">
              <a:solidFill>
                <a:schemeClr val="tx1"/>
              </a:solidFill>
              <a:prstDash val="solid"/>
              <a:headEnd type="none" w="sm" len="sm"/>
              <a:tailEnd type="none" w="sm" len="sm"/>
            </a:ln>
          </p:spPr>
        </p:sp>
      </p:grpSp>
      <p:graphicFrame>
        <p:nvGraphicFramePr>
          <p:cNvPr id="59" name="Object 57"/>
          <p:cNvGraphicFramePr/>
          <p:nvPr/>
        </p:nvGraphicFramePr>
        <p:xfrm>
          <a:off x="8332788" y="4756150"/>
          <a:ext cx="488950" cy="419100"/>
        </p:xfrm>
        <a:graphic>
          <a:graphicData uri="http://schemas.openxmlformats.org/presentationml/2006/ole">
            <mc:AlternateContent xmlns:mc="http://schemas.openxmlformats.org/markup-compatibility/2006">
              <mc:Choice xmlns:v="urn:schemas-microsoft-com:vml" Requires="v">
                <p:oleObj spid="_x0000_s7658" r:id="rId16" imgW="488950" imgH="419100" progId="MS_ClipArt_Gallery.2">
                  <p:embed/>
                </p:oleObj>
              </mc:Choice>
              <mc:Fallback>
                <p:oleObj r:id="rId16" imgW="488950" imgH="419100" progId="MS_ClipArt_Gallery.2">
                  <p:embed/>
                  <p:pic>
                    <p:nvPicPr>
                      <p:cNvPr id="0" name="图片 7280"/>
                      <p:cNvPicPr/>
                      <p:nvPr/>
                    </p:nvPicPr>
                    <p:blipFill>
                      <a:blip r:embed="rId17"/>
                      <a:stretch>
                        <a:fillRect/>
                      </a:stretch>
                    </p:blipFill>
                    <p:spPr>
                      <a:xfrm>
                        <a:off x="8332788" y="4756150"/>
                        <a:ext cx="488950" cy="419100"/>
                      </a:xfrm>
                      <a:prstGeom prst="rect">
                        <a:avLst/>
                      </a:prstGeom>
                      <a:noFill/>
                      <a:ln w="38100">
                        <a:noFill/>
                        <a:miter/>
                      </a:ln>
                    </p:spPr>
                  </p:pic>
                </p:oleObj>
              </mc:Fallback>
            </mc:AlternateContent>
          </a:graphicData>
        </a:graphic>
      </p:graphicFrame>
      <p:graphicFrame>
        <p:nvGraphicFramePr>
          <p:cNvPr id="60" name="Object 58"/>
          <p:cNvGraphicFramePr/>
          <p:nvPr/>
        </p:nvGraphicFramePr>
        <p:xfrm>
          <a:off x="7634288" y="4743450"/>
          <a:ext cx="485775" cy="415925"/>
        </p:xfrm>
        <a:graphic>
          <a:graphicData uri="http://schemas.openxmlformats.org/presentationml/2006/ole">
            <mc:AlternateContent xmlns:mc="http://schemas.openxmlformats.org/markup-compatibility/2006">
              <mc:Choice xmlns:v="urn:schemas-microsoft-com:vml" Requires="v">
                <p:oleObj spid="_x0000_s7659" r:id="rId18" imgW="485775" imgH="415925" progId="MS_ClipArt_Gallery.2">
                  <p:embed/>
                </p:oleObj>
              </mc:Choice>
              <mc:Fallback>
                <p:oleObj r:id="rId18" imgW="485775" imgH="415925" progId="MS_ClipArt_Gallery.2">
                  <p:embed/>
                  <p:pic>
                    <p:nvPicPr>
                      <p:cNvPr id="0" name="图片 7281"/>
                      <p:cNvPicPr/>
                      <p:nvPr/>
                    </p:nvPicPr>
                    <p:blipFill>
                      <a:blip r:embed="rId19"/>
                      <a:stretch>
                        <a:fillRect/>
                      </a:stretch>
                    </p:blipFill>
                    <p:spPr>
                      <a:xfrm>
                        <a:off x="7634288" y="4743450"/>
                        <a:ext cx="485775" cy="415925"/>
                      </a:xfrm>
                      <a:prstGeom prst="rect">
                        <a:avLst/>
                      </a:prstGeom>
                      <a:noFill/>
                      <a:ln w="38100">
                        <a:noFill/>
                        <a:miter/>
                      </a:ln>
                    </p:spPr>
                  </p:pic>
                </p:oleObj>
              </mc:Fallback>
            </mc:AlternateContent>
          </a:graphicData>
        </a:graphic>
      </p:graphicFrame>
      <p:sp>
        <p:nvSpPr>
          <p:cNvPr id="61" name="Oval 59"/>
          <p:cNvSpPr/>
          <p:nvPr/>
        </p:nvSpPr>
        <p:spPr>
          <a:xfrm>
            <a:off x="8108950" y="4870450"/>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2" name="Oval 60"/>
          <p:cNvSpPr/>
          <p:nvPr/>
        </p:nvSpPr>
        <p:spPr>
          <a:xfrm>
            <a:off x="8204200" y="4868863"/>
            <a:ext cx="74613" cy="7778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p:cNvSpPr/>
          <p:nvPr/>
        </p:nvSpPr>
        <p:spPr>
          <a:xfrm>
            <a:off x="8293100" y="4873625"/>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Line 62"/>
          <p:cNvSpPr/>
          <p:nvPr/>
        </p:nvSpPr>
        <p:spPr>
          <a:xfrm flipV="1">
            <a:off x="8621713" y="4691063"/>
            <a:ext cx="3175" cy="73025"/>
          </a:xfrm>
          <a:prstGeom prst="line">
            <a:avLst/>
          </a:prstGeom>
          <a:ln w="12700" cap="flat" cmpd="sng">
            <a:solidFill>
              <a:schemeClr val="tx1"/>
            </a:solidFill>
            <a:prstDash val="solid"/>
            <a:headEnd type="none" w="sm" len="sm"/>
            <a:tailEnd type="none" w="sm" len="sm"/>
          </a:ln>
        </p:spPr>
      </p:sp>
      <p:sp>
        <p:nvSpPr>
          <p:cNvPr id="65" name="Line 63"/>
          <p:cNvSpPr/>
          <p:nvPr/>
        </p:nvSpPr>
        <p:spPr>
          <a:xfrm flipV="1">
            <a:off x="7910513" y="4678363"/>
            <a:ext cx="0" cy="77787"/>
          </a:xfrm>
          <a:prstGeom prst="line">
            <a:avLst/>
          </a:prstGeom>
          <a:ln w="12700" cap="flat" cmpd="sng">
            <a:solidFill>
              <a:schemeClr val="tx1"/>
            </a:solidFill>
            <a:prstDash val="solid"/>
            <a:headEnd type="none" w="sm" len="sm"/>
            <a:tailEnd type="none" w="sm" len="sm"/>
          </a:ln>
        </p:spPr>
      </p:sp>
      <p:sp>
        <p:nvSpPr>
          <p:cNvPr id="66" name="Line 64"/>
          <p:cNvSpPr/>
          <p:nvPr/>
        </p:nvSpPr>
        <p:spPr>
          <a:xfrm flipH="1">
            <a:off x="7915275" y="4683125"/>
            <a:ext cx="712788" cy="0"/>
          </a:xfrm>
          <a:prstGeom prst="line">
            <a:avLst/>
          </a:prstGeom>
          <a:ln w="12700" cap="flat" cmpd="sng">
            <a:solidFill>
              <a:schemeClr val="tx1"/>
            </a:solidFill>
            <a:prstDash val="solid"/>
            <a:headEnd type="none" w="sm" len="sm"/>
            <a:tailEnd type="none" w="sm" len="sm"/>
          </a:ln>
        </p:spPr>
      </p:sp>
      <p:sp>
        <p:nvSpPr>
          <p:cNvPr id="67" name="Line 65"/>
          <p:cNvSpPr/>
          <p:nvPr/>
        </p:nvSpPr>
        <p:spPr>
          <a:xfrm flipV="1">
            <a:off x="7889875" y="4224338"/>
            <a:ext cx="106363" cy="4762"/>
          </a:xfrm>
          <a:prstGeom prst="line">
            <a:avLst/>
          </a:prstGeom>
          <a:ln w="12700" cap="flat" cmpd="sng">
            <a:solidFill>
              <a:schemeClr val="tx1"/>
            </a:solidFill>
            <a:prstDash val="solid"/>
            <a:headEnd type="none" w="sm" len="sm"/>
            <a:tailEnd type="none" w="sm" len="sm"/>
          </a:ln>
        </p:spPr>
      </p:sp>
      <p:sp>
        <p:nvSpPr>
          <p:cNvPr id="68" name="Line 66"/>
          <p:cNvSpPr/>
          <p:nvPr/>
        </p:nvSpPr>
        <p:spPr>
          <a:xfrm>
            <a:off x="8575675" y="4283075"/>
            <a:ext cx="344488" cy="471488"/>
          </a:xfrm>
          <a:prstGeom prst="line">
            <a:avLst/>
          </a:prstGeom>
          <a:ln w="12700" cap="flat" cmpd="sng">
            <a:solidFill>
              <a:schemeClr val="tx1"/>
            </a:solidFill>
            <a:prstDash val="solid"/>
            <a:headEnd type="none" w="sm" len="sm"/>
            <a:tailEnd type="none" w="sm" len="sm"/>
          </a:ln>
        </p:spPr>
      </p:sp>
      <p:sp>
        <p:nvSpPr>
          <p:cNvPr id="69" name="Line 67"/>
          <p:cNvSpPr/>
          <p:nvPr/>
        </p:nvSpPr>
        <p:spPr>
          <a:xfrm flipH="1">
            <a:off x="9480550" y="4278313"/>
            <a:ext cx="317500" cy="481012"/>
          </a:xfrm>
          <a:prstGeom prst="line">
            <a:avLst/>
          </a:prstGeom>
          <a:ln w="12700" cap="flat" cmpd="sng">
            <a:solidFill>
              <a:schemeClr val="tx1"/>
            </a:solidFill>
            <a:prstDash val="solid"/>
            <a:headEnd type="none" w="sm" len="sm"/>
            <a:tailEnd type="none" w="sm" len="sm"/>
          </a:ln>
        </p:spPr>
      </p:sp>
      <p:graphicFrame>
        <p:nvGraphicFramePr>
          <p:cNvPr id="70" name="Object 68"/>
          <p:cNvGraphicFramePr/>
          <p:nvPr/>
        </p:nvGraphicFramePr>
        <p:xfrm>
          <a:off x="9682163" y="3732213"/>
          <a:ext cx="244475" cy="306387"/>
        </p:xfrm>
        <a:graphic>
          <a:graphicData uri="http://schemas.openxmlformats.org/presentationml/2006/ole">
            <mc:AlternateContent xmlns:mc="http://schemas.openxmlformats.org/markup-compatibility/2006">
              <mc:Choice xmlns:v="urn:schemas-microsoft-com:vml" Requires="v">
                <p:oleObj spid="_x0000_s7660" r:id="rId20" imgW="244475" imgH="306070" progId="MS_ClipArt_Gallery.2">
                  <p:embed/>
                </p:oleObj>
              </mc:Choice>
              <mc:Fallback>
                <p:oleObj r:id="rId20" imgW="244475" imgH="306070" progId="MS_ClipArt_Gallery.2">
                  <p:embed/>
                  <p:pic>
                    <p:nvPicPr>
                      <p:cNvPr id="0" name="图片 7282"/>
                      <p:cNvPicPr/>
                      <p:nvPr/>
                    </p:nvPicPr>
                    <p:blipFill>
                      <a:blip r:embed="rId21"/>
                      <a:stretch>
                        <a:fillRect/>
                      </a:stretch>
                    </p:blipFill>
                    <p:spPr>
                      <a:xfrm>
                        <a:off x="9682163" y="3732213"/>
                        <a:ext cx="244475" cy="306387"/>
                      </a:xfrm>
                      <a:prstGeom prst="rect">
                        <a:avLst/>
                      </a:prstGeom>
                      <a:noFill/>
                      <a:ln w="38100">
                        <a:noFill/>
                        <a:miter/>
                      </a:ln>
                    </p:spPr>
                  </p:pic>
                </p:oleObj>
              </mc:Fallback>
            </mc:AlternateContent>
          </a:graphicData>
        </a:graphic>
      </p:graphicFrame>
      <p:graphicFrame>
        <p:nvGraphicFramePr>
          <p:cNvPr id="71" name="Object 69"/>
          <p:cNvGraphicFramePr/>
          <p:nvPr/>
        </p:nvGraphicFramePr>
        <p:xfrm>
          <a:off x="8161338" y="3830638"/>
          <a:ext cx="244475" cy="306387"/>
        </p:xfrm>
        <a:graphic>
          <a:graphicData uri="http://schemas.openxmlformats.org/presentationml/2006/ole">
            <mc:AlternateContent xmlns:mc="http://schemas.openxmlformats.org/markup-compatibility/2006">
              <mc:Choice xmlns:v="urn:schemas-microsoft-com:vml" Requires="v">
                <p:oleObj spid="_x0000_s7661" r:id="rId22" imgW="244475" imgH="306070" progId="MS_ClipArt_Gallery.2">
                  <p:embed/>
                </p:oleObj>
              </mc:Choice>
              <mc:Fallback>
                <p:oleObj r:id="rId22" imgW="244475" imgH="306070" progId="MS_ClipArt_Gallery.2">
                  <p:embed/>
                  <p:pic>
                    <p:nvPicPr>
                      <p:cNvPr id="0" name="图片 7283"/>
                      <p:cNvPicPr/>
                      <p:nvPr/>
                    </p:nvPicPr>
                    <p:blipFill>
                      <a:blip r:embed="rId23"/>
                      <a:stretch>
                        <a:fillRect/>
                      </a:stretch>
                    </p:blipFill>
                    <p:spPr>
                      <a:xfrm>
                        <a:off x="8161338" y="3830638"/>
                        <a:ext cx="244475" cy="306387"/>
                      </a:xfrm>
                      <a:prstGeom prst="rect">
                        <a:avLst/>
                      </a:prstGeom>
                      <a:noFill/>
                      <a:ln w="38100">
                        <a:noFill/>
                        <a:miter/>
                      </a:ln>
                    </p:spPr>
                  </p:pic>
                </p:oleObj>
              </mc:Fallback>
            </mc:AlternateContent>
          </a:graphicData>
        </a:graphic>
      </p:graphicFrame>
      <p:sp>
        <p:nvSpPr>
          <p:cNvPr id="72" name="Freeform 70"/>
          <p:cNvSpPr/>
          <p:nvPr/>
        </p:nvSpPr>
        <p:spPr>
          <a:xfrm>
            <a:off x="8253413" y="3568700"/>
            <a:ext cx="1541462" cy="360363"/>
          </a:xfrm>
          <a:custGeom>
            <a:avLst/>
            <a:gdLst>
              <a:gd name="txL" fmla="*/ 0 w 971"/>
              <a:gd name="txT" fmla="*/ 0 h 227"/>
              <a:gd name="txR" fmla="*/ 971 w 971"/>
              <a:gd name="txB" fmla="*/ 227 h 227"/>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71" h="227">
                <a:moveTo>
                  <a:pt x="0" y="226"/>
                </a:moveTo>
                <a:lnTo>
                  <a:pt x="102" y="147"/>
                </a:lnTo>
                <a:lnTo>
                  <a:pt x="153" y="110"/>
                </a:lnTo>
                <a:lnTo>
                  <a:pt x="206" y="76"/>
                </a:lnTo>
                <a:lnTo>
                  <a:pt x="259" y="47"/>
                </a:lnTo>
                <a:lnTo>
                  <a:pt x="315" y="25"/>
                </a:lnTo>
                <a:lnTo>
                  <a:pt x="372" y="8"/>
                </a:lnTo>
                <a:lnTo>
                  <a:pt x="431" y="0"/>
                </a:lnTo>
                <a:lnTo>
                  <a:pt x="493" y="1"/>
                </a:lnTo>
                <a:lnTo>
                  <a:pt x="557" y="10"/>
                </a:lnTo>
                <a:lnTo>
                  <a:pt x="623" y="26"/>
                </a:lnTo>
                <a:lnTo>
                  <a:pt x="691" y="47"/>
                </a:lnTo>
                <a:lnTo>
                  <a:pt x="760" y="73"/>
                </a:lnTo>
                <a:lnTo>
                  <a:pt x="829" y="103"/>
                </a:lnTo>
                <a:lnTo>
                  <a:pt x="970" y="167"/>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3" name="Group 73"/>
          <p:cNvGrpSpPr/>
          <p:nvPr/>
        </p:nvGrpSpPr>
        <p:grpSpPr>
          <a:xfrm>
            <a:off x="8556625" y="5294313"/>
            <a:ext cx="476250" cy="534987"/>
            <a:chOff x="4004" y="3335"/>
            <a:chExt cx="300" cy="337"/>
          </a:xfrm>
        </p:grpSpPr>
        <p:graphicFrame>
          <p:nvGraphicFramePr>
            <p:cNvPr id="74" name="Object 71"/>
            <p:cNvGraphicFramePr/>
            <p:nvPr/>
          </p:nvGraphicFramePr>
          <p:xfrm>
            <a:off x="4004" y="3335"/>
            <a:ext cx="280" cy="298"/>
          </p:xfrm>
          <a:graphic>
            <a:graphicData uri="http://schemas.openxmlformats.org/presentationml/2006/ole">
              <mc:AlternateContent xmlns:mc="http://schemas.openxmlformats.org/markup-compatibility/2006">
                <mc:Choice xmlns:v="urn:schemas-microsoft-com:vml" Requires="v">
                  <p:oleObj spid="_x0000_s7662" r:id="rId24" imgW="444500" imgH="473075" progId="MS_ClipArt_Gallery.2">
                    <p:embed/>
                  </p:oleObj>
                </mc:Choice>
                <mc:Fallback>
                  <p:oleObj r:id="rId24" imgW="444500" imgH="473075" progId="MS_ClipArt_Gallery.2">
                    <p:embed/>
                    <p:pic>
                      <p:nvPicPr>
                        <p:cNvPr id="0" name="图片 7284"/>
                        <p:cNvPicPr/>
                        <p:nvPr/>
                      </p:nvPicPr>
                      <p:blipFill>
                        <a:blip r:embed="rId25"/>
                        <a:stretch>
                          <a:fillRect/>
                        </a:stretch>
                      </p:blipFill>
                      <p:spPr>
                        <a:xfrm>
                          <a:off x="4004" y="3335"/>
                          <a:ext cx="280" cy="298"/>
                        </a:xfrm>
                        <a:prstGeom prst="rect">
                          <a:avLst/>
                        </a:prstGeom>
                        <a:noFill/>
                        <a:ln w="38100">
                          <a:noFill/>
                          <a:miter/>
                        </a:ln>
                      </p:spPr>
                    </p:pic>
                  </p:oleObj>
                </mc:Fallback>
              </mc:AlternateContent>
            </a:graphicData>
          </a:graphic>
        </p:graphicFrame>
        <p:graphicFrame>
          <p:nvGraphicFramePr>
            <p:cNvPr id="75" name="Object 72"/>
            <p:cNvGraphicFramePr/>
            <p:nvPr/>
          </p:nvGraphicFramePr>
          <p:xfrm>
            <a:off x="4047" y="3421"/>
            <a:ext cx="257" cy="251"/>
          </p:xfrm>
          <a:graphic>
            <a:graphicData uri="http://schemas.openxmlformats.org/presentationml/2006/ole">
              <mc:AlternateContent xmlns:mc="http://schemas.openxmlformats.org/markup-compatibility/2006">
                <mc:Choice xmlns:v="urn:schemas-microsoft-com:vml" Requires="v">
                  <p:oleObj spid="_x0000_s7663" r:id="rId26" imgW="407670" imgH="398145" progId="MS_ClipArt_Gallery.2">
                    <p:embed/>
                  </p:oleObj>
                </mc:Choice>
                <mc:Fallback>
                  <p:oleObj r:id="rId26" imgW="407670" imgH="398145" progId="MS_ClipArt_Gallery.2">
                    <p:embed/>
                    <p:pic>
                      <p:nvPicPr>
                        <p:cNvPr id="0" name="图片 7285"/>
                        <p:cNvPicPr/>
                        <p:nvPr/>
                      </p:nvPicPr>
                      <p:blipFill>
                        <a:blip r:embed="rId27"/>
                        <a:stretch>
                          <a:fillRect/>
                        </a:stretch>
                      </p:blipFill>
                      <p:spPr>
                        <a:xfrm>
                          <a:off x="4047" y="3421"/>
                          <a:ext cx="257" cy="251"/>
                        </a:xfrm>
                        <a:prstGeom prst="rect">
                          <a:avLst/>
                        </a:prstGeom>
                        <a:noFill/>
                        <a:ln w="38100">
                          <a:noFill/>
                          <a:miter/>
                        </a:ln>
                      </p:spPr>
                    </p:pic>
                  </p:oleObj>
                </mc:Fallback>
              </mc:AlternateContent>
            </a:graphicData>
          </a:graphic>
        </p:graphicFrame>
      </p:grpSp>
      <p:grpSp>
        <p:nvGrpSpPr>
          <p:cNvPr id="76" name="Group 76"/>
          <p:cNvGrpSpPr/>
          <p:nvPr/>
        </p:nvGrpSpPr>
        <p:grpSpPr>
          <a:xfrm>
            <a:off x="9442450" y="5334000"/>
            <a:ext cx="474663" cy="534988"/>
            <a:chOff x="4562" y="3360"/>
            <a:chExt cx="299" cy="337"/>
          </a:xfrm>
        </p:grpSpPr>
        <p:graphicFrame>
          <p:nvGraphicFramePr>
            <p:cNvPr id="77" name="Object 74"/>
            <p:cNvGraphicFramePr/>
            <p:nvPr/>
          </p:nvGraphicFramePr>
          <p:xfrm>
            <a:off x="4562" y="3360"/>
            <a:ext cx="279" cy="298"/>
          </p:xfrm>
          <a:graphic>
            <a:graphicData uri="http://schemas.openxmlformats.org/presentationml/2006/ole">
              <mc:AlternateContent xmlns:mc="http://schemas.openxmlformats.org/markup-compatibility/2006">
                <mc:Choice xmlns:v="urn:schemas-microsoft-com:vml" Requires="v">
                  <p:oleObj spid="_x0000_s7664" r:id="rId28" imgW="443230" imgH="473075" progId="MS_ClipArt_Gallery.2">
                    <p:embed/>
                  </p:oleObj>
                </mc:Choice>
                <mc:Fallback>
                  <p:oleObj r:id="rId28" imgW="443230" imgH="473075" progId="MS_ClipArt_Gallery.2">
                    <p:embed/>
                    <p:pic>
                      <p:nvPicPr>
                        <p:cNvPr id="0" name="图片 7286"/>
                        <p:cNvPicPr/>
                        <p:nvPr/>
                      </p:nvPicPr>
                      <p:blipFill>
                        <a:blip r:embed="rId29"/>
                        <a:stretch>
                          <a:fillRect/>
                        </a:stretch>
                      </p:blipFill>
                      <p:spPr>
                        <a:xfrm>
                          <a:off x="4562" y="3360"/>
                          <a:ext cx="279" cy="298"/>
                        </a:xfrm>
                        <a:prstGeom prst="rect">
                          <a:avLst/>
                        </a:prstGeom>
                        <a:noFill/>
                        <a:ln w="38100">
                          <a:noFill/>
                          <a:miter/>
                        </a:ln>
                      </p:spPr>
                    </p:pic>
                  </p:oleObj>
                </mc:Fallback>
              </mc:AlternateContent>
            </a:graphicData>
          </a:graphic>
        </p:graphicFrame>
        <p:graphicFrame>
          <p:nvGraphicFramePr>
            <p:cNvPr id="78" name="Object 75"/>
            <p:cNvGraphicFramePr/>
            <p:nvPr/>
          </p:nvGraphicFramePr>
          <p:xfrm>
            <a:off x="4605" y="3446"/>
            <a:ext cx="256" cy="251"/>
          </p:xfrm>
          <a:graphic>
            <a:graphicData uri="http://schemas.openxmlformats.org/presentationml/2006/ole">
              <mc:AlternateContent xmlns:mc="http://schemas.openxmlformats.org/markup-compatibility/2006">
                <mc:Choice xmlns:v="urn:schemas-microsoft-com:vml" Requires="v">
                  <p:oleObj spid="_x0000_s7665" r:id="rId30" imgW="405765" imgH="398145" progId="MS_ClipArt_Gallery.2">
                    <p:embed/>
                  </p:oleObj>
                </mc:Choice>
                <mc:Fallback>
                  <p:oleObj r:id="rId30" imgW="405765" imgH="398145" progId="MS_ClipArt_Gallery.2">
                    <p:embed/>
                    <p:pic>
                      <p:nvPicPr>
                        <p:cNvPr id="0" name="图片 7287"/>
                        <p:cNvPicPr/>
                        <p:nvPr/>
                      </p:nvPicPr>
                      <p:blipFill>
                        <a:blip r:embed="rId31"/>
                        <a:stretch>
                          <a:fillRect/>
                        </a:stretch>
                      </p:blipFill>
                      <p:spPr>
                        <a:xfrm>
                          <a:off x="4605" y="3446"/>
                          <a:ext cx="256" cy="251"/>
                        </a:xfrm>
                        <a:prstGeom prst="rect">
                          <a:avLst/>
                        </a:prstGeom>
                        <a:noFill/>
                        <a:ln w="38100">
                          <a:noFill/>
                          <a:miter/>
                        </a:ln>
                      </p:spPr>
                    </p:pic>
                  </p:oleObj>
                </mc:Fallback>
              </mc:AlternateContent>
            </a:graphicData>
          </a:graphic>
        </p:graphicFrame>
      </p:grpSp>
      <p:grpSp>
        <p:nvGrpSpPr>
          <p:cNvPr id="79" name="Group 79"/>
          <p:cNvGrpSpPr/>
          <p:nvPr/>
        </p:nvGrpSpPr>
        <p:grpSpPr>
          <a:xfrm>
            <a:off x="8970963" y="4986338"/>
            <a:ext cx="444500" cy="473075"/>
            <a:chOff x="4265" y="3141"/>
            <a:chExt cx="280" cy="298"/>
          </a:xfrm>
        </p:grpSpPr>
        <p:graphicFrame>
          <p:nvGraphicFramePr>
            <p:cNvPr id="80" name="Object 77"/>
            <p:cNvGraphicFramePr/>
            <p:nvPr/>
          </p:nvGraphicFramePr>
          <p:xfrm>
            <a:off x="4265" y="3141"/>
            <a:ext cx="280" cy="298"/>
          </p:xfrm>
          <a:graphic>
            <a:graphicData uri="http://schemas.openxmlformats.org/presentationml/2006/ole">
              <mc:AlternateContent xmlns:mc="http://schemas.openxmlformats.org/markup-compatibility/2006">
                <mc:Choice xmlns:v="urn:schemas-microsoft-com:vml" Requires="v">
                  <p:oleObj spid="_x0000_s7666" r:id="rId32" imgW="444500" imgH="473075" progId="MS_ClipArt_Gallery.2">
                    <p:embed/>
                  </p:oleObj>
                </mc:Choice>
                <mc:Fallback>
                  <p:oleObj r:id="rId32" imgW="444500" imgH="473075" progId="MS_ClipArt_Gallery.2">
                    <p:embed/>
                    <p:pic>
                      <p:nvPicPr>
                        <p:cNvPr id="0" name="图片 7288"/>
                        <p:cNvPicPr/>
                        <p:nvPr/>
                      </p:nvPicPr>
                      <p:blipFill>
                        <a:blip r:embed="rId33"/>
                        <a:stretch>
                          <a:fillRect/>
                        </a:stretch>
                      </p:blipFill>
                      <p:spPr>
                        <a:xfrm>
                          <a:off x="4265" y="3141"/>
                          <a:ext cx="280" cy="298"/>
                        </a:xfrm>
                        <a:prstGeom prst="rect">
                          <a:avLst/>
                        </a:prstGeom>
                        <a:noFill/>
                        <a:ln w="38100">
                          <a:noFill/>
                          <a:miter/>
                        </a:ln>
                      </p:spPr>
                    </p:pic>
                  </p:oleObj>
                </mc:Fallback>
              </mc:AlternateContent>
            </a:graphicData>
          </a:graphic>
        </p:graphicFrame>
        <p:sp>
          <p:nvSpPr>
            <p:cNvPr id="81" name="Rectangle 78"/>
            <p:cNvSpPr/>
            <p:nvPr/>
          </p:nvSpPr>
          <p:spPr>
            <a:xfrm>
              <a:off x="4345" y="3244"/>
              <a:ext cx="190" cy="18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2" name="Line 80"/>
          <p:cNvSpPr/>
          <p:nvPr/>
        </p:nvSpPr>
        <p:spPr>
          <a:xfrm>
            <a:off x="9318625" y="4867275"/>
            <a:ext cx="0" cy="279400"/>
          </a:xfrm>
          <a:prstGeom prst="line">
            <a:avLst/>
          </a:prstGeom>
          <a:ln w="12700" cap="flat" cmpd="sng">
            <a:solidFill>
              <a:schemeClr val="tx1"/>
            </a:solidFill>
            <a:prstDash val="solid"/>
            <a:headEnd type="none" w="sm" len="sm"/>
            <a:tailEnd type="none" w="sm" len="sm"/>
          </a:ln>
        </p:spPr>
      </p:sp>
      <p:grpSp>
        <p:nvGrpSpPr>
          <p:cNvPr id="83" name="Group 89"/>
          <p:cNvGrpSpPr/>
          <p:nvPr/>
        </p:nvGrpSpPr>
        <p:grpSpPr>
          <a:xfrm>
            <a:off x="10139363" y="4164013"/>
            <a:ext cx="236537" cy="500062"/>
            <a:chOff x="5001" y="2623"/>
            <a:chExt cx="149" cy="315"/>
          </a:xfrm>
        </p:grpSpPr>
        <p:sp>
          <p:nvSpPr>
            <p:cNvPr id="84" name="AutoShape 81"/>
            <p:cNvSpPr/>
            <p:nvPr/>
          </p:nvSpPr>
          <p:spPr>
            <a:xfrm>
              <a:off x="5001" y="2865"/>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5" name="Rectangle 82"/>
            <p:cNvSpPr/>
            <p:nvPr/>
          </p:nvSpPr>
          <p:spPr>
            <a:xfrm>
              <a:off x="5076" y="2624"/>
              <a:ext cx="69" cy="24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p:cNvSpPr/>
            <p:nvPr/>
          </p:nvSpPr>
          <p:spPr>
            <a:xfrm>
              <a:off x="5003" y="2694"/>
              <a:ext cx="92" cy="24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AutoShape 84"/>
            <p:cNvSpPr/>
            <p:nvPr/>
          </p:nvSpPr>
          <p:spPr>
            <a:xfrm>
              <a:off x="5002" y="2623"/>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Line 85"/>
            <p:cNvSpPr/>
            <p:nvPr/>
          </p:nvSpPr>
          <p:spPr>
            <a:xfrm>
              <a:off x="5150" y="2627"/>
              <a:ext cx="0" cy="238"/>
            </a:xfrm>
            <a:prstGeom prst="line">
              <a:avLst/>
            </a:prstGeom>
            <a:ln w="12700" cap="flat" cmpd="sng">
              <a:solidFill>
                <a:schemeClr val="tx1"/>
              </a:solidFill>
              <a:prstDash val="solid"/>
              <a:headEnd type="none" w="sm" len="sm"/>
              <a:tailEnd type="none" w="sm" len="sm"/>
            </a:ln>
          </p:spPr>
        </p:sp>
        <p:sp>
          <p:nvSpPr>
            <p:cNvPr id="89" name="Line 86"/>
            <p:cNvSpPr/>
            <p:nvPr/>
          </p:nvSpPr>
          <p:spPr>
            <a:xfrm flipH="1">
              <a:off x="5096" y="2865"/>
              <a:ext cx="54" cy="71"/>
            </a:xfrm>
            <a:prstGeom prst="line">
              <a:avLst/>
            </a:prstGeom>
            <a:ln w="12700" cap="flat" cmpd="sng">
              <a:solidFill>
                <a:schemeClr val="tx1"/>
              </a:solidFill>
              <a:prstDash val="solid"/>
              <a:headEnd type="none" w="sm" len="sm"/>
              <a:tailEnd type="none" w="sm" len="sm"/>
            </a:ln>
          </p:spPr>
        </p:sp>
        <p:sp>
          <p:nvSpPr>
            <p:cNvPr id="90" name="Rectangle 87"/>
            <p:cNvSpPr/>
            <p:nvPr/>
          </p:nvSpPr>
          <p:spPr>
            <a:xfrm>
              <a:off x="5015" y="2726"/>
              <a:ext cx="60" cy="13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1" name="Rectangle 88"/>
            <p:cNvSpPr/>
            <p:nvPr/>
          </p:nvSpPr>
          <p:spPr>
            <a:xfrm>
              <a:off x="5023" y="2767"/>
              <a:ext cx="48" cy="5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2" name="Group 98"/>
          <p:cNvGrpSpPr/>
          <p:nvPr/>
        </p:nvGrpSpPr>
        <p:grpSpPr>
          <a:xfrm>
            <a:off x="10125075" y="4708525"/>
            <a:ext cx="236538" cy="498475"/>
            <a:chOff x="4992" y="2966"/>
            <a:chExt cx="149" cy="314"/>
          </a:xfrm>
        </p:grpSpPr>
        <p:sp>
          <p:nvSpPr>
            <p:cNvPr id="93" name="AutoShape 90"/>
            <p:cNvSpPr/>
            <p:nvPr/>
          </p:nvSpPr>
          <p:spPr>
            <a:xfrm>
              <a:off x="4992" y="3207"/>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4" name="Rectangle 91"/>
            <p:cNvSpPr/>
            <p:nvPr/>
          </p:nvSpPr>
          <p:spPr>
            <a:xfrm>
              <a:off x="5067" y="2967"/>
              <a:ext cx="69" cy="242"/>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5" name="Rectangle 92"/>
            <p:cNvSpPr/>
            <p:nvPr/>
          </p:nvSpPr>
          <p:spPr>
            <a:xfrm>
              <a:off x="4994" y="3037"/>
              <a:ext cx="92" cy="240"/>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6" name="AutoShape 93"/>
            <p:cNvSpPr/>
            <p:nvPr/>
          </p:nvSpPr>
          <p:spPr>
            <a:xfrm>
              <a:off x="4993" y="2966"/>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Line 94"/>
            <p:cNvSpPr/>
            <p:nvPr/>
          </p:nvSpPr>
          <p:spPr>
            <a:xfrm>
              <a:off x="5141" y="2970"/>
              <a:ext cx="0" cy="237"/>
            </a:xfrm>
            <a:prstGeom prst="line">
              <a:avLst/>
            </a:prstGeom>
            <a:ln w="12700" cap="flat" cmpd="sng">
              <a:solidFill>
                <a:schemeClr val="tx1"/>
              </a:solidFill>
              <a:prstDash val="solid"/>
              <a:headEnd type="none" w="sm" len="sm"/>
              <a:tailEnd type="none" w="sm" len="sm"/>
            </a:ln>
          </p:spPr>
        </p:sp>
        <p:sp>
          <p:nvSpPr>
            <p:cNvPr id="98" name="Line 95"/>
            <p:cNvSpPr/>
            <p:nvPr/>
          </p:nvSpPr>
          <p:spPr>
            <a:xfrm flipH="1">
              <a:off x="5087" y="3207"/>
              <a:ext cx="54" cy="71"/>
            </a:xfrm>
            <a:prstGeom prst="line">
              <a:avLst/>
            </a:prstGeom>
            <a:ln w="12700" cap="flat" cmpd="sng">
              <a:solidFill>
                <a:schemeClr val="tx1"/>
              </a:solidFill>
              <a:prstDash val="solid"/>
              <a:headEnd type="none" w="sm" len="sm"/>
              <a:tailEnd type="none" w="sm" len="sm"/>
            </a:ln>
          </p:spPr>
        </p:sp>
        <p:sp>
          <p:nvSpPr>
            <p:cNvPr id="99" name="Rectangle 96"/>
            <p:cNvSpPr/>
            <p:nvPr/>
          </p:nvSpPr>
          <p:spPr>
            <a:xfrm>
              <a:off x="5006" y="3069"/>
              <a:ext cx="60" cy="13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Rectangle 97"/>
            <p:cNvSpPr/>
            <p:nvPr/>
          </p:nvSpPr>
          <p:spPr>
            <a:xfrm>
              <a:off x="5014" y="3110"/>
              <a:ext cx="48" cy="4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1" name="Line 99"/>
          <p:cNvSpPr/>
          <p:nvPr/>
        </p:nvSpPr>
        <p:spPr>
          <a:xfrm flipV="1">
            <a:off x="10045700" y="4248150"/>
            <a:ext cx="0" cy="747713"/>
          </a:xfrm>
          <a:prstGeom prst="line">
            <a:avLst/>
          </a:prstGeom>
          <a:ln w="12700" cap="flat" cmpd="sng">
            <a:solidFill>
              <a:schemeClr val="tx1"/>
            </a:solidFill>
            <a:prstDash val="solid"/>
            <a:headEnd type="none" w="sm" len="sm"/>
            <a:tailEnd type="none" w="sm" len="sm"/>
          </a:ln>
        </p:spPr>
      </p:sp>
      <p:sp>
        <p:nvSpPr>
          <p:cNvPr id="102" name="Line 100"/>
          <p:cNvSpPr/>
          <p:nvPr/>
        </p:nvSpPr>
        <p:spPr>
          <a:xfrm>
            <a:off x="10042525" y="4991100"/>
            <a:ext cx="117475" cy="0"/>
          </a:xfrm>
          <a:prstGeom prst="line">
            <a:avLst/>
          </a:prstGeom>
          <a:ln w="12700" cap="flat" cmpd="sng">
            <a:solidFill>
              <a:schemeClr val="tx1"/>
            </a:solidFill>
            <a:prstDash val="solid"/>
            <a:headEnd type="none" w="sm" len="sm"/>
            <a:tailEnd type="none" w="sm" len="sm"/>
          </a:ln>
        </p:spPr>
      </p:sp>
      <p:sp>
        <p:nvSpPr>
          <p:cNvPr id="103" name="Line 101"/>
          <p:cNvSpPr/>
          <p:nvPr/>
        </p:nvSpPr>
        <p:spPr>
          <a:xfrm>
            <a:off x="10039350" y="4408488"/>
            <a:ext cx="101600" cy="0"/>
          </a:xfrm>
          <a:prstGeom prst="line">
            <a:avLst/>
          </a:prstGeom>
          <a:ln w="12700" cap="flat" cmpd="sng">
            <a:solidFill>
              <a:schemeClr val="tx1"/>
            </a:solidFill>
            <a:prstDash val="solid"/>
            <a:headEnd type="none" w="sm" len="sm"/>
            <a:tailEnd type="none" w="sm" len="sm"/>
          </a:ln>
        </p:spPr>
      </p:sp>
      <p:sp>
        <p:nvSpPr>
          <p:cNvPr id="104" name="Line 102"/>
          <p:cNvSpPr/>
          <p:nvPr/>
        </p:nvSpPr>
        <p:spPr>
          <a:xfrm flipV="1">
            <a:off x="8588375" y="2081213"/>
            <a:ext cx="520700" cy="254000"/>
          </a:xfrm>
          <a:prstGeom prst="line">
            <a:avLst/>
          </a:prstGeom>
          <a:ln w="12700" cap="flat" cmpd="sng">
            <a:solidFill>
              <a:schemeClr val="tx1"/>
            </a:solidFill>
            <a:prstDash val="solid"/>
            <a:headEnd type="none" w="sm" len="sm"/>
            <a:tailEnd type="none" w="sm" len="sm"/>
          </a:ln>
        </p:spPr>
      </p:sp>
      <p:sp>
        <p:nvSpPr>
          <p:cNvPr id="105" name="Line 103"/>
          <p:cNvSpPr/>
          <p:nvPr/>
        </p:nvSpPr>
        <p:spPr>
          <a:xfrm>
            <a:off x="9652000" y="2062163"/>
            <a:ext cx="552450" cy="254000"/>
          </a:xfrm>
          <a:prstGeom prst="line">
            <a:avLst/>
          </a:prstGeom>
          <a:ln w="12700" cap="flat" cmpd="sng">
            <a:solidFill>
              <a:schemeClr val="tx1"/>
            </a:solidFill>
            <a:prstDash val="solid"/>
            <a:headEnd type="none" w="sm" len="sm"/>
            <a:tailEnd type="none" w="sm" len="sm"/>
          </a:ln>
        </p:spPr>
      </p:sp>
      <p:sp>
        <p:nvSpPr>
          <p:cNvPr id="106" name="Line 104"/>
          <p:cNvSpPr/>
          <p:nvPr/>
        </p:nvSpPr>
        <p:spPr>
          <a:xfrm flipH="1">
            <a:off x="10242550" y="2473325"/>
            <a:ext cx="273050" cy="833438"/>
          </a:xfrm>
          <a:prstGeom prst="line">
            <a:avLst/>
          </a:prstGeom>
          <a:ln w="12700" cap="flat" cmpd="sng">
            <a:solidFill>
              <a:schemeClr val="tx1"/>
            </a:solidFill>
            <a:prstDash val="solid"/>
            <a:headEnd type="none" w="sm" len="sm"/>
            <a:tailEnd type="none" w="sm" len="sm"/>
          </a:ln>
        </p:spPr>
      </p:sp>
      <p:sp>
        <p:nvSpPr>
          <p:cNvPr id="107" name="Line 105"/>
          <p:cNvSpPr/>
          <p:nvPr/>
        </p:nvSpPr>
        <p:spPr>
          <a:xfrm>
            <a:off x="9366250" y="2198688"/>
            <a:ext cx="0" cy="528637"/>
          </a:xfrm>
          <a:prstGeom prst="line">
            <a:avLst/>
          </a:prstGeom>
          <a:ln w="12700" cap="flat" cmpd="sng">
            <a:solidFill>
              <a:schemeClr val="tx1"/>
            </a:solidFill>
            <a:prstDash val="solid"/>
            <a:headEnd type="none" w="sm" len="sm"/>
            <a:tailEnd type="none" w="sm" len="sm"/>
          </a:ln>
        </p:spPr>
      </p:sp>
      <p:sp>
        <p:nvSpPr>
          <p:cNvPr id="108" name="Line 106"/>
          <p:cNvSpPr/>
          <p:nvPr/>
        </p:nvSpPr>
        <p:spPr>
          <a:xfrm>
            <a:off x="9394825" y="2990850"/>
            <a:ext cx="608013" cy="450850"/>
          </a:xfrm>
          <a:prstGeom prst="line">
            <a:avLst/>
          </a:prstGeom>
          <a:ln w="12700" cap="flat" cmpd="sng">
            <a:solidFill>
              <a:schemeClr val="tx1"/>
            </a:solidFill>
            <a:prstDash val="solid"/>
            <a:headEnd type="none" w="sm" len="sm"/>
            <a:tailEnd type="none" w="sm" len="sm"/>
          </a:ln>
        </p:spPr>
      </p:sp>
      <p:sp>
        <p:nvSpPr>
          <p:cNvPr id="109" name="Line 107"/>
          <p:cNvSpPr/>
          <p:nvPr/>
        </p:nvSpPr>
        <p:spPr>
          <a:xfrm flipH="1">
            <a:off x="9918700" y="3560763"/>
            <a:ext cx="303213" cy="441325"/>
          </a:xfrm>
          <a:prstGeom prst="line">
            <a:avLst/>
          </a:prstGeom>
          <a:ln w="12700" cap="flat" cmpd="sng">
            <a:solidFill>
              <a:schemeClr val="tx1"/>
            </a:solidFill>
            <a:prstDash val="solid"/>
            <a:headEnd type="none" w="sm" len="sm"/>
            <a:tailEnd type="none" w="sm" len="sm"/>
          </a:ln>
        </p:spPr>
      </p:sp>
      <p:sp>
        <p:nvSpPr>
          <p:cNvPr id="110" name="Line 108"/>
          <p:cNvSpPr/>
          <p:nvPr/>
        </p:nvSpPr>
        <p:spPr>
          <a:xfrm flipH="1">
            <a:off x="9659938" y="2433638"/>
            <a:ext cx="638175" cy="469900"/>
          </a:xfrm>
          <a:prstGeom prst="line">
            <a:avLst/>
          </a:prstGeom>
          <a:ln w="12700" cap="flat" cmpd="sng">
            <a:solidFill>
              <a:schemeClr val="tx1"/>
            </a:solidFill>
            <a:prstDash val="solid"/>
            <a:headEnd type="none" w="sm" len="sm"/>
            <a:tailEnd type="none" w="sm" len="sm"/>
          </a:ln>
        </p:spPr>
      </p:sp>
      <p:sp>
        <p:nvSpPr>
          <p:cNvPr id="111" name="Line 109"/>
          <p:cNvSpPr/>
          <p:nvPr/>
        </p:nvSpPr>
        <p:spPr>
          <a:xfrm flipH="1">
            <a:off x="9671050" y="1749425"/>
            <a:ext cx="398463" cy="312738"/>
          </a:xfrm>
          <a:prstGeom prst="line">
            <a:avLst/>
          </a:prstGeom>
          <a:ln w="12700" cap="flat" cmpd="sng">
            <a:solidFill>
              <a:schemeClr val="tx1"/>
            </a:solidFill>
            <a:prstDash val="solid"/>
            <a:headEnd type="none" w="sm" len="sm"/>
            <a:tailEnd type="none" w="sm" len="sm"/>
          </a:ln>
        </p:spPr>
      </p:sp>
      <p:sp>
        <p:nvSpPr>
          <p:cNvPr id="112" name="Line 110"/>
          <p:cNvSpPr/>
          <p:nvPr/>
        </p:nvSpPr>
        <p:spPr>
          <a:xfrm flipH="1">
            <a:off x="10487025" y="1963738"/>
            <a:ext cx="230188" cy="215900"/>
          </a:xfrm>
          <a:prstGeom prst="line">
            <a:avLst/>
          </a:prstGeom>
          <a:ln w="12700" cap="flat" cmpd="sng">
            <a:solidFill>
              <a:schemeClr val="tx1"/>
            </a:solidFill>
            <a:prstDash val="solid"/>
            <a:headEnd type="none" w="sm" len="sm"/>
            <a:tailEnd type="none" w="sm" len="sm"/>
          </a:ln>
        </p:spPr>
      </p:sp>
      <p:grpSp>
        <p:nvGrpSpPr>
          <p:cNvPr id="113" name="Group 124"/>
          <p:cNvGrpSpPr/>
          <p:nvPr/>
        </p:nvGrpSpPr>
        <p:grpSpPr>
          <a:xfrm>
            <a:off x="7997825" y="2198688"/>
            <a:ext cx="569913" cy="285750"/>
            <a:chOff x="3652" y="1385"/>
            <a:chExt cx="359" cy="180"/>
          </a:xfrm>
        </p:grpSpPr>
        <p:sp>
          <p:nvSpPr>
            <p:cNvPr id="114" name="Oval 111"/>
            <p:cNvSpPr/>
            <p:nvPr/>
          </p:nvSpPr>
          <p:spPr>
            <a:xfrm>
              <a:off x="3655" y="1465"/>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5" name="Line 112"/>
            <p:cNvSpPr/>
            <p:nvPr/>
          </p:nvSpPr>
          <p:spPr>
            <a:xfrm>
              <a:off x="3655" y="1457"/>
              <a:ext cx="0" cy="62"/>
            </a:xfrm>
            <a:prstGeom prst="line">
              <a:avLst/>
            </a:prstGeom>
            <a:ln w="12700" cap="flat" cmpd="sng">
              <a:solidFill>
                <a:schemeClr val="tx1"/>
              </a:solidFill>
              <a:prstDash val="solid"/>
              <a:headEnd type="none" w="sm" len="sm"/>
              <a:tailEnd type="none" w="sm" len="sm"/>
            </a:ln>
          </p:spPr>
        </p:sp>
        <p:sp>
          <p:nvSpPr>
            <p:cNvPr id="116" name="Line 113"/>
            <p:cNvSpPr/>
            <p:nvPr/>
          </p:nvSpPr>
          <p:spPr>
            <a:xfrm>
              <a:off x="4011" y="1457"/>
              <a:ext cx="0" cy="62"/>
            </a:xfrm>
            <a:prstGeom prst="line">
              <a:avLst/>
            </a:prstGeom>
            <a:ln w="12700" cap="flat" cmpd="sng">
              <a:solidFill>
                <a:schemeClr val="tx1"/>
              </a:solidFill>
              <a:prstDash val="solid"/>
              <a:headEnd type="none" w="sm" len="sm"/>
              <a:tailEnd type="none" w="sm" len="sm"/>
            </a:ln>
          </p:spPr>
        </p:sp>
        <p:sp>
          <p:nvSpPr>
            <p:cNvPr id="117" name="Rectangle 114"/>
            <p:cNvSpPr/>
            <p:nvPr/>
          </p:nvSpPr>
          <p:spPr>
            <a:xfrm>
              <a:off x="3655" y="1457"/>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18" name="Oval 115"/>
            <p:cNvSpPr/>
            <p:nvPr/>
          </p:nvSpPr>
          <p:spPr>
            <a:xfrm>
              <a:off x="3652" y="1385"/>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19" name="Group 119"/>
            <p:cNvGrpSpPr/>
            <p:nvPr/>
          </p:nvGrpSpPr>
          <p:grpSpPr>
            <a:xfrm>
              <a:off x="3737" y="1410"/>
              <a:ext cx="177" cy="69"/>
              <a:chOff x="3737" y="1410"/>
              <a:chExt cx="177" cy="69"/>
            </a:xfrm>
          </p:grpSpPr>
          <p:sp>
            <p:nvSpPr>
              <p:cNvPr id="124" name="Line 116"/>
              <p:cNvSpPr/>
              <p:nvPr/>
            </p:nvSpPr>
            <p:spPr>
              <a:xfrm flipV="1">
                <a:off x="3737" y="1410"/>
                <a:ext cx="63" cy="1"/>
              </a:xfrm>
              <a:prstGeom prst="line">
                <a:avLst/>
              </a:prstGeom>
              <a:ln w="25400" cap="flat" cmpd="sng">
                <a:solidFill>
                  <a:schemeClr val="tx1"/>
                </a:solidFill>
                <a:prstDash val="solid"/>
                <a:headEnd type="none" w="sm" len="sm"/>
                <a:tailEnd type="none" w="sm" len="sm"/>
              </a:ln>
            </p:spPr>
          </p:sp>
          <p:sp>
            <p:nvSpPr>
              <p:cNvPr id="125" name="Line 117"/>
              <p:cNvSpPr/>
              <p:nvPr/>
            </p:nvSpPr>
            <p:spPr>
              <a:xfrm>
                <a:off x="3859" y="1479"/>
                <a:ext cx="55" cy="0"/>
              </a:xfrm>
              <a:prstGeom prst="line">
                <a:avLst/>
              </a:prstGeom>
              <a:ln w="25400" cap="flat" cmpd="sng">
                <a:solidFill>
                  <a:schemeClr val="tx1"/>
                </a:solidFill>
                <a:prstDash val="solid"/>
                <a:headEnd type="none" w="sm" len="sm"/>
                <a:tailEnd type="none" w="sm" len="sm"/>
              </a:ln>
            </p:spPr>
          </p:sp>
          <p:sp>
            <p:nvSpPr>
              <p:cNvPr id="126" name="Line 118"/>
              <p:cNvSpPr/>
              <p:nvPr/>
            </p:nvSpPr>
            <p:spPr>
              <a:xfrm>
                <a:off x="3796" y="1412"/>
                <a:ext cx="65" cy="67"/>
              </a:xfrm>
              <a:prstGeom prst="line">
                <a:avLst/>
              </a:prstGeom>
              <a:ln w="25400" cap="flat" cmpd="sng">
                <a:solidFill>
                  <a:schemeClr val="tx1"/>
                </a:solidFill>
                <a:prstDash val="solid"/>
                <a:headEnd type="none" w="sm" len="sm"/>
                <a:tailEnd type="none" w="sm" len="sm"/>
              </a:ln>
            </p:spPr>
          </p:sp>
        </p:grpSp>
        <p:grpSp>
          <p:nvGrpSpPr>
            <p:cNvPr id="120" name="Group 123"/>
            <p:cNvGrpSpPr/>
            <p:nvPr/>
          </p:nvGrpSpPr>
          <p:grpSpPr>
            <a:xfrm>
              <a:off x="3738" y="1409"/>
              <a:ext cx="175" cy="69"/>
              <a:chOff x="3738" y="1409"/>
              <a:chExt cx="175" cy="69"/>
            </a:xfrm>
          </p:grpSpPr>
          <p:sp>
            <p:nvSpPr>
              <p:cNvPr id="121" name="Line 120"/>
              <p:cNvSpPr/>
              <p:nvPr/>
            </p:nvSpPr>
            <p:spPr>
              <a:xfrm>
                <a:off x="3738" y="1477"/>
                <a:ext cx="63" cy="1"/>
              </a:xfrm>
              <a:prstGeom prst="line">
                <a:avLst/>
              </a:prstGeom>
              <a:ln w="25400" cap="flat" cmpd="sng">
                <a:solidFill>
                  <a:schemeClr val="tx1"/>
                </a:solidFill>
                <a:prstDash val="solid"/>
                <a:headEnd type="none" w="sm" len="sm"/>
                <a:tailEnd type="none" w="sm" len="sm"/>
              </a:ln>
            </p:spPr>
          </p:sp>
          <p:sp>
            <p:nvSpPr>
              <p:cNvPr id="122" name="Line 121"/>
              <p:cNvSpPr/>
              <p:nvPr/>
            </p:nvSpPr>
            <p:spPr>
              <a:xfrm>
                <a:off x="3858" y="1410"/>
                <a:ext cx="55" cy="0"/>
              </a:xfrm>
              <a:prstGeom prst="line">
                <a:avLst/>
              </a:prstGeom>
              <a:ln w="25400" cap="flat" cmpd="sng">
                <a:solidFill>
                  <a:schemeClr val="tx1"/>
                </a:solidFill>
                <a:prstDash val="solid"/>
                <a:headEnd type="none" w="sm" len="sm"/>
                <a:tailEnd type="none" w="sm" len="sm"/>
              </a:ln>
            </p:spPr>
          </p:sp>
          <p:sp>
            <p:nvSpPr>
              <p:cNvPr id="123" name="Line 122"/>
              <p:cNvSpPr/>
              <p:nvPr/>
            </p:nvSpPr>
            <p:spPr>
              <a:xfrm flipV="1">
                <a:off x="3795" y="1409"/>
                <a:ext cx="65" cy="67"/>
              </a:xfrm>
              <a:prstGeom prst="line">
                <a:avLst/>
              </a:prstGeom>
              <a:ln w="25400" cap="flat" cmpd="sng">
                <a:solidFill>
                  <a:schemeClr val="tx1"/>
                </a:solidFill>
                <a:prstDash val="solid"/>
                <a:headEnd type="none" w="sm" len="sm"/>
                <a:tailEnd type="none" w="sm" len="sm"/>
              </a:ln>
            </p:spPr>
          </p:sp>
        </p:grpSp>
      </p:grpSp>
      <p:grpSp>
        <p:nvGrpSpPr>
          <p:cNvPr id="127" name="Group 138"/>
          <p:cNvGrpSpPr/>
          <p:nvPr/>
        </p:nvGrpSpPr>
        <p:grpSpPr>
          <a:xfrm>
            <a:off x="9080500" y="1919288"/>
            <a:ext cx="571500" cy="285750"/>
            <a:chOff x="4334" y="1209"/>
            <a:chExt cx="360" cy="180"/>
          </a:xfrm>
        </p:grpSpPr>
        <p:sp>
          <p:nvSpPr>
            <p:cNvPr id="128" name="Oval 125"/>
            <p:cNvSpPr/>
            <p:nvPr/>
          </p:nvSpPr>
          <p:spPr>
            <a:xfrm>
              <a:off x="4337" y="1289"/>
              <a:ext cx="357"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29" name="Line 126"/>
            <p:cNvSpPr/>
            <p:nvPr/>
          </p:nvSpPr>
          <p:spPr>
            <a:xfrm>
              <a:off x="4337" y="1281"/>
              <a:ext cx="0" cy="62"/>
            </a:xfrm>
            <a:prstGeom prst="line">
              <a:avLst/>
            </a:prstGeom>
            <a:ln w="12700" cap="flat" cmpd="sng">
              <a:solidFill>
                <a:schemeClr val="tx1"/>
              </a:solidFill>
              <a:prstDash val="solid"/>
              <a:headEnd type="none" w="sm" len="sm"/>
              <a:tailEnd type="none" w="sm" len="sm"/>
            </a:ln>
          </p:spPr>
        </p:sp>
        <p:sp>
          <p:nvSpPr>
            <p:cNvPr id="130" name="Line 127"/>
            <p:cNvSpPr/>
            <p:nvPr/>
          </p:nvSpPr>
          <p:spPr>
            <a:xfrm>
              <a:off x="4694" y="1281"/>
              <a:ext cx="0" cy="62"/>
            </a:xfrm>
            <a:prstGeom prst="line">
              <a:avLst/>
            </a:prstGeom>
            <a:ln w="12700" cap="flat" cmpd="sng">
              <a:solidFill>
                <a:schemeClr val="tx1"/>
              </a:solidFill>
              <a:prstDash val="solid"/>
              <a:headEnd type="none" w="sm" len="sm"/>
              <a:tailEnd type="none" w="sm" len="sm"/>
            </a:ln>
          </p:spPr>
        </p:sp>
        <p:sp>
          <p:nvSpPr>
            <p:cNvPr id="131" name="Rectangle 128"/>
            <p:cNvSpPr/>
            <p:nvPr/>
          </p:nvSpPr>
          <p:spPr>
            <a:xfrm>
              <a:off x="4337" y="1281"/>
              <a:ext cx="354"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2" name="Oval 129"/>
            <p:cNvSpPr/>
            <p:nvPr/>
          </p:nvSpPr>
          <p:spPr>
            <a:xfrm>
              <a:off x="4334" y="1209"/>
              <a:ext cx="357"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3" name="Group 133"/>
            <p:cNvGrpSpPr/>
            <p:nvPr/>
          </p:nvGrpSpPr>
          <p:grpSpPr>
            <a:xfrm>
              <a:off x="4419" y="1234"/>
              <a:ext cx="178" cy="69"/>
              <a:chOff x="4419" y="1234"/>
              <a:chExt cx="178" cy="69"/>
            </a:xfrm>
          </p:grpSpPr>
          <p:sp>
            <p:nvSpPr>
              <p:cNvPr id="138" name="Line 130"/>
              <p:cNvSpPr/>
              <p:nvPr/>
            </p:nvSpPr>
            <p:spPr>
              <a:xfrm flipV="1">
                <a:off x="4419" y="1234"/>
                <a:ext cx="63" cy="1"/>
              </a:xfrm>
              <a:prstGeom prst="line">
                <a:avLst/>
              </a:prstGeom>
              <a:ln w="25400" cap="flat" cmpd="sng">
                <a:solidFill>
                  <a:schemeClr val="tx1"/>
                </a:solidFill>
                <a:prstDash val="solid"/>
                <a:headEnd type="none" w="sm" len="sm"/>
                <a:tailEnd type="none" w="sm" len="sm"/>
              </a:ln>
            </p:spPr>
          </p:sp>
          <p:sp>
            <p:nvSpPr>
              <p:cNvPr id="139" name="Line 131"/>
              <p:cNvSpPr/>
              <p:nvPr/>
            </p:nvSpPr>
            <p:spPr>
              <a:xfrm>
                <a:off x="4541" y="1303"/>
                <a:ext cx="56" cy="0"/>
              </a:xfrm>
              <a:prstGeom prst="line">
                <a:avLst/>
              </a:prstGeom>
              <a:ln w="25400" cap="flat" cmpd="sng">
                <a:solidFill>
                  <a:schemeClr val="tx1"/>
                </a:solidFill>
                <a:prstDash val="solid"/>
                <a:headEnd type="none" w="sm" len="sm"/>
                <a:tailEnd type="none" w="sm" len="sm"/>
              </a:ln>
            </p:spPr>
          </p:sp>
          <p:sp>
            <p:nvSpPr>
              <p:cNvPr id="140" name="Line 132"/>
              <p:cNvSpPr/>
              <p:nvPr/>
            </p:nvSpPr>
            <p:spPr>
              <a:xfrm>
                <a:off x="4478" y="1236"/>
                <a:ext cx="66" cy="67"/>
              </a:xfrm>
              <a:prstGeom prst="line">
                <a:avLst/>
              </a:prstGeom>
              <a:ln w="25400" cap="flat" cmpd="sng">
                <a:solidFill>
                  <a:schemeClr val="tx1"/>
                </a:solidFill>
                <a:prstDash val="solid"/>
                <a:headEnd type="none" w="sm" len="sm"/>
                <a:tailEnd type="none" w="sm" len="sm"/>
              </a:ln>
            </p:spPr>
          </p:sp>
        </p:grpSp>
        <p:grpSp>
          <p:nvGrpSpPr>
            <p:cNvPr id="134" name="Group 137"/>
            <p:cNvGrpSpPr/>
            <p:nvPr/>
          </p:nvGrpSpPr>
          <p:grpSpPr>
            <a:xfrm>
              <a:off x="4420" y="1233"/>
              <a:ext cx="177" cy="69"/>
              <a:chOff x="4420" y="1233"/>
              <a:chExt cx="177" cy="69"/>
            </a:xfrm>
          </p:grpSpPr>
          <p:sp>
            <p:nvSpPr>
              <p:cNvPr id="135" name="Line 134"/>
              <p:cNvSpPr/>
              <p:nvPr/>
            </p:nvSpPr>
            <p:spPr>
              <a:xfrm>
                <a:off x="4420" y="1301"/>
                <a:ext cx="63" cy="1"/>
              </a:xfrm>
              <a:prstGeom prst="line">
                <a:avLst/>
              </a:prstGeom>
              <a:ln w="25400" cap="flat" cmpd="sng">
                <a:solidFill>
                  <a:schemeClr val="tx1"/>
                </a:solidFill>
                <a:prstDash val="solid"/>
                <a:headEnd type="none" w="sm" len="sm"/>
                <a:tailEnd type="none" w="sm" len="sm"/>
              </a:ln>
            </p:spPr>
          </p:sp>
          <p:sp>
            <p:nvSpPr>
              <p:cNvPr id="136" name="Line 135"/>
              <p:cNvSpPr/>
              <p:nvPr/>
            </p:nvSpPr>
            <p:spPr>
              <a:xfrm>
                <a:off x="4541" y="1234"/>
                <a:ext cx="56" cy="0"/>
              </a:xfrm>
              <a:prstGeom prst="line">
                <a:avLst/>
              </a:prstGeom>
              <a:ln w="25400" cap="flat" cmpd="sng">
                <a:solidFill>
                  <a:schemeClr val="tx1"/>
                </a:solidFill>
                <a:prstDash val="solid"/>
                <a:headEnd type="none" w="sm" len="sm"/>
                <a:tailEnd type="none" w="sm" len="sm"/>
              </a:ln>
            </p:spPr>
          </p:sp>
          <p:sp>
            <p:nvSpPr>
              <p:cNvPr id="137" name="Line 136"/>
              <p:cNvSpPr/>
              <p:nvPr/>
            </p:nvSpPr>
            <p:spPr>
              <a:xfrm flipV="1">
                <a:off x="4478" y="1233"/>
                <a:ext cx="66" cy="67"/>
              </a:xfrm>
              <a:prstGeom prst="line">
                <a:avLst/>
              </a:prstGeom>
              <a:ln w="25400" cap="flat" cmpd="sng">
                <a:solidFill>
                  <a:schemeClr val="tx1"/>
                </a:solidFill>
                <a:prstDash val="solid"/>
                <a:headEnd type="none" w="sm" len="sm"/>
                <a:tailEnd type="none" w="sm" len="sm"/>
              </a:ln>
            </p:spPr>
          </p:sp>
        </p:grpSp>
      </p:grpSp>
      <p:grpSp>
        <p:nvGrpSpPr>
          <p:cNvPr id="141" name="Group 152"/>
          <p:cNvGrpSpPr/>
          <p:nvPr/>
        </p:nvGrpSpPr>
        <p:grpSpPr>
          <a:xfrm>
            <a:off x="9101138" y="2724150"/>
            <a:ext cx="569912" cy="285750"/>
            <a:chOff x="4347" y="1716"/>
            <a:chExt cx="359" cy="180"/>
          </a:xfrm>
        </p:grpSpPr>
        <p:sp>
          <p:nvSpPr>
            <p:cNvPr id="142" name="Oval 139"/>
            <p:cNvSpPr/>
            <p:nvPr/>
          </p:nvSpPr>
          <p:spPr>
            <a:xfrm>
              <a:off x="4350" y="1796"/>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3" name="Line 140"/>
            <p:cNvSpPr/>
            <p:nvPr/>
          </p:nvSpPr>
          <p:spPr>
            <a:xfrm>
              <a:off x="4350" y="1788"/>
              <a:ext cx="0" cy="62"/>
            </a:xfrm>
            <a:prstGeom prst="line">
              <a:avLst/>
            </a:prstGeom>
            <a:ln w="12700" cap="flat" cmpd="sng">
              <a:solidFill>
                <a:schemeClr val="tx1"/>
              </a:solidFill>
              <a:prstDash val="solid"/>
              <a:headEnd type="none" w="sm" len="sm"/>
              <a:tailEnd type="none" w="sm" len="sm"/>
            </a:ln>
          </p:spPr>
        </p:sp>
        <p:sp>
          <p:nvSpPr>
            <p:cNvPr id="144" name="Line 141"/>
            <p:cNvSpPr/>
            <p:nvPr/>
          </p:nvSpPr>
          <p:spPr>
            <a:xfrm>
              <a:off x="4706" y="1788"/>
              <a:ext cx="0" cy="62"/>
            </a:xfrm>
            <a:prstGeom prst="line">
              <a:avLst/>
            </a:prstGeom>
            <a:ln w="12700" cap="flat" cmpd="sng">
              <a:solidFill>
                <a:schemeClr val="tx1"/>
              </a:solidFill>
              <a:prstDash val="solid"/>
              <a:headEnd type="none" w="sm" len="sm"/>
              <a:tailEnd type="none" w="sm" len="sm"/>
            </a:ln>
          </p:spPr>
        </p:sp>
        <p:sp>
          <p:nvSpPr>
            <p:cNvPr id="145" name="Rectangle 142"/>
            <p:cNvSpPr/>
            <p:nvPr/>
          </p:nvSpPr>
          <p:spPr>
            <a:xfrm>
              <a:off x="4350" y="1788"/>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6" name="Oval 143"/>
            <p:cNvSpPr/>
            <p:nvPr/>
          </p:nvSpPr>
          <p:spPr>
            <a:xfrm>
              <a:off x="4347" y="1716"/>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47" name="Group 147"/>
            <p:cNvGrpSpPr/>
            <p:nvPr/>
          </p:nvGrpSpPr>
          <p:grpSpPr>
            <a:xfrm>
              <a:off x="4432" y="1741"/>
              <a:ext cx="177" cy="69"/>
              <a:chOff x="4432" y="1741"/>
              <a:chExt cx="177" cy="69"/>
            </a:xfrm>
          </p:grpSpPr>
          <p:sp>
            <p:nvSpPr>
              <p:cNvPr id="152" name="Line 144"/>
              <p:cNvSpPr/>
              <p:nvPr/>
            </p:nvSpPr>
            <p:spPr>
              <a:xfrm flipV="1">
                <a:off x="4432" y="1741"/>
                <a:ext cx="63" cy="1"/>
              </a:xfrm>
              <a:prstGeom prst="line">
                <a:avLst/>
              </a:prstGeom>
              <a:ln w="25400" cap="flat" cmpd="sng">
                <a:solidFill>
                  <a:schemeClr val="tx1"/>
                </a:solidFill>
                <a:prstDash val="solid"/>
                <a:headEnd type="none" w="sm" len="sm"/>
                <a:tailEnd type="none" w="sm" len="sm"/>
              </a:ln>
            </p:spPr>
          </p:sp>
          <p:sp>
            <p:nvSpPr>
              <p:cNvPr id="153" name="Line 145"/>
              <p:cNvSpPr/>
              <p:nvPr/>
            </p:nvSpPr>
            <p:spPr>
              <a:xfrm>
                <a:off x="4554" y="1810"/>
                <a:ext cx="55" cy="0"/>
              </a:xfrm>
              <a:prstGeom prst="line">
                <a:avLst/>
              </a:prstGeom>
              <a:ln w="25400" cap="flat" cmpd="sng">
                <a:solidFill>
                  <a:schemeClr val="tx1"/>
                </a:solidFill>
                <a:prstDash val="solid"/>
                <a:headEnd type="none" w="sm" len="sm"/>
                <a:tailEnd type="none" w="sm" len="sm"/>
              </a:ln>
            </p:spPr>
          </p:sp>
          <p:sp>
            <p:nvSpPr>
              <p:cNvPr id="154" name="Line 146"/>
              <p:cNvSpPr/>
              <p:nvPr/>
            </p:nvSpPr>
            <p:spPr>
              <a:xfrm>
                <a:off x="4491" y="1743"/>
                <a:ext cx="65" cy="67"/>
              </a:xfrm>
              <a:prstGeom prst="line">
                <a:avLst/>
              </a:prstGeom>
              <a:ln w="25400" cap="flat" cmpd="sng">
                <a:solidFill>
                  <a:schemeClr val="tx1"/>
                </a:solidFill>
                <a:prstDash val="solid"/>
                <a:headEnd type="none" w="sm" len="sm"/>
                <a:tailEnd type="none" w="sm" len="sm"/>
              </a:ln>
            </p:spPr>
          </p:sp>
        </p:grpSp>
        <p:grpSp>
          <p:nvGrpSpPr>
            <p:cNvPr id="148" name="Group 151"/>
            <p:cNvGrpSpPr/>
            <p:nvPr/>
          </p:nvGrpSpPr>
          <p:grpSpPr>
            <a:xfrm>
              <a:off x="4433" y="1740"/>
              <a:ext cx="175" cy="69"/>
              <a:chOff x="4433" y="1740"/>
              <a:chExt cx="175" cy="69"/>
            </a:xfrm>
          </p:grpSpPr>
          <p:sp>
            <p:nvSpPr>
              <p:cNvPr id="149" name="Line 148"/>
              <p:cNvSpPr/>
              <p:nvPr/>
            </p:nvSpPr>
            <p:spPr>
              <a:xfrm>
                <a:off x="4433" y="1808"/>
                <a:ext cx="63" cy="1"/>
              </a:xfrm>
              <a:prstGeom prst="line">
                <a:avLst/>
              </a:prstGeom>
              <a:ln w="25400" cap="flat" cmpd="sng">
                <a:solidFill>
                  <a:schemeClr val="tx1"/>
                </a:solidFill>
                <a:prstDash val="solid"/>
                <a:headEnd type="none" w="sm" len="sm"/>
                <a:tailEnd type="none" w="sm" len="sm"/>
              </a:ln>
            </p:spPr>
          </p:sp>
          <p:sp>
            <p:nvSpPr>
              <p:cNvPr id="150" name="Line 149"/>
              <p:cNvSpPr/>
              <p:nvPr/>
            </p:nvSpPr>
            <p:spPr>
              <a:xfrm>
                <a:off x="4553" y="1741"/>
                <a:ext cx="55" cy="0"/>
              </a:xfrm>
              <a:prstGeom prst="line">
                <a:avLst/>
              </a:prstGeom>
              <a:ln w="25400" cap="flat" cmpd="sng">
                <a:solidFill>
                  <a:schemeClr val="tx1"/>
                </a:solidFill>
                <a:prstDash val="solid"/>
                <a:headEnd type="none" w="sm" len="sm"/>
                <a:tailEnd type="none" w="sm" len="sm"/>
              </a:ln>
            </p:spPr>
          </p:sp>
          <p:sp>
            <p:nvSpPr>
              <p:cNvPr id="151" name="Line 150"/>
              <p:cNvSpPr/>
              <p:nvPr/>
            </p:nvSpPr>
            <p:spPr>
              <a:xfrm flipV="1">
                <a:off x="4490" y="1740"/>
                <a:ext cx="65" cy="67"/>
              </a:xfrm>
              <a:prstGeom prst="line">
                <a:avLst/>
              </a:prstGeom>
              <a:ln w="25400" cap="flat" cmpd="sng">
                <a:solidFill>
                  <a:schemeClr val="tx1"/>
                </a:solidFill>
                <a:prstDash val="solid"/>
                <a:headEnd type="none" w="sm" len="sm"/>
                <a:tailEnd type="none" w="sm" len="sm"/>
              </a:ln>
            </p:spPr>
          </p:sp>
        </p:grpSp>
      </p:grpSp>
      <p:grpSp>
        <p:nvGrpSpPr>
          <p:cNvPr id="155" name="Group 166"/>
          <p:cNvGrpSpPr/>
          <p:nvPr/>
        </p:nvGrpSpPr>
        <p:grpSpPr>
          <a:xfrm>
            <a:off x="10204450" y="2174875"/>
            <a:ext cx="568325" cy="284163"/>
            <a:chOff x="5042" y="1370"/>
            <a:chExt cx="358" cy="179"/>
          </a:xfrm>
        </p:grpSpPr>
        <p:sp>
          <p:nvSpPr>
            <p:cNvPr id="156" name="Oval 153"/>
            <p:cNvSpPr/>
            <p:nvPr/>
          </p:nvSpPr>
          <p:spPr>
            <a:xfrm>
              <a:off x="5045" y="1450"/>
              <a:ext cx="355"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7" name="Line 154"/>
            <p:cNvSpPr/>
            <p:nvPr/>
          </p:nvSpPr>
          <p:spPr>
            <a:xfrm>
              <a:off x="5045" y="1442"/>
              <a:ext cx="0" cy="61"/>
            </a:xfrm>
            <a:prstGeom prst="line">
              <a:avLst/>
            </a:prstGeom>
            <a:ln w="12700" cap="flat" cmpd="sng">
              <a:solidFill>
                <a:schemeClr val="tx1"/>
              </a:solidFill>
              <a:prstDash val="solid"/>
              <a:headEnd type="none" w="sm" len="sm"/>
              <a:tailEnd type="none" w="sm" len="sm"/>
            </a:ln>
          </p:spPr>
        </p:sp>
        <p:sp>
          <p:nvSpPr>
            <p:cNvPr id="158" name="Line 155"/>
            <p:cNvSpPr/>
            <p:nvPr/>
          </p:nvSpPr>
          <p:spPr>
            <a:xfrm>
              <a:off x="5400" y="1442"/>
              <a:ext cx="0" cy="61"/>
            </a:xfrm>
            <a:prstGeom prst="line">
              <a:avLst/>
            </a:prstGeom>
            <a:ln w="12700" cap="flat" cmpd="sng">
              <a:solidFill>
                <a:schemeClr val="tx1"/>
              </a:solidFill>
              <a:prstDash val="solid"/>
              <a:headEnd type="none" w="sm" len="sm"/>
              <a:tailEnd type="none" w="sm" len="sm"/>
            </a:ln>
          </p:spPr>
        </p:sp>
        <p:sp>
          <p:nvSpPr>
            <p:cNvPr id="159" name="Rectangle 156"/>
            <p:cNvSpPr/>
            <p:nvPr/>
          </p:nvSpPr>
          <p:spPr>
            <a:xfrm>
              <a:off x="5045" y="1442"/>
              <a:ext cx="352"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0" name="Oval 157"/>
            <p:cNvSpPr/>
            <p:nvPr/>
          </p:nvSpPr>
          <p:spPr>
            <a:xfrm>
              <a:off x="5042" y="1370"/>
              <a:ext cx="355"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1" name="Group 161"/>
            <p:cNvGrpSpPr/>
            <p:nvPr/>
          </p:nvGrpSpPr>
          <p:grpSpPr>
            <a:xfrm>
              <a:off x="5127" y="1395"/>
              <a:ext cx="177" cy="68"/>
              <a:chOff x="5127" y="1395"/>
              <a:chExt cx="177" cy="68"/>
            </a:xfrm>
          </p:grpSpPr>
          <p:sp>
            <p:nvSpPr>
              <p:cNvPr id="166" name="Line 158"/>
              <p:cNvSpPr/>
              <p:nvPr/>
            </p:nvSpPr>
            <p:spPr>
              <a:xfrm flipV="1">
                <a:off x="5127" y="1395"/>
                <a:ext cx="63" cy="1"/>
              </a:xfrm>
              <a:prstGeom prst="line">
                <a:avLst/>
              </a:prstGeom>
              <a:ln w="25400" cap="flat" cmpd="sng">
                <a:solidFill>
                  <a:schemeClr val="tx1"/>
                </a:solidFill>
                <a:prstDash val="solid"/>
                <a:headEnd type="none" w="sm" len="sm"/>
                <a:tailEnd type="none" w="sm" len="sm"/>
              </a:ln>
            </p:spPr>
          </p:sp>
          <p:sp>
            <p:nvSpPr>
              <p:cNvPr id="167" name="Line 159"/>
              <p:cNvSpPr/>
              <p:nvPr/>
            </p:nvSpPr>
            <p:spPr>
              <a:xfrm>
                <a:off x="5249" y="1463"/>
                <a:ext cx="55" cy="0"/>
              </a:xfrm>
              <a:prstGeom prst="line">
                <a:avLst/>
              </a:prstGeom>
              <a:ln w="25400" cap="flat" cmpd="sng">
                <a:solidFill>
                  <a:schemeClr val="tx1"/>
                </a:solidFill>
                <a:prstDash val="solid"/>
                <a:headEnd type="none" w="sm" len="sm"/>
                <a:tailEnd type="none" w="sm" len="sm"/>
              </a:ln>
            </p:spPr>
          </p:sp>
          <p:sp>
            <p:nvSpPr>
              <p:cNvPr id="168" name="Line 160"/>
              <p:cNvSpPr/>
              <p:nvPr/>
            </p:nvSpPr>
            <p:spPr>
              <a:xfrm>
                <a:off x="5186" y="1397"/>
                <a:ext cx="65" cy="66"/>
              </a:xfrm>
              <a:prstGeom prst="line">
                <a:avLst/>
              </a:prstGeom>
              <a:ln w="25400" cap="flat" cmpd="sng">
                <a:solidFill>
                  <a:schemeClr val="tx1"/>
                </a:solidFill>
                <a:prstDash val="solid"/>
                <a:headEnd type="none" w="sm" len="sm"/>
                <a:tailEnd type="none" w="sm" len="sm"/>
              </a:ln>
            </p:spPr>
          </p:sp>
        </p:grpSp>
        <p:grpSp>
          <p:nvGrpSpPr>
            <p:cNvPr id="162" name="Group 165"/>
            <p:cNvGrpSpPr/>
            <p:nvPr/>
          </p:nvGrpSpPr>
          <p:grpSpPr>
            <a:xfrm>
              <a:off x="5128" y="1395"/>
              <a:ext cx="175" cy="67"/>
              <a:chOff x="5128" y="1395"/>
              <a:chExt cx="175" cy="67"/>
            </a:xfrm>
          </p:grpSpPr>
          <p:sp>
            <p:nvSpPr>
              <p:cNvPr id="163" name="Line 162"/>
              <p:cNvSpPr/>
              <p:nvPr/>
            </p:nvSpPr>
            <p:spPr>
              <a:xfrm>
                <a:off x="5128" y="1461"/>
                <a:ext cx="63" cy="1"/>
              </a:xfrm>
              <a:prstGeom prst="line">
                <a:avLst/>
              </a:prstGeom>
              <a:ln w="25400" cap="flat" cmpd="sng">
                <a:solidFill>
                  <a:schemeClr val="tx1"/>
                </a:solidFill>
                <a:prstDash val="solid"/>
                <a:headEnd type="none" w="sm" len="sm"/>
                <a:tailEnd type="none" w="sm" len="sm"/>
              </a:ln>
            </p:spPr>
          </p:sp>
          <p:sp>
            <p:nvSpPr>
              <p:cNvPr id="164" name="Line 163"/>
              <p:cNvSpPr/>
              <p:nvPr/>
            </p:nvSpPr>
            <p:spPr>
              <a:xfrm>
                <a:off x="5248" y="1395"/>
                <a:ext cx="55" cy="0"/>
              </a:xfrm>
              <a:prstGeom prst="line">
                <a:avLst/>
              </a:prstGeom>
              <a:ln w="25400" cap="flat" cmpd="sng">
                <a:solidFill>
                  <a:schemeClr val="tx1"/>
                </a:solidFill>
                <a:prstDash val="solid"/>
                <a:headEnd type="none" w="sm" len="sm"/>
                <a:tailEnd type="none" w="sm" len="sm"/>
              </a:ln>
            </p:spPr>
          </p:sp>
          <p:sp>
            <p:nvSpPr>
              <p:cNvPr id="165" name="Line 164"/>
              <p:cNvSpPr/>
              <p:nvPr/>
            </p:nvSpPr>
            <p:spPr>
              <a:xfrm flipV="1">
                <a:off x="5185" y="1395"/>
                <a:ext cx="65" cy="66"/>
              </a:xfrm>
              <a:prstGeom prst="line">
                <a:avLst/>
              </a:prstGeom>
              <a:ln w="25400" cap="flat" cmpd="sng">
                <a:solidFill>
                  <a:schemeClr val="tx1"/>
                </a:solidFill>
                <a:prstDash val="solid"/>
                <a:headEnd type="none" w="sm" len="sm"/>
                <a:tailEnd type="none" w="sm" len="sm"/>
              </a:ln>
            </p:spPr>
          </p:sp>
        </p:grpSp>
      </p:grpSp>
      <p:grpSp>
        <p:nvGrpSpPr>
          <p:cNvPr id="169" name="Group 180"/>
          <p:cNvGrpSpPr/>
          <p:nvPr/>
        </p:nvGrpSpPr>
        <p:grpSpPr>
          <a:xfrm>
            <a:off x="9983788" y="3271838"/>
            <a:ext cx="569912" cy="284162"/>
            <a:chOff x="4903" y="2061"/>
            <a:chExt cx="359" cy="179"/>
          </a:xfrm>
        </p:grpSpPr>
        <p:sp>
          <p:nvSpPr>
            <p:cNvPr id="170" name="Oval 167"/>
            <p:cNvSpPr/>
            <p:nvPr/>
          </p:nvSpPr>
          <p:spPr>
            <a:xfrm>
              <a:off x="4906" y="2141"/>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1" name="Line 168"/>
            <p:cNvSpPr/>
            <p:nvPr/>
          </p:nvSpPr>
          <p:spPr>
            <a:xfrm>
              <a:off x="4906" y="2133"/>
              <a:ext cx="0" cy="61"/>
            </a:xfrm>
            <a:prstGeom prst="line">
              <a:avLst/>
            </a:prstGeom>
            <a:ln w="12700" cap="flat" cmpd="sng">
              <a:solidFill>
                <a:schemeClr val="tx1"/>
              </a:solidFill>
              <a:prstDash val="solid"/>
              <a:headEnd type="none" w="sm" len="sm"/>
              <a:tailEnd type="none" w="sm" len="sm"/>
            </a:ln>
          </p:spPr>
        </p:sp>
        <p:sp>
          <p:nvSpPr>
            <p:cNvPr id="172" name="Line 169"/>
            <p:cNvSpPr/>
            <p:nvPr/>
          </p:nvSpPr>
          <p:spPr>
            <a:xfrm>
              <a:off x="5262" y="2133"/>
              <a:ext cx="0" cy="61"/>
            </a:xfrm>
            <a:prstGeom prst="line">
              <a:avLst/>
            </a:prstGeom>
            <a:ln w="12700" cap="flat" cmpd="sng">
              <a:solidFill>
                <a:schemeClr val="tx1"/>
              </a:solidFill>
              <a:prstDash val="solid"/>
              <a:headEnd type="none" w="sm" len="sm"/>
              <a:tailEnd type="none" w="sm" len="sm"/>
            </a:ln>
          </p:spPr>
        </p:sp>
        <p:sp>
          <p:nvSpPr>
            <p:cNvPr id="173" name="Rectangle 170"/>
            <p:cNvSpPr/>
            <p:nvPr/>
          </p:nvSpPr>
          <p:spPr>
            <a:xfrm>
              <a:off x="4906" y="2133"/>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4" name="Oval 171"/>
            <p:cNvSpPr/>
            <p:nvPr/>
          </p:nvSpPr>
          <p:spPr>
            <a:xfrm>
              <a:off x="4903" y="2061"/>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5" name="Group 175"/>
            <p:cNvGrpSpPr/>
            <p:nvPr/>
          </p:nvGrpSpPr>
          <p:grpSpPr>
            <a:xfrm>
              <a:off x="4988" y="2086"/>
              <a:ext cx="177" cy="68"/>
              <a:chOff x="4988" y="2086"/>
              <a:chExt cx="177" cy="68"/>
            </a:xfrm>
          </p:grpSpPr>
          <p:sp>
            <p:nvSpPr>
              <p:cNvPr id="180" name="Line 172"/>
              <p:cNvSpPr/>
              <p:nvPr/>
            </p:nvSpPr>
            <p:spPr>
              <a:xfrm flipV="1">
                <a:off x="4988" y="2086"/>
                <a:ext cx="63" cy="1"/>
              </a:xfrm>
              <a:prstGeom prst="line">
                <a:avLst/>
              </a:prstGeom>
              <a:ln w="25400" cap="flat" cmpd="sng">
                <a:solidFill>
                  <a:schemeClr val="tx1"/>
                </a:solidFill>
                <a:prstDash val="solid"/>
                <a:headEnd type="none" w="sm" len="sm"/>
                <a:tailEnd type="none" w="sm" len="sm"/>
              </a:ln>
            </p:spPr>
          </p:sp>
          <p:sp>
            <p:nvSpPr>
              <p:cNvPr id="181" name="Line 173"/>
              <p:cNvSpPr/>
              <p:nvPr/>
            </p:nvSpPr>
            <p:spPr>
              <a:xfrm>
                <a:off x="5110" y="2154"/>
                <a:ext cx="55" cy="0"/>
              </a:xfrm>
              <a:prstGeom prst="line">
                <a:avLst/>
              </a:prstGeom>
              <a:ln w="25400" cap="flat" cmpd="sng">
                <a:solidFill>
                  <a:schemeClr val="tx1"/>
                </a:solidFill>
                <a:prstDash val="solid"/>
                <a:headEnd type="none" w="sm" len="sm"/>
                <a:tailEnd type="none" w="sm" len="sm"/>
              </a:ln>
            </p:spPr>
          </p:sp>
          <p:sp>
            <p:nvSpPr>
              <p:cNvPr id="182" name="Line 174"/>
              <p:cNvSpPr/>
              <p:nvPr/>
            </p:nvSpPr>
            <p:spPr>
              <a:xfrm>
                <a:off x="5047" y="2088"/>
                <a:ext cx="65" cy="66"/>
              </a:xfrm>
              <a:prstGeom prst="line">
                <a:avLst/>
              </a:prstGeom>
              <a:ln w="25400" cap="flat" cmpd="sng">
                <a:solidFill>
                  <a:schemeClr val="tx1"/>
                </a:solidFill>
                <a:prstDash val="solid"/>
                <a:headEnd type="none" w="sm" len="sm"/>
                <a:tailEnd type="none" w="sm" len="sm"/>
              </a:ln>
            </p:spPr>
          </p:sp>
        </p:grpSp>
        <p:grpSp>
          <p:nvGrpSpPr>
            <p:cNvPr id="176" name="Group 179"/>
            <p:cNvGrpSpPr/>
            <p:nvPr/>
          </p:nvGrpSpPr>
          <p:grpSpPr>
            <a:xfrm>
              <a:off x="4989" y="2086"/>
              <a:ext cx="175" cy="67"/>
              <a:chOff x="4989" y="2086"/>
              <a:chExt cx="175" cy="67"/>
            </a:xfrm>
          </p:grpSpPr>
          <p:sp>
            <p:nvSpPr>
              <p:cNvPr id="177" name="Line 176"/>
              <p:cNvSpPr/>
              <p:nvPr/>
            </p:nvSpPr>
            <p:spPr>
              <a:xfrm>
                <a:off x="4989" y="2152"/>
                <a:ext cx="63" cy="1"/>
              </a:xfrm>
              <a:prstGeom prst="line">
                <a:avLst/>
              </a:prstGeom>
              <a:ln w="25400" cap="flat" cmpd="sng">
                <a:solidFill>
                  <a:schemeClr val="tx1"/>
                </a:solidFill>
                <a:prstDash val="solid"/>
                <a:headEnd type="none" w="sm" len="sm"/>
                <a:tailEnd type="none" w="sm" len="sm"/>
              </a:ln>
            </p:spPr>
          </p:sp>
          <p:sp>
            <p:nvSpPr>
              <p:cNvPr id="178" name="Line 177"/>
              <p:cNvSpPr/>
              <p:nvPr/>
            </p:nvSpPr>
            <p:spPr>
              <a:xfrm>
                <a:off x="5109" y="2086"/>
                <a:ext cx="55" cy="0"/>
              </a:xfrm>
              <a:prstGeom prst="line">
                <a:avLst/>
              </a:prstGeom>
              <a:ln w="25400" cap="flat" cmpd="sng">
                <a:solidFill>
                  <a:schemeClr val="tx1"/>
                </a:solidFill>
                <a:prstDash val="solid"/>
                <a:headEnd type="none" w="sm" len="sm"/>
                <a:tailEnd type="none" w="sm" len="sm"/>
              </a:ln>
            </p:spPr>
          </p:sp>
          <p:sp>
            <p:nvSpPr>
              <p:cNvPr id="179" name="Line 178"/>
              <p:cNvSpPr/>
              <p:nvPr/>
            </p:nvSpPr>
            <p:spPr>
              <a:xfrm flipV="1">
                <a:off x="5046" y="2086"/>
                <a:ext cx="65" cy="66"/>
              </a:xfrm>
              <a:prstGeom prst="line">
                <a:avLst/>
              </a:prstGeom>
              <a:ln w="25400" cap="flat" cmpd="sng">
                <a:solidFill>
                  <a:schemeClr val="tx1"/>
                </a:solidFill>
                <a:prstDash val="solid"/>
                <a:headEnd type="none" w="sm" len="sm"/>
                <a:tailEnd type="none" w="sm" len="sm"/>
              </a:ln>
            </p:spPr>
          </p:sp>
        </p:grpSp>
      </p:grpSp>
      <p:grpSp>
        <p:nvGrpSpPr>
          <p:cNvPr id="183" name="Group 194"/>
          <p:cNvGrpSpPr/>
          <p:nvPr/>
        </p:nvGrpSpPr>
        <p:grpSpPr>
          <a:xfrm>
            <a:off x="9604375" y="3986213"/>
            <a:ext cx="569913" cy="287337"/>
            <a:chOff x="4664" y="2511"/>
            <a:chExt cx="359" cy="181"/>
          </a:xfrm>
        </p:grpSpPr>
        <p:sp>
          <p:nvSpPr>
            <p:cNvPr id="184" name="Oval 181"/>
            <p:cNvSpPr/>
            <p:nvPr/>
          </p:nvSpPr>
          <p:spPr>
            <a:xfrm>
              <a:off x="4667" y="2592"/>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5" name="Line 182"/>
            <p:cNvSpPr/>
            <p:nvPr/>
          </p:nvSpPr>
          <p:spPr>
            <a:xfrm>
              <a:off x="4667" y="2583"/>
              <a:ext cx="0" cy="62"/>
            </a:xfrm>
            <a:prstGeom prst="line">
              <a:avLst/>
            </a:prstGeom>
            <a:ln w="12700" cap="flat" cmpd="sng">
              <a:solidFill>
                <a:schemeClr val="tx1"/>
              </a:solidFill>
              <a:prstDash val="solid"/>
              <a:headEnd type="none" w="sm" len="sm"/>
              <a:tailEnd type="none" w="sm" len="sm"/>
            </a:ln>
          </p:spPr>
        </p:sp>
        <p:sp>
          <p:nvSpPr>
            <p:cNvPr id="186" name="Line 183"/>
            <p:cNvSpPr/>
            <p:nvPr/>
          </p:nvSpPr>
          <p:spPr>
            <a:xfrm>
              <a:off x="5023" y="2583"/>
              <a:ext cx="0" cy="62"/>
            </a:xfrm>
            <a:prstGeom prst="line">
              <a:avLst/>
            </a:prstGeom>
            <a:ln w="12700" cap="flat" cmpd="sng">
              <a:solidFill>
                <a:schemeClr val="tx1"/>
              </a:solidFill>
              <a:prstDash val="solid"/>
              <a:headEnd type="none" w="sm" len="sm"/>
              <a:tailEnd type="none" w="sm" len="sm"/>
            </a:ln>
          </p:spPr>
        </p:sp>
        <p:sp>
          <p:nvSpPr>
            <p:cNvPr id="187" name="Rectangle 184"/>
            <p:cNvSpPr/>
            <p:nvPr/>
          </p:nvSpPr>
          <p:spPr>
            <a:xfrm>
              <a:off x="4667" y="2583"/>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88" name="Oval 185"/>
            <p:cNvSpPr/>
            <p:nvPr/>
          </p:nvSpPr>
          <p:spPr>
            <a:xfrm>
              <a:off x="4664" y="2511"/>
              <a:ext cx="356" cy="11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89" name="Group 189"/>
            <p:cNvGrpSpPr/>
            <p:nvPr/>
          </p:nvGrpSpPr>
          <p:grpSpPr>
            <a:xfrm>
              <a:off x="4749" y="2536"/>
              <a:ext cx="177" cy="69"/>
              <a:chOff x="4749" y="2536"/>
              <a:chExt cx="177" cy="69"/>
            </a:xfrm>
          </p:grpSpPr>
          <p:sp>
            <p:nvSpPr>
              <p:cNvPr id="194" name="Line 186"/>
              <p:cNvSpPr/>
              <p:nvPr/>
            </p:nvSpPr>
            <p:spPr>
              <a:xfrm flipV="1">
                <a:off x="4749" y="2536"/>
                <a:ext cx="63" cy="1"/>
              </a:xfrm>
              <a:prstGeom prst="line">
                <a:avLst/>
              </a:prstGeom>
              <a:ln w="25400" cap="flat" cmpd="sng">
                <a:solidFill>
                  <a:schemeClr val="tx1"/>
                </a:solidFill>
                <a:prstDash val="solid"/>
                <a:headEnd type="none" w="sm" len="sm"/>
                <a:tailEnd type="none" w="sm" len="sm"/>
              </a:ln>
            </p:spPr>
          </p:sp>
          <p:sp>
            <p:nvSpPr>
              <p:cNvPr id="195" name="Line 187"/>
              <p:cNvSpPr/>
              <p:nvPr/>
            </p:nvSpPr>
            <p:spPr>
              <a:xfrm>
                <a:off x="4871" y="2605"/>
                <a:ext cx="55" cy="0"/>
              </a:xfrm>
              <a:prstGeom prst="line">
                <a:avLst/>
              </a:prstGeom>
              <a:ln w="25400" cap="flat" cmpd="sng">
                <a:solidFill>
                  <a:schemeClr val="tx1"/>
                </a:solidFill>
                <a:prstDash val="solid"/>
                <a:headEnd type="none" w="sm" len="sm"/>
                <a:tailEnd type="none" w="sm" len="sm"/>
              </a:ln>
            </p:spPr>
          </p:sp>
          <p:sp>
            <p:nvSpPr>
              <p:cNvPr id="196" name="Line 188"/>
              <p:cNvSpPr/>
              <p:nvPr/>
            </p:nvSpPr>
            <p:spPr>
              <a:xfrm>
                <a:off x="4808" y="2538"/>
                <a:ext cx="65" cy="67"/>
              </a:xfrm>
              <a:prstGeom prst="line">
                <a:avLst/>
              </a:prstGeom>
              <a:ln w="25400" cap="flat" cmpd="sng">
                <a:solidFill>
                  <a:schemeClr val="tx1"/>
                </a:solidFill>
                <a:prstDash val="solid"/>
                <a:headEnd type="none" w="sm" len="sm"/>
                <a:tailEnd type="none" w="sm" len="sm"/>
              </a:ln>
            </p:spPr>
          </p:sp>
        </p:grpSp>
        <p:grpSp>
          <p:nvGrpSpPr>
            <p:cNvPr id="190" name="Group 193"/>
            <p:cNvGrpSpPr/>
            <p:nvPr/>
          </p:nvGrpSpPr>
          <p:grpSpPr>
            <a:xfrm>
              <a:off x="4750" y="2535"/>
              <a:ext cx="175" cy="69"/>
              <a:chOff x="4750" y="2535"/>
              <a:chExt cx="175" cy="69"/>
            </a:xfrm>
          </p:grpSpPr>
          <p:sp>
            <p:nvSpPr>
              <p:cNvPr id="191" name="Line 190"/>
              <p:cNvSpPr/>
              <p:nvPr/>
            </p:nvSpPr>
            <p:spPr>
              <a:xfrm>
                <a:off x="4750" y="2603"/>
                <a:ext cx="63" cy="1"/>
              </a:xfrm>
              <a:prstGeom prst="line">
                <a:avLst/>
              </a:prstGeom>
              <a:ln w="25400" cap="flat" cmpd="sng">
                <a:solidFill>
                  <a:schemeClr val="tx1"/>
                </a:solidFill>
                <a:prstDash val="solid"/>
                <a:headEnd type="none" w="sm" len="sm"/>
                <a:tailEnd type="none" w="sm" len="sm"/>
              </a:ln>
            </p:spPr>
          </p:sp>
          <p:sp>
            <p:nvSpPr>
              <p:cNvPr id="192" name="Line 191"/>
              <p:cNvSpPr/>
              <p:nvPr/>
            </p:nvSpPr>
            <p:spPr>
              <a:xfrm>
                <a:off x="4870" y="2536"/>
                <a:ext cx="55" cy="0"/>
              </a:xfrm>
              <a:prstGeom prst="line">
                <a:avLst/>
              </a:prstGeom>
              <a:ln w="25400" cap="flat" cmpd="sng">
                <a:solidFill>
                  <a:schemeClr val="tx1"/>
                </a:solidFill>
                <a:prstDash val="solid"/>
                <a:headEnd type="none" w="sm" len="sm"/>
                <a:tailEnd type="none" w="sm" len="sm"/>
              </a:ln>
            </p:spPr>
          </p:sp>
          <p:sp>
            <p:nvSpPr>
              <p:cNvPr id="193" name="Line 192"/>
              <p:cNvSpPr/>
              <p:nvPr/>
            </p:nvSpPr>
            <p:spPr>
              <a:xfrm flipV="1">
                <a:off x="4807" y="2535"/>
                <a:ext cx="65" cy="67"/>
              </a:xfrm>
              <a:prstGeom prst="line">
                <a:avLst/>
              </a:prstGeom>
              <a:ln w="25400" cap="flat" cmpd="sng">
                <a:solidFill>
                  <a:schemeClr val="tx1"/>
                </a:solidFill>
                <a:prstDash val="solid"/>
                <a:headEnd type="none" w="sm" len="sm"/>
                <a:tailEnd type="none" w="sm" len="sm"/>
              </a:ln>
            </p:spPr>
          </p:sp>
        </p:grpSp>
      </p:grpSp>
      <p:grpSp>
        <p:nvGrpSpPr>
          <p:cNvPr id="197" name="Group 208"/>
          <p:cNvGrpSpPr/>
          <p:nvPr/>
        </p:nvGrpSpPr>
        <p:grpSpPr>
          <a:xfrm>
            <a:off x="8910638" y="4584700"/>
            <a:ext cx="569912" cy="284163"/>
            <a:chOff x="4227" y="2888"/>
            <a:chExt cx="359" cy="179"/>
          </a:xfrm>
        </p:grpSpPr>
        <p:sp>
          <p:nvSpPr>
            <p:cNvPr id="198" name="Oval 195"/>
            <p:cNvSpPr/>
            <p:nvPr/>
          </p:nvSpPr>
          <p:spPr>
            <a:xfrm>
              <a:off x="4230" y="296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9" name="Line 196"/>
            <p:cNvSpPr/>
            <p:nvPr/>
          </p:nvSpPr>
          <p:spPr>
            <a:xfrm>
              <a:off x="4230" y="2960"/>
              <a:ext cx="0" cy="61"/>
            </a:xfrm>
            <a:prstGeom prst="line">
              <a:avLst/>
            </a:prstGeom>
            <a:ln w="12700" cap="flat" cmpd="sng">
              <a:solidFill>
                <a:schemeClr val="tx1"/>
              </a:solidFill>
              <a:prstDash val="solid"/>
              <a:headEnd type="none" w="sm" len="sm"/>
              <a:tailEnd type="none" w="sm" len="sm"/>
            </a:ln>
          </p:spPr>
        </p:sp>
        <p:sp>
          <p:nvSpPr>
            <p:cNvPr id="200" name="Line 197"/>
            <p:cNvSpPr/>
            <p:nvPr/>
          </p:nvSpPr>
          <p:spPr>
            <a:xfrm>
              <a:off x="4586" y="2960"/>
              <a:ext cx="0" cy="61"/>
            </a:xfrm>
            <a:prstGeom prst="line">
              <a:avLst/>
            </a:prstGeom>
            <a:ln w="12700" cap="flat" cmpd="sng">
              <a:solidFill>
                <a:schemeClr val="tx1"/>
              </a:solidFill>
              <a:prstDash val="solid"/>
              <a:headEnd type="none" w="sm" len="sm"/>
              <a:tailEnd type="none" w="sm" len="sm"/>
            </a:ln>
          </p:spPr>
        </p:sp>
        <p:sp>
          <p:nvSpPr>
            <p:cNvPr id="201" name="Rectangle 198"/>
            <p:cNvSpPr/>
            <p:nvPr/>
          </p:nvSpPr>
          <p:spPr>
            <a:xfrm>
              <a:off x="4230" y="296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2" name="Oval 199"/>
            <p:cNvSpPr/>
            <p:nvPr/>
          </p:nvSpPr>
          <p:spPr>
            <a:xfrm>
              <a:off x="4227" y="288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3" name="Group 203"/>
            <p:cNvGrpSpPr/>
            <p:nvPr/>
          </p:nvGrpSpPr>
          <p:grpSpPr>
            <a:xfrm>
              <a:off x="4312" y="2913"/>
              <a:ext cx="177" cy="68"/>
              <a:chOff x="4312" y="2913"/>
              <a:chExt cx="177" cy="68"/>
            </a:xfrm>
          </p:grpSpPr>
          <p:sp>
            <p:nvSpPr>
              <p:cNvPr id="208" name="Line 200"/>
              <p:cNvSpPr/>
              <p:nvPr/>
            </p:nvSpPr>
            <p:spPr>
              <a:xfrm flipV="1">
                <a:off x="4312" y="2913"/>
                <a:ext cx="63" cy="1"/>
              </a:xfrm>
              <a:prstGeom prst="line">
                <a:avLst/>
              </a:prstGeom>
              <a:ln w="25400" cap="flat" cmpd="sng">
                <a:solidFill>
                  <a:schemeClr val="tx1"/>
                </a:solidFill>
                <a:prstDash val="solid"/>
                <a:headEnd type="none" w="sm" len="sm"/>
                <a:tailEnd type="none" w="sm" len="sm"/>
              </a:ln>
            </p:spPr>
          </p:sp>
          <p:sp>
            <p:nvSpPr>
              <p:cNvPr id="209" name="Line 201"/>
              <p:cNvSpPr/>
              <p:nvPr/>
            </p:nvSpPr>
            <p:spPr>
              <a:xfrm>
                <a:off x="4434" y="2981"/>
                <a:ext cx="55" cy="0"/>
              </a:xfrm>
              <a:prstGeom prst="line">
                <a:avLst/>
              </a:prstGeom>
              <a:ln w="25400" cap="flat" cmpd="sng">
                <a:solidFill>
                  <a:schemeClr val="tx1"/>
                </a:solidFill>
                <a:prstDash val="solid"/>
                <a:headEnd type="none" w="sm" len="sm"/>
                <a:tailEnd type="none" w="sm" len="sm"/>
              </a:ln>
            </p:spPr>
          </p:sp>
          <p:sp>
            <p:nvSpPr>
              <p:cNvPr id="210" name="Line 202"/>
              <p:cNvSpPr/>
              <p:nvPr/>
            </p:nvSpPr>
            <p:spPr>
              <a:xfrm>
                <a:off x="4371" y="2915"/>
                <a:ext cx="65" cy="66"/>
              </a:xfrm>
              <a:prstGeom prst="line">
                <a:avLst/>
              </a:prstGeom>
              <a:ln w="25400" cap="flat" cmpd="sng">
                <a:solidFill>
                  <a:schemeClr val="tx1"/>
                </a:solidFill>
                <a:prstDash val="solid"/>
                <a:headEnd type="none" w="sm" len="sm"/>
                <a:tailEnd type="none" w="sm" len="sm"/>
              </a:ln>
            </p:spPr>
          </p:sp>
        </p:grpSp>
        <p:grpSp>
          <p:nvGrpSpPr>
            <p:cNvPr id="204" name="Group 207"/>
            <p:cNvGrpSpPr/>
            <p:nvPr/>
          </p:nvGrpSpPr>
          <p:grpSpPr>
            <a:xfrm>
              <a:off x="4313" y="2913"/>
              <a:ext cx="175" cy="67"/>
              <a:chOff x="4313" y="2913"/>
              <a:chExt cx="175" cy="67"/>
            </a:xfrm>
          </p:grpSpPr>
          <p:sp>
            <p:nvSpPr>
              <p:cNvPr id="205" name="Line 204"/>
              <p:cNvSpPr/>
              <p:nvPr/>
            </p:nvSpPr>
            <p:spPr>
              <a:xfrm>
                <a:off x="4313" y="2979"/>
                <a:ext cx="63" cy="1"/>
              </a:xfrm>
              <a:prstGeom prst="line">
                <a:avLst/>
              </a:prstGeom>
              <a:ln w="25400" cap="flat" cmpd="sng">
                <a:solidFill>
                  <a:schemeClr val="tx1"/>
                </a:solidFill>
                <a:prstDash val="solid"/>
                <a:headEnd type="none" w="sm" len="sm"/>
                <a:tailEnd type="none" w="sm" len="sm"/>
              </a:ln>
            </p:spPr>
          </p:sp>
          <p:sp>
            <p:nvSpPr>
              <p:cNvPr id="206" name="Line 205"/>
              <p:cNvSpPr/>
              <p:nvPr/>
            </p:nvSpPr>
            <p:spPr>
              <a:xfrm>
                <a:off x="4433" y="2913"/>
                <a:ext cx="55" cy="0"/>
              </a:xfrm>
              <a:prstGeom prst="line">
                <a:avLst/>
              </a:prstGeom>
              <a:ln w="25400" cap="flat" cmpd="sng">
                <a:solidFill>
                  <a:schemeClr val="tx1"/>
                </a:solidFill>
                <a:prstDash val="solid"/>
                <a:headEnd type="none" w="sm" len="sm"/>
                <a:tailEnd type="none" w="sm" len="sm"/>
              </a:ln>
            </p:spPr>
          </p:sp>
          <p:sp>
            <p:nvSpPr>
              <p:cNvPr id="207" name="Line 206"/>
              <p:cNvSpPr/>
              <p:nvPr/>
            </p:nvSpPr>
            <p:spPr>
              <a:xfrm flipV="1">
                <a:off x="4370" y="2913"/>
                <a:ext cx="65" cy="66"/>
              </a:xfrm>
              <a:prstGeom prst="line">
                <a:avLst/>
              </a:prstGeom>
              <a:ln w="25400" cap="flat" cmpd="sng">
                <a:solidFill>
                  <a:schemeClr val="tx1"/>
                </a:solidFill>
                <a:prstDash val="solid"/>
                <a:headEnd type="none" w="sm" len="sm"/>
                <a:tailEnd type="none" w="sm" len="sm"/>
              </a:ln>
            </p:spPr>
          </p:sp>
        </p:grpSp>
      </p:grpSp>
      <p:grpSp>
        <p:nvGrpSpPr>
          <p:cNvPr id="211" name="Group 222"/>
          <p:cNvGrpSpPr/>
          <p:nvPr/>
        </p:nvGrpSpPr>
        <p:grpSpPr>
          <a:xfrm>
            <a:off x="7997825" y="4124325"/>
            <a:ext cx="569913" cy="284163"/>
            <a:chOff x="3652" y="2598"/>
            <a:chExt cx="359" cy="179"/>
          </a:xfrm>
        </p:grpSpPr>
        <p:sp>
          <p:nvSpPr>
            <p:cNvPr id="212" name="Oval 209"/>
            <p:cNvSpPr/>
            <p:nvPr/>
          </p:nvSpPr>
          <p:spPr>
            <a:xfrm>
              <a:off x="3655" y="267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3" name="Line 210"/>
            <p:cNvSpPr/>
            <p:nvPr/>
          </p:nvSpPr>
          <p:spPr>
            <a:xfrm>
              <a:off x="3655" y="2670"/>
              <a:ext cx="0" cy="61"/>
            </a:xfrm>
            <a:prstGeom prst="line">
              <a:avLst/>
            </a:prstGeom>
            <a:ln w="12700" cap="flat" cmpd="sng">
              <a:solidFill>
                <a:schemeClr val="tx1"/>
              </a:solidFill>
              <a:prstDash val="solid"/>
              <a:headEnd type="none" w="sm" len="sm"/>
              <a:tailEnd type="none" w="sm" len="sm"/>
            </a:ln>
          </p:spPr>
        </p:sp>
        <p:sp>
          <p:nvSpPr>
            <p:cNvPr id="214" name="Line 211"/>
            <p:cNvSpPr/>
            <p:nvPr/>
          </p:nvSpPr>
          <p:spPr>
            <a:xfrm>
              <a:off x="4011" y="2670"/>
              <a:ext cx="0" cy="61"/>
            </a:xfrm>
            <a:prstGeom prst="line">
              <a:avLst/>
            </a:prstGeom>
            <a:ln w="12700" cap="flat" cmpd="sng">
              <a:solidFill>
                <a:schemeClr val="tx1"/>
              </a:solidFill>
              <a:prstDash val="solid"/>
              <a:headEnd type="none" w="sm" len="sm"/>
              <a:tailEnd type="none" w="sm" len="sm"/>
            </a:ln>
          </p:spPr>
        </p:sp>
        <p:sp>
          <p:nvSpPr>
            <p:cNvPr id="215" name="Rectangle 212"/>
            <p:cNvSpPr/>
            <p:nvPr/>
          </p:nvSpPr>
          <p:spPr>
            <a:xfrm>
              <a:off x="3655" y="267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6" name="Oval 213"/>
            <p:cNvSpPr/>
            <p:nvPr/>
          </p:nvSpPr>
          <p:spPr>
            <a:xfrm>
              <a:off x="3652" y="259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17" name="Group 217"/>
            <p:cNvGrpSpPr/>
            <p:nvPr/>
          </p:nvGrpSpPr>
          <p:grpSpPr>
            <a:xfrm>
              <a:off x="3737" y="2623"/>
              <a:ext cx="177" cy="68"/>
              <a:chOff x="3737" y="2623"/>
              <a:chExt cx="177" cy="68"/>
            </a:xfrm>
          </p:grpSpPr>
          <p:sp>
            <p:nvSpPr>
              <p:cNvPr id="222" name="Line 214"/>
              <p:cNvSpPr/>
              <p:nvPr/>
            </p:nvSpPr>
            <p:spPr>
              <a:xfrm flipV="1">
                <a:off x="3737" y="2623"/>
                <a:ext cx="63" cy="1"/>
              </a:xfrm>
              <a:prstGeom prst="line">
                <a:avLst/>
              </a:prstGeom>
              <a:ln w="25400" cap="flat" cmpd="sng">
                <a:solidFill>
                  <a:schemeClr val="tx1"/>
                </a:solidFill>
                <a:prstDash val="solid"/>
                <a:headEnd type="none" w="sm" len="sm"/>
                <a:tailEnd type="none" w="sm" len="sm"/>
              </a:ln>
            </p:spPr>
          </p:sp>
          <p:sp>
            <p:nvSpPr>
              <p:cNvPr id="223" name="Line 215"/>
              <p:cNvSpPr/>
              <p:nvPr/>
            </p:nvSpPr>
            <p:spPr>
              <a:xfrm>
                <a:off x="3859" y="2691"/>
                <a:ext cx="55" cy="0"/>
              </a:xfrm>
              <a:prstGeom prst="line">
                <a:avLst/>
              </a:prstGeom>
              <a:ln w="25400" cap="flat" cmpd="sng">
                <a:solidFill>
                  <a:schemeClr val="tx1"/>
                </a:solidFill>
                <a:prstDash val="solid"/>
                <a:headEnd type="none" w="sm" len="sm"/>
                <a:tailEnd type="none" w="sm" len="sm"/>
              </a:ln>
            </p:spPr>
          </p:sp>
          <p:sp>
            <p:nvSpPr>
              <p:cNvPr id="224" name="Line 216"/>
              <p:cNvSpPr/>
              <p:nvPr/>
            </p:nvSpPr>
            <p:spPr>
              <a:xfrm>
                <a:off x="3796" y="2625"/>
                <a:ext cx="65" cy="66"/>
              </a:xfrm>
              <a:prstGeom prst="line">
                <a:avLst/>
              </a:prstGeom>
              <a:ln w="25400" cap="flat" cmpd="sng">
                <a:solidFill>
                  <a:schemeClr val="tx1"/>
                </a:solidFill>
                <a:prstDash val="solid"/>
                <a:headEnd type="none" w="sm" len="sm"/>
                <a:tailEnd type="none" w="sm" len="sm"/>
              </a:ln>
            </p:spPr>
          </p:sp>
        </p:grpSp>
        <p:grpSp>
          <p:nvGrpSpPr>
            <p:cNvPr id="218" name="Group 221"/>
            <p:cNvGrpSpPr/>
            <p:nvPr/>
          </p:nvGrpSpPr>
          <p:grpSpPr>
            <a:xfrm>
              <a:off x="3738" y="2623"/>
              <a:ext cx="175" cy="67"/>
              <a:chOff x="3738" y="2623"/>
              <a:chExt cx="175" cy="67"/>
            </a:xfrm>
          </p:grpSpPr>
          <p:sp>
            <p:nvSpPr>
              <p:cNvPr id="219" name="Line 218"/>
              <p:cNvSpPr/>
              <p:nvPr/>
            </p:nvSpPr>
            <p:spPr>
              <a:xfrm>
                <a:off x="3738" y="2689"/>
                <a:ext cx="63" cy="1"/>
              </a:xfrm>
              <a:prstGeom prst="line">
                <a:avLst/>
              </a:prstGeom>
              <a:ln w="25400" cap="flat" cmpd="sng">
                <a:solidFill>
                  <a:schemeClr val="tx1"/>
                </a:solidFill>
                <a:prstDash val="solid"/>
                <a:headEnd type="none" w="sm" len="sm"/>
                <a:tailEnd type="none" w="sm" len="sm"/>
              </a:ln>
            </p:spPr>
          </p:sp>
          <p:sp>
            <p:nvSpPr>
              <p:cNvPr id="220" name="Line 219"/>
              <p:cNvSpPr/>
              <p:nvPr/>
            </p:nvSpPr>
            <p:spPr>
              <a:xfrm>
                <a:off x="3858" y="2623"/>
                <a:ext cx="55" cy="0"/>
              </a:xfrm>
              <a:prstGeom prst="line">
                <a:avLst/>
              </a:prstGeom>
              <a:ln w="25400" cap="flat" cmpd="sng">
                <a:solidFill>
                  <a:schemeClr val="tx1"/>
                </a:solidFill>
                <a:prstDash val="solid"/>
                <a:headEnd type="none" w="sm" len="sm"/>
                <a:tailEnd type="none" w="sm" len="sm"/>
              </a:ln>
            </p:spPr>
          </p:sp>
          <p:sp>
            <p:nvSpPr>
              <p:cNvPr id="221" name="Line 220"/>
              <p:cNvSpPr/>
              <p:nvPr/>
            </p:nvSpPr>
            <p:spPr>
              <a:xfrm flipV="1">
                <a:off x="3795" y="2623"/>
                <a:ext cx="65" cy="66"/>
              </a:xfrm>
              <a:prstGeom prst="line">
                <a:avLst/>
              </a:prstGeom>
              <a:ln w="25400" cap="flat" cmpd="sng">
                <a:solidFill>
                  <a:schemeClr val="tx1"/>
                </a:solidFill>
                <a:prstDash val="solid"/>
                <a:headEnd type="none" w="sm" len="sm"/>
                <a:tailEnd type="none" w="sm" len="sm"/>
              </a:ln>
            </p:spPr>
          </p:sp>
        </p:grpSp>
      </p:grpSp>
      <p:sp>
        <p:nvSpPr>
          <p:cNvPr id="225" name="Freeform 223"/>
          <p:cNvSpPr/>
          <p:nvPr/>
        </p:nvSpPr>
        <p:spPr>
          <a:xfrm>
            <a:off x="7324725" y="1933575"/>
            <a:ext cx="3040063" cy="3116263"/>
          </a:xfrm>
          <a:custGeom>
            <a:avLst/>
            <a:gdLst>
              <a:gd name="txL" fmla="*/ 0 w 1915"/>
              <a:gd name="txT" fmla="*/ 0 h 1963"/>
              <a:gd name="txR" fmla="*/ 1915 w 1915"/>
              <a:gd name="txB" fmla="*/ 1963 h 196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15" h="1963">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0800" cap="rnd" cmpd="sng">
            <a:solidFill>
              <a:schemeClr val="accent2">
                <a:alpha val="100000"/>
              </a:schemeClr>
            </a:solidFill>
            <a:prstDash val="solid"/>
            <a:round/>
            <a:headEnd type="stealth" w="med" len="med"/>
            <a:tailEnd type="stealth" w="med" len="med"/>
          </a:ln>
        </p:spPr>
        <p:txBody>
          <a:bodyPr/>
          <a:lstStyle/>
          <a:p>
            <a:endParaRPr lang="zh-CN" altLang="en-US"/>
          </a:p>
        </p:txBody>
      </p:sp>
      <p:sp>
        <p:nvSpPr>
          <p:cNvPr id="226" name="Freeform 224"/>
          <p:cNvSpPr/>
          <p:nvPr/>
        </p:nvSpPr>
        <p:spPr>
          <a:xfrm>
            <a:off x="8191500" y="2152650"/>
            <a:ext cx="1925638" cy="2992438"/>
          </a:xfrm>
          <a:custGeom>
            <a:avLst/>
            <a:gdLst>
              <a:gd name="txL" fmla="*/ 0 w 1213"/>
              <a:gd name="txT" fmla="*/ 0 h 1885"/>
              <a:gd name="txR" fmla="*/ 1213 w 1213"/>
              <a:gd name="txB" fmla="*/ 1885 h 1885"/>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Lst>
            <a:rect l="txL" t="txT" r="txR" b="txB"/>
            <a:pathLst>
              <a:path w="1213" h="1885">
                <a:moveTo>
                  <a:pt x="0" y="702"/>
                </a:moveTo>
                <a:lnTo>
                  <a:pt x="0" y="228"/>
                </a:lnTo>
                <a:lnTo>
                  <a:pt x="156" y="228"/>
                </a:lnTo>
                <a:lnTo>
                  <a:pt x="612" y="0"/>
                </a:lnTo>
                <a:lnTo>
                  <a:pt x="714" y="0"/>
                </a:lnTo>
                <a:lnTo>
                  <a:pt x="714" y="558"/>
                </a:lnTo>
                <a:lnTo>
                  <a:pt x="1212" y="912"/>
                </a:lnTo>
                <a:lnTo>
                  <a:pt x="720" y="1668"/>
                </a:lnTo>
                <a:lnTo>
                  <a:pt x="720" y="1884"/>
                </a:lnTo>
              </a:path>
            </a:pathLst>
          </a:custGeom>
          <a:noFill/>
          <a:ln w="508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7" name="Line 225"/>
          <p:cNvSpPr/>
          <p:nvPr/>
        </p:nvSpPr>
        <p:spPr>
          <a:xfrm>
            <a:off x="8280400" y="4416425"/>
            <a:ext cx="1588" cy="252413"/>
          </a:xfrm>
          <a:prstGeom prst="line">
            <a:avLst/>
          </a:prstGeom>
          <a:ln w="12700" cap="flat" cmpd="sng">
            <a:solidFill>
              <a:schemeClr val="tx1"/>
            </a:solidFill>
            <a:prstDash val="solid"/>
            <a:headEnd type="none" w="sm" len="sm"/>
            <a:tailEnd type="none" w="sm" len="sm"/>
          </a:ln>
        </p:spPr>
      </p:sp>
      <p:sp>
        <p:nvSpPr>
          <p:cNvPr id="22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122488" y="753322"/>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r>
              <a:rPr lang="en-US" altLang="zh-CN" sz="3600" b="1" dirty="0">
                <a:solidFill>
                  <a:srgbClr val="5B9BD5"/>
                </a:solidFill>
                <a:latin typeface="+mj-ea"/>
              </a:rPr>
              <a:t>(</a:t>
            </a:r>
            <a:r>
              <a:rPr lang="zh-CN" altLang="en-US" sz="3600" b="1" dirty="0">
                <a:solidFill>
                  <a:srgbClr val="5B9BD5"/>
                </a:solidFill>
                <a:latin typeface="+mj-ea"/>
              </a:rPr>
              <a:t>续</a:t>
            </a:r>
            <a:r>
              <a:rPr lang="en-US" altLang="zh-CN" sz="3600" b="1" dirty="0">
                <a:solidFill>
                  <a:srgbClr val="5B9BD5"/>
                </a:solidFill>
                <a:latin typeface="+mj-ea"/>
              </a:rPr>
              <a:t>: FDMA and TDMA)</a:t>
            </a:r>
          </a:p>
        </p:txBody>
      </p:sp>
      <p:grpSp>
        <p:nvGrpSpPr>
          <p:cNvPr id="5" name="Group 10"/>
          <p:cNvGrpSpPr/>
          <p:nvPr/>
        </p:nvGrpSpPr>
        <p:grpSpPr>
          <a:xfrm>
            <a:off x="2060575" y="1690688"/>
            <a:ext cx="7239000" cy="2441575"/>
            <a:chOff x="248" y="999"/>
            <a:chExt cx="4560" cy="1538"/>
          </a:xfrm>
        </p:grpSpPr>
        <p:sp>
          <p:nvSpPr>
            <p:cNvPr id="6" name="Rectangle 3"/>
            <p:cNvSpPr/>
            <p:nvPr/>
          </p:nvSpPr>
          <p:spPr>
            <a:xfrm>
              <a:off x="248" y="999"/>
              <a:ext cx="692"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FDMA</a:t>
              </a:r>
            </a:p>
          </p:txBody>
        </p:sp>
        <p:grpSp>
          <p:nvGrpSpPr>
            <p:cNvPr id="7" name="Group 9"/>
            <p:cNvGrpSpPr/>
            <p:nvPr/>
          </p:nvGrpSpPr>
          <p:grpSpPr>
            <a:xfrm>
              <a:off x="680" y="1384"/>
              <a:ext cx="4128" cy="1153"/>
              <a:chOff x="680" y="1384"/>
              <a:chExt cx="4128" cy="1153"/>
            </a:xfrm>
          </p:grpSpPr>
          <p:sp>
            <p:nvSpPr>
              <p:cNvPr id="8" name="Line 4"/>
              <p:cNvSpPr/>
              <p:nvPr/>
            </p:nvSpPr>
            <p:spPr>
              <a:xfrm flipV="1">
                <a:off x="1688" y="1384"/>
                <a:ext cx="0" cy="816"/>
              </a:xfrm>
              <a:prstGeom prst="line">
                <a:avLst/>
              </a:prstGeom>
              <a:ln w="25400" cap="flat" cmpd="sng">
                <a:solidFill>
                  <a:schemeClr val="tx1"/>
                </a:solidFill>
                <a:prstDash val="solid"/>
                <a:headEnd type="none" w="sm" len="sm"/>
                <a:tailEnd type="stealth" w="med" len="med"/>
              </a:ln>
            </p:spPr>
          </p:sp>
          <p:sp>
            <p:nvSpPr>
              <p:cNvPr id="9" name="Rectangle 5"/>
              <p:cNvSpPr/>
              <p:nvPr/>
            </p:nvSpPr>
            <p:spPr>
              <a:xfrm>
                <a:off x="680" y="1672"/>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10" name="Line 6"/>
              <p:cNvSpPr/>
              <p:nvPr/>
            </p:nvSpPr>
            <p:spPr>
              <a:xfrm>
                <a:off x="1688" y="2200"/>
                <a:ext cx="3120" cy="0"/>
              </a:xfrm>
              <a:prstGeom prst="line">
                <a:avLst/>
              </a:prstGeom>
              <a:ln w="25400" cap="flat" cmpd="sng">
                <a:solidFill>
                  <a:schemeClr val="tx1"/>
                </a:solidFill>
                <a:prstDash val="solid"/>
                <a:headEnd type="none" w="sm" len="sm"/>
                <a:tailEnd type="stealth" w="med" len="med"/>
              </a:ln>
            </p:spPr>
          </p:sp>
          <p:sp>
            <p:nvSpPr>
              <p:cNvPr id="11" name="Rectangle 7"/>
              <p:cNvSpPr/>
              <p:nvPr/>
            </p:nvSpPr>
            <p:spPr>
              <a:xfrm>
                <a:off x="3008" y="2247"/>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12" name="Rectangle 8"/>
              <p:cNvSpPr/>
              <p:nvPr/>
            </p:nvSpPr>
            <p:spPr>
              <a:xfrm>
                <a:off x="1737" y="1577"/>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3" name="Rectangle 11"/>
          <p:cNvSpPr/>
          <p:nvPr/>
        </p:nvSpPr>
        <p:spPr>
          <a:xfrm>
            <a:off x="4411663" y="2620963"/>
            <a:ext cx="4568825" cy="225425"/>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 name="Rectangle 12"/>
          <p:cNvSpPr/>
          <p:nvPr/>
        </p:nvSpPr>
        <p:spPr>
          <a:xfrm>
            <a:off x="4411663" y="2849563"/>
            <a:ext cx="4568825" cy="225425"/>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 name="Rectangle 13"/>
          <p:cNvSpPr/>
          <p:nvPr/>
        </p:nvSpPr>
        <p:spPr>
          <a:xfrm>
            <a:off x="4411663" y="3078163"/>
            <a:ext cx="4568825" cy="225425"/>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 name="Rectangle 14"/>
          <p:cNvSpPr/>
          <p:nvPr/>
        </p:nvSpPr>
        <p:spPr>
          <a:xfrm>
            <a:off x="4411663" y="3306763"/>
            <a:ext cx="4568825" cy="225425"/>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 name="Group 21"/>
          <p:cNvGrpSpPr/>
          <p:nvPr/>
        </p:nvGrpSpPr>
        <p:grpSpPr>
          <a:xfrm>
            <a:off x="2047875" y="4141788"/>
            <a:ext cx="7239000" cy="2519362"/>
            <a:chOff x="240" y="2543"/>
            <a:chExt cx="4560" cy="1587"/>
          </a:xfrm>
        </p:grpSpPr>
        <p:sp>
          <p:nvSpPr>
            <p:cNvPr id="18" name="Rectangle 15"/>
            <p:cNvSpPr/>
            <p:nvPr/>
          </p:nvSpPr>
          <p:spPr>
            <a:xfrm>
              <a:off x="240" y="2543"/>
              <a:ext cx="703"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TDMA</a:t>
              </a:r>
            </a:p>
          </p:txBody>
        </p:sp>
        <p:sp>
          <p:nvSpPr>
            <p:cNvPr id="19" name="Line 16"/>
            <p:cNvSpPr/>
            <p:nvPr/>
          </p:nvSpPr>
          <p:spPr>
            <a:xfrm flipV="1">
              <a:off x="1680" y="2977"/>
              <a:ext cx="0" cy="816"/>
            </a:xfrm>
            <a:prstGeom prst="line">
              <a:avLst/>
            </a:prstGeom>
            <a:ln w="25400" cap="flat" cmpd="sng">
              <a:solidFill>
                <a:schemeClr val="tx1"/>
              </a:solidFill>
              <a:prstDash val="solid"/>
              <a:headEnd type="none" w="sm" len="sm"/>
              <a:tailEnd type="stealth" w="med" len="med"/>
            </a:ln>
          </p:spPr>
        </p:sp>
        <p:sp>
          <p:nvSpPr>
            <p:cNvPr id="20" name="Rectangle 17"/>
            <p:cNvSpPr/>
            <p:nvPr/>
          </p:nvSpPr>
          <p:spPr>
            <a:xfrm>
              <a:off x="672" y="3265"/>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21" name="Line 18"/>
            <p:cNvSpPr/>
            <p:nvPr/>
          </p:nvSpPr>
          <p:spPr>
            <a:xfrm>
              <a:off x="1680" y="3793"/>
              <a:ext cx="3120" cy="0"/>
            </a:xfrm>
            <a:prstGeom prst="line">
              <a:avLst/>
            </a:prstGeom>
            <a:ln w="25400" cap="flat" cmpd="sng">
              <a:solidFill>
                <a:schemeClr val="tx1"/>
              </a:solidFill>
              <a:prstDash val="solid"/>
              <a:headEnd type="none" w="sm" len="sm"/>
              <a:tailEnd type="stealth" w="med" len="med"/>
            </a:ln>
          </p:spPr>
        </p:sp>
        <p:sp>
          <p:nvSpPr>
            <p:cNvPr id="22" name="Rectangle 19"/>
            <p:cNvSpPr/>
            <p:nvPr/>
          </p:nvSpPr>
          <p:spPr>
            <a:xfrm>
              <a:off x="3000" y="3840"/>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23" name="Rectangle 20"/>
            <p:cNvSpPr/>
            <p:nvPr/>
          </p:nvSpPr>
          <p:spPr>
            <a:xfrm>
              <a:off x="1729" y="3169"/>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4" name="Group 27"/>
          <p:cNvGrpSpPr/>
          <p:nvPr/>
        </p:nvGrpSpPr>
        <p:grpSpPr>
          <a:xfrm>
            <a:off x="4411663" y="5135563"/>
            <a:ext cx="3883025" cy="911225"/>
            <a:chOff x="1729" y="3169"/>
            <a:chExt cx="2446" cy="574"/>
          </a:xfrm>
        </p:grpSpPr>
        <p:sp>
          <p:nvSpPr>
            <p:cNvPr id="25" name="Rectangle 22"/>
            <p:cNvSpPr/>
            <p:nvPr/>
          </p:nvSpPr>
          <p:spPr>
            <a:xfrm>
              <a:off x="1729"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Rectangle 23"/>
            <p:cNvSpPr/>
            <p:nvPr/>
          </p:nvSpPr>
          <p:spPr>
            <a:xfrm>
              <a:off x="2305"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Rectangle 24"/>
            <p:cNvSpPr/>
            <p:nvPr/>
          </p:nvSpPr>
          <p:spPr>
            <a:xfrm>
              <a:off x="2881"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8" name="Rectangle 25"/>
            <p:cNvSpPr/>
            <p:nvPr/>
          </p:nvSpPr>
          <p:spPr>
            <a:xfrm>
              <a:off x="3457"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p:cNvSpPr/>
            <p:nvPr/>
          </p:nvSpPr>
          <p:spPr>
            <a:xfrm>
              <a:off x="4033"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3"/>
          <p:cNvGrpSpPr/>
          <p:nvPr/>
        </p:nvGrpSpPr>
        <p:grpSpPr>
          <a:xfrm>
            <a:off x="4640263" y="5135563"/>
            <a:ext cx="3883025" cy="911225"/>
            <a:chOff x="1873" y="3169"/>
            <a:chExt cx="2446" cy="574"/>
          </a:xfrm>
        </p:grpSpPr>
        <p:sp>
          <p:nvSpPr>
            <p:cNvPr id="31" name="Rectangle 28"/>
            <p:cNvSpPr/>
            <p:nvPr/>
          </p:nvSpPr>
          <p:spPr>
            <a:xfrm>
              <a:off x="1873"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Rectangle 29"/>
            <p:cNvSpPr/>
            <p:nvPr/>
          </p:nvSpPr>
          <p:spPr>
            <a:xfrm>
              <a:off x="2449"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Rectangle 30"/>
            <p:cNvSpPr/>
            <p:nvPr/>
          </p:nvSpPr>
          <p:spPr>
            <a:xfrm>
              <a:off x="3025"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Rectangle 31"/>
            <p:cNvSpPr/>
            <p:nvPr/>
          </p:nvSpPr>
          <p:spPr>
            <a:xfrm>
              <a:off x="3601"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5" name="Rectangle 32"/>
            <p:cNvSpPr/>
            <p:nvPr/>
          </p:nvSpPr>
          <p:spPr>
            <a:xfrm>
              <a:off x="4177"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6" name="Group 39"/>
          <p:cNvGrpSpPr/>
          <p:nvPr/>
        </p:nvGrpSpPr>
        <p:grpSpPr>
          <a:xfrm>
            <a:off x="4868863" y="5135563"/>
            <a:ext cx="3883025" cy="911225"/>
            <a:chOff x="2017" y="3169"/>
            <a:chExt cx="2446" cy="574"/>
          </a:xfrm>
        </p:grpSpPr>
        <p:sp>
          <p:nvSpPr>
            <p:cNvPr id="37" name="Rectangle 34"/>
            <p:cNvSpPr/>
            <p:nvPr/>
          </p:nvSpPr>
          <p:spPr>
            <a:xfrm>
              <a:off x="2017"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8" name="Rectangle 35"/>
            <p:cNvSpPr/>
            <p:nvPr/>
          </p:nvSpPr>
          <p:spPr>
            <a:xfrm>
              <a:off x="2593"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9" name="Rectangle 36"/>
            <p:cNvSpPr/>
            <p:nvPr/>
          </p:nvSpPr>
          <p:spPr>
            <a:xfrm>
              <a:off x="3169"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0" name="Rectangle 37"/>
            <p:cNvSpPr/>
            <p:nvPr/>
          </p:nvSpPr>
          <p:spPr>
            <a:xfrm>
              <a:off x="3745"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1" name="Rectangle 38"/>
            <p:cNvSpPr/>
            <p:nvPr/>
          </p:nvSpPr>
          <p:spPr>
            <a:xfrm>
              <a:off x="4321"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2" name="Group 45"/>
          <p:cNvGrpSpPr/>
          <p:nvPr/>
        </p:nvGrpSpPr>
        <p:grpSpPr>
          <a:xfrm>
            <a:off x="5097463" y="5135563"/>
            <a:ext cx="3883025" cy="911225"/>
            <a:chOff x="2161" y="3169"/>
            <a:chExt cx="2446" cy="574"/>
          </a:xfrm>
        </p:grpSpPr>
        <p:sp>
          <p:nvSpPr>
            <p:cNvPr id="43" name="Rectangle 40"/>
            <p:cNvSpPr/>
            <p:nvPr/>
          </p:nvSpPr>
          <p:spPr>
            <a:xfrm>
              <a:off x="2161"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p:cNvSpPr/>
            <p:nvPr/>
          </p:nvSpPr>
          <p:spPr>
            <a:xfrm>
              <a:off x="2737"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Rectangle 42"/>
            <p:cNvSpPr/>
            <p:nvPr/>
          </p:nvSpPr>
          <p:spPr>
            <a:xfrm>
              <a:off x="3313"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Rectangle 43"/>
            <p:cNvSpPr/>
            <p:nvPr/>
          </p:nvSpPr>
          <p:spPr>
            <a:xfrm>
              <a:off x="3889"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7" name="Rectangle 44"/>
            <p:cNvSpPr/>
            <p:nvPr/>
          </p:nvSpPr>
          <p:spPr>
            <a:xfrm>
              <a:off x="4465"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8" name="Group 49"/>
          <p:cNvGrpSpPr/>
          <p:nvPr/>
        </p:nvGrpSpPr>
        <p:grpSpPr>
          <a:xfrm>
            <a:off x="4410075" y="2847975"/>
            <a:ext cx="4572000" cy="457200"/>
            <a:chOff x="1728" y="1728"/>
            <a:chExt cx="2880" cy="288"/>
          </a:xfrm>
        </p:grpSpPr>
        <p:sp>
          <p:nvSpPr>
            <p:cNvPr id="49" name="Line 46"/>
            <p:cNvSpPr/>
            <p:nvPr/>
          </p:nvSpPr>
          <p:spPr>
            <a:xfrm>
              <a:off x="1728" y="1728"/>
              <a:ext cx="2880" cy="0"/>
            </a:xfrm>
            <a:prstGeom prst="line">
              <a:avLst/>
            </a:prstGeom>
            <a:ln w="12700" cap="flat" cmpd="sng">
              <a:solidFill>
                <a:schemeClr val="tx1"/>
              </a:solidFill>
              <a:prstDash val="solid"/>
              <a:headEnd type="none" w="sm" len="sm"/>
              <a:tailEnd type="none" w="sm" len="sm"/>
            </a:ln>
          </p:spPr>
        </p:sp>
        <p:sp>
          <p:nvSpPr>
            <p:cNvPr id="50" name="Line 47"/>
            <p:cNvSpPr/>
            <p:nvPr/>
          </p:nvSpPr>
          <p:spPr>
            <a:xfrm>
              <a:off x="1728" y="1872"/>
              <a:ext cx="2880" cy="0"/>
            </a:xfrm>
            <a:prstGeom prst="line">
              <a:avLst/>
            </a:prstGeom>
            <a:ln w="12700" cap="flat" cmpd="sng">
              <a:solidFill>
                <a:schemeClr val="tx1"/>
              </a:solidFill>
              <a:prstDash val="solid"/>
              <a:headEnd type="none" w="sm" len="sm"/>
              <a:tailEnd type="none" w="sm" len="sm"/>
            </a:ln>
          </p:spPr>
        </p:sp>
        <p:sp>
          <p:nvSpPr>
            <p:cNvPr id="51" name="Line 48"/>
            <p:cNvSpPr/>
            <p:nvPr/>
          </p:nvSpPr>
          <p:spPr>
            <a:xfrm>
              <a:off x="1728" y="2016"/>
              <a:ext cx="2880" cy="0"/>
            </a:xfrm>
            <a:prstGeom prst="line">
              <a:avLst/>
            </a:prstGeom>
            <a:ln w="12700" cap="flat" cmpd="sng">
              <a:solidFill>
                <a:schemeClr val="tx1"/>
              </a:solidFill>
              <a:prstDash val="solid"/>
              <a:headEnd type="none" w="sm" len="sm"/>
              <a:tailEnd type="none" w="sm" len="sm"/>
            </a:ln>
          </p:spPr>
        </p:sp>
      </p:grpSp>
      <p:grpSp>
        <p:nvGrpSpPr>
          <p:cNvPr id="52" name="Group 69"/>
          <p:cNvGrpSpPr/>
          <p:nvPr/>
        </p:nvGrpSpPr>
        <p:grpSpPr>
          <a:xfrm>
            <a:off x="4638675" y="5133975"/>
            <a:ext cx="4114800" cy="914400"/>
            <a:chOff x="1872" y="3168"/>
            <a:chExt cx="2592" cy="576"/>
          </a:xfrm>
        </p:grpSpPr>
        <p:sp>
          <p:nvSpPr>
            <p:cNvPr id="53" name="Line 50"/>
            <p:cNvSpPr/>
            <p:nvPr/>
          </p:nvSpPr>
          <p:spPr>
            <a:xfrm>
              <a:off x="1872" y="3168"/>
              <a:ext cx="0" cy="576"/>
            </a:xfrm>
            <a:prstGeom prst="line">
              <a:avLst/>
            </a:prstGeom>
            <a:ln w="12700" cap="flat" cmpd="sng">
              <a:solidFill>
                <a:schemeClr val="tx1"/>
              </a:solidFill>
              <a:prstDash val="solid"/>
              <a:headEnd type="none" w="sm" len="sm"/>
              <a:tailEnd type="none" w="sm" len="sm"/>
            </a:ln>
          </p:spPr>
        </p:sp>
        <p:sp>
          <p:nvSpPr>
            <p:cNvPr id="54" name="Line 51"/>
            <p:cNvSpPr/>
            <p:nvPr/>
          </p:nvSpPr>
          <p:spPr>
            <a:xfrm>
              <a:off x="2016" y="3168"/>
              <a:ext cx="0" cy="576"/>
            </a:xfrm>
            <a:prstGeom prst="line">
              <a:avLst/>
            </a:prstGeom>
            <a:ln w="12700" cap="flat" cmpd="sng">
              <a:solidFill>
                <a:schemeClr val="tx1"/>
              </a:solidFill>
              <a:prstDash val="solid"/>
              <a:headEnd type="none" w="sm" len="sm"/>
              <a:tailEnd type="none" w="sm" len="sm"/>
            </a:ln>
          </p:spPr>
        </p:sp>
        <p:sp>
          <p:nvSpPr>
            <p:cNvPr id="55" name="Line 52"/>
            <p:cNvSpPr/>
            <p:nvPr/>
          </p:nvSpPr>
          <p:spPr>
            <a:xfrm>
              <a:off x="2160" y="3168"/>
              <a:ext cx="0" cy="576"/>
            </a:xfrm>
            <a:prstGeom prst="line">
              <a:avLst/>
            </a:prstGeom>
            <a:ln w="12700" cap="flat" cmpd="sng">
              <a:solidFill>
                <a:schemeClr val="tx1"/>
              </a:solidFill>
              <a:prstDash val="solid"/>
              <a:headEnd type="none" w="sm" len="sm"/>
              <a:tailEnd type="none" w="sm" len="sm"/>
            </a:ln>
          </p:spPr>
        </p:sp>
        <p:sp>
          <p:nvSpPr>
            <p:cNvPr id="56" name="Line 53"/>
            <p:cNvSpPr/>
            <p:nvPr/>
          </p:nvSpPr>
          <p:spPr>
            <a:xfrm>
              <a:off x="2304" y="3168"/>
              <a:ext cx="0" cy="576"/>
            </a:xfrm>
            <a:prstGeom prst="line">
              <a:avLst/>
            </a:prstGeom>
            <a:ln w="12700" cap="flat" cmpd="sng">
              <a:solidFill>
                <a:schemeClr val="tx1"/>
              </a:solidFill>
              <a:prstDash val="solid"/>
              <a:headEnd type="none" w="sm" len="sm"/>
              <a:tailEnd type="none" w="sm" len="sm"/>
            </a:ln>
          </p:spPr>
        </p:sp>
        <p:sp>
          <p:nvSpPr>
            <p:cNvPr id="57" name="Line 54"/>
            <p:cNvSpPr/>
            <p:nvPr/>
          </p:nvSpPr>
          <p:spPr>
            <a:xfrm>
              <a:off x="2448" y="3168"/>
              <a:ext cx="0" cy="576"/>
            </a:xfrm>
            <a:prstGeom prst="line">
              <a:avLst/>
            </a:prstGeom>
            <a:ln w="12700" cap="flat" cmpd="sng">
              <a:solidFill>
                <a:schemeClr val="tx1"/>
              </a:solidFill>
              <a:prstDash val="solid"/>
              <a:headEnd type="none" w="sm" len="sm"/>
              <a:tailEnd type="none" w="sm" len="sm"/>
            </a:ln>
          </p:spPr>
        </p:sp>
        <p:sp>
          <p:nvSpPr>
            <p:cNvPr id="58" name="Line 55"/>
            <p:cNvSpPr/>
            <p:nvPr/>
          </p:nvSpPr>
          <p:spPr>
            <a:xfrm>
              <a:off x="2592" y="3168"/>
              <a:ext cx="0" cy="576"/>
            </a:xfrm>
            <a:prstGeom prst="line">
              <a:avLst/>
            </a:prstGeom>
            <a:ln w="12700" cap="flat" cmpd="sng">
              <a:solidFill>
                <a:schemeClr val="tx1"/>
              </a:solidFill>
              <a:prstDash val="solid"/>
              <a:headEnd type="none" w="sm" len="sm"/>
              <a:tailEnd type="none" w="sm" len="sm"/>
            </a:ln>
          </p:spPr>
        </p:sp>
        <p:sp>
          <p:nvSpPr>
            <p:cNvPr id="59" name="Line 56"/>
            <p:cNvSpPr/>
            <p:nvPr/>
          </p:nvSpPr>
          <p:spPr>
            <a:xfrm>
              <a:off x="2736" y="3168"/>
              <a:ext cx="0" cy="576"/>
            </a:xfrm>
            <a:prstGeom prst="line">
              <a:avLst/>
            </a:prstGeom>
            <a:ln w="12700" cap="flat" cmpd="sng">
              <a:solidFill>
                <a:schemeClr val="tx1"/>
              </a:solidFill>
              <a:prstDash val="solid"/>
              <a:headEnd type="none" w="sm" len="sm"/>
              <a:tailEnd type="none" w="sm" len="sm"/>
            </a:ln>
          </p:spPr>
        </p:sp>
        <p:sp>
          <p:nvSpPr>
            <p:cNvPr id="60" name="Line 57"/>
            <p:cNvSpPr/>
            <p:nvPr/>
          </p:nvSpPr>
          <p:spPr>
            <a:xfrm>
              <a:off x="2880" y="3168"/>
              <a:ext cx="0" cy="576"/>
            </a:xfrm>
            <a:prstGeom prst="line">
              <a:avLst/>
            </a:prstGeom>
            <a:ln w="12700" cap="flat" cmpd="sng">
              <a:solidFill>
                <a:schemeClr val="tx1"/>
              </a:solidFill>
              <a:prstDash val="solid"/>
              <a:headEnd type="none" w="sm" len="sm"/>
              <a:tailEnd type="none" w="sm" len="sm"/>
            </a:ln>
          </p:spPr>
        </p:sp>
        <p:sp>
          <p:nvSpPr>
            <p:cNvPr id="61" name="Line 58"/>
            <p:cNvSpPr/>
            <p:nvPr/>
          </p:nvSpPr>
          <p:spPr>
            <a:xfrm>
              <a:off x="3024" y="3168"/>
              <a:ext cx="0" cy="576"/>
            </a:xfrm>
            <a:prstGeom prst="line">
              <a:avLst/>
            </a:prstGeom>
            <a:ln w="12700" cap="flat" cmpd="sng">
              <a:solidFill>
                <a:schemeClr val="tx1"/>
              </a:solidFill>
              <a:prstDash val="solid"/>
              <a:headEnd type="none" w="sm" len="sm"/>
              <a:tailEnd type="none" w="sm" len="sm"/>
            </a:ln>
          </p:spPr>
        </p:sp>
        <p:sp>
          <p:nvSpPr>
            <p:cNvPr id="62" name="Line 59"/>
            <p:cNvSpPr/>
            <p:nvPr/>
          </p:nvSpPr>
          <p:spPr>
            <a:xfrm>
              <a:off x="3168" y="3168"/>
              <a:ext cx="0" cy="576"/>
            </a:xfrm>
            <a:prstGeom prst="line">
              <a:avLst/>
            </a:prstGeom>
            <a:ln w="12700" cap="flat" cmpd="sng">
              <a:solidFill>
                <a:schemeClr val="tx1"/>
              </a:solidFill>
              <a:prstDash val="solid"/>
              <a:headEnd type="none" w="sm" len="sm"/>
              <a:tailEnd type="none" w="sm" len="sm"/>
            </a:ln>
          </p:spPr>
        </p:sp>
        <p:sp>
          <p:nvSpPr>
            <p:cNvPr id="63" name="Line 60"/>
            <p:cNvSpPr/>
            <p:nvPr/>
          </p:nvSpPr>
          <p:spPr>
            <a:xfrm>
              <a:off x="3312" y="3168"/>
              <a:ext cx="0" cy="576"/>
            </a:xfrm>
            <a:prstGeom prst="line">
              <a:avLst/>
            </a:prstGeom>
            <a:ln w="12700" cap="flat" cmpd="sng">
              <a:solidFill>
                <a:schemeClr val="tx1"/>
              </a:solidFill>
              <a:prstDash val="solid"/>
              <a:headEnd type="none" w="sm" len="sm"/>
              <a:tailEnd type="none" w="sm" len="sm"/>
            </a:ln>
          </p:spPr>
        </p:sp>
        <p:sp>
          <p:nvSpPr>
            <p:cNvPr id="64" name="Line 61"/>
            <p:cNvSpPr/>
            <p:nvPr/>
          </p:nvSpPr>
          <p:spPr>
            <a:xfrm>
              <a:off x="3456" y="3168"/>
              <a:ext cx="0" cy="576"/>
            </a:xfrm>
            <a:prstGeom prst="line">
              <a:avLst/>
            </a:prstGeom>
            <a:ln w="12700" cap="flat" cmpd="sng">
              <a:solidFill>
                <a:schemeClr val="tx1"/>
              </a:solidFill>
              <a:prstDash val="solid"/>
              <a:headEnd type="none" w="sm" len="sm"/>
              <a:tailEnd type="none" w="sm" len="sm"/>
            </a:ln>
          </p:spPr>
        </p:sp>
        <p:sp>
          <p:nvSpPr>
            <p:cNvPr id="65" name="Line 62"/>
            <p:cNvSpPr/>
            <p:nvPr/>
          </p:nvSpPr>
          <p:spPr>
            <a:xfrm>
              <a:off x="3600" y="3168"/>
              <a:ext cx="0" cy="576"/>
            </a:xfrm>
            <a:prstGeom prst="line">
              <a:avLst/>
            </a:prstGeom>
            <a:ln w="12700" cap="flat" cmpd="sng">
              <a:solidFill>
                <a:schemeClr val="tx1"/>
              </a:solidFill>
              <a:prstDash val="solid"/>
              <a:headEnd type="none" w="sm" len="sm"/>
              <a:tailEnd type="none" w="sm" len="sm"/>
            </a:ln>
          </p:spPr>
        </p:sp>
        <p:sp>
          <p:nvSpPr>
            <p:cNvPr id="66" name="Line 63"/>
            <p:cNvSpPr/>
            <p:nvPr/>
          </p:nvSpPr>
          <p:spPr>
            <a:xfrm>
              <a:off x="3744" y="3168"/>
              <a:ext cx="0" cy="576"/>
            </a:xfrm>
            <a:prstGeom prst="line">
              <a:avLst/>
            </a:prstGeom>
            <a:ln w="12700" cap="flat" cmpd="sng">
              <a:solidFill>
                <a:schemeClr val="tx1"/>
              </a:solidFill>
              <a:prstDash val="solid"/>
              <a:headEnd type="none" w="sm" len="sm"/>
              <a:tailEnd type="none" w="sm" len="sm"/>
            </a:ln>
          </p:spPr>
        </p:sp>
        <p:sp>
          <p:nvSpPr>
            <p:cNvPr id="67" name="Line 64"/>
            <p:cNvSpPr/>
            <p:nvPr/>
          </p:nvSpPr>
          <p:spPr>
            <a:xfrm>
              <a:off x="3888" y="3168"/>
              <a:ext cx="0" cy="576"/>
            </a:xfrm>
            <a:prstGeom prst="line">
              <a:avLst/>
            </a:prstGeom>
            <a:ln w="12700" cap="flat" cmpd="sng">
              <a:solidFill>
                <a:schemeClr val="tx1"/>
              </a:solidFill>
              <a:prstDash val="solid"/>
              <a:headEnd type="none" w="sm" len="sm"/>
              <a:tailEnd type="none" w="sm" len="sm"/>
            </a:ln>
          </p:spPr>
        </p:sp>
        <p:sp>
          <p:nvSpPr>
            <p:cNvPr id="68" name="Line 65"/>
            <p:cNvSpPr/>
            <p:nvPr/>
          </p:nvSpPr>
          <p:spPr>
            <a:xfrm>
              <a:off x="4032" y="3168"/>
              <a:ext cx="0" cy="576"/>
            </a:xfrm>
            <a:prstGeom prst="line">
              <a:avLst/>
            </a:prstGeom>
            <a:ln w="12700" cap="flat" cmpd="sng">
              <a:solidFill>
                <a:schemeClr val="tx1"/>
              </a:solidFill>
              <a:prstDash val="solid"/>
              <a:headEnd type="none" w="sm" len="sm"/>
              <a:tailEnd type="none" w="sm" len="sm"/>
            </a:ln>
          </p:spPr>
        </p:sp>
        <p:sp>
          <p:nvSpPr>
            <p:cNvPr id="69" name="Line 66"/>
            <p:cNvSpPr/>
            <p:nvPr/>
          </p:nvSpPr>
          <p:spPr>
            <a:xfrm>
              <a:off x="4176" y="3168"/>
              <a:ext cx="0" cy="576"/>
            </a:xfrm>
            <a:prstGeom prst="line">
              <a:avLst/>
            </a:prstGeom>
            <a:ln w="12700" cap="flat" cmpd="sng">
              <a:solidFill>
                <a:schemeClr val="tx1"/>
              </a:solidFill>
              <a:prstDash val="solid"/>
              <a:headEnd type="none" w="sm" len="sm"/>
              <a:tailEnd type="none" w="sm" len="sm"/>
            </a:ln>
          </p:spPr>
        </p:sp>
        <p:sp>
          <p:nvSpPr>
            <p:cNvPr id="70" name="Line 67"/>
            <p:cNvSpPr/>
            <p:nvPr/>
          </p:nvSpPr>
          <p:spPr>
            <a:xfrm>
              <a:off x="4320" y="3168"/>
              <a:ext cx="0" cy="576"/>
            </a:xfrm>
            <a:prstGeom prst="line">
              <a:avLst/>
            </a:prstGeom>
            <a:ln w="12700" cap="flat" cmpd="sng">
              <a:solidFill>
                <a:schemeClr val="tx1"/>
              </a:solidFill>
              <a:prstDash val="solid"/>
              <a:headEnd type="none" w="sm" len="sm"/>
              <a:tailEnd type="none" w="sm" len="sm"/>
            </a:ln>
          </p:spPr>
        </p:sp>
        <p:sp>
          <p:nvSpPr>
            <p:cNvPr id="71" name="Line 68"/>
            <p:cNvSpPr/>
            <p:nvPr/>
          </p:nvSpPr>
          <p:spPr>
            <a:xfrm>
              <a:off x="4464" y="3168"/>
              <a:ext cx="0" cy="576"/>
            </a:xfrm>
            <a:prstGeom prst="line">
              <a:avLst/>
            </a:prstGeom>
            <a:ln w="12700" cap="flat" cmpd="sng">
              <a:solidFill>
                <a:schemeClr val="tx1"/>
              </a:solidFill>
              <a:prstDash val="solid"/>
              <a:headEnd type="none" w="sm" len="sm"/>
              <a:tailEnd type="none" w="sm" len="sm"/>
            </a:ln>
          </p:spPr>
        </p:sp>
      </p:grpSp>
      <p:grpSp>
        <p:nvGrpSpPr>
          <p:cNvPr id="72" name="Group 74"/>
          <p:cNvGrpSpPr/>
          <p:nvPr/>
        </p:nvGrpSpPr>
        <p:grpSpPr>
          <a:xfrm>
            <a:off x="4410075" y="2733675"/>
            <a:ext cx="4572000" cy="685800"/>
            <a:chOff x="1728" y="1656"/>
            <a:chExt cx="2880" cy="432"/>
          </a:xfrm>
        </p:grpSpPr>
        <p:sp>
          <p:nvSpPr>
            <p:cNvPr id="73" name="Line 70"/>
            <p:cNvSpPr/>
            <p:nvPr/>
          </p:nvSpPr>
          <p:spPr>
            <a:xfrm>
              <a:off x="1728" y="1656"/>
              <a:ext cx="2880" cy="0"/>
            </a:xfrm>
            <a:prstGeom prst="line">
              <a:avLst/>
            </a:prstGeom>
            <a:ln w="12700" cap="flat" cmpd="sng">
              <a:solidFill>
                <a:schemeClr val="tx1"/>
              </a:solidFill>
              <a:prstDash val="dash"/>
              <a:headEnd type="none" w="sm" len="sm"/>
              <a:tailEnd type="none" w="sm" len="sm"/>
            </a:ln>
          </p:spPr>
        </p:sp>
        <p:sp>
          <p:nvSpPr>
            <p:cNvPr id="74" name="Line 71"/>
            <p:cNvSpPr/>
            <p:nvPr/>
          </p:nvSpPr>
          <p:spPr>
            <a:xfrm>
              <a:off x="1728" y="1800"/>
              <a:ext cx="2880" cy="0"/>
            </a:xfrm>
            <a:prstGeom prst="line">
              <a:avLst/>
            </a:prstGeom>
            <a:ln w="12700" cap="flat" cmpd="sng">
              <a:solidFill>
                <a:schemeClr val="tx1"/>
              </a:solidFill>
              <a:prstDash val="dash"/>
              <a:headEnd type="none" w="sm" len="sm"/>
              <a:tailEnd type="none" w="sm" len="sm"/>
            </a:ln>
          </p:spPr>
        </p:sp>
        <p:sp>
          <p:nvSpPr>
            <p:cNvPr id="75" name="Line 72"/>
            <p:cNvSpPr/>
            <p:nvPr/>
          </p:nvSpPr>
          <p:spPr>
            <a:xfrm>
              <a:off x="1728" y="1944"/>
              <a:ext cx="2880" cy="0"/>
            </a:xfrm>
            <a:prstGeom prst="line">
              <a:avLst/>
            </a:prstGeom>
            <a:ln w="12700" cap="flat" cmpd="sng">
              <a:solidFill>
                <a:schemeClr val="tx1"/>
              </a:solidFill>
              <a:prstDash val="dash"/>
              <a:headEnd type="none" w="sm" len="sm"/>
              <a:tailEnd type="none" w="sm" len="sm"/>
            </a:ln>
          </p:spPr>
        </p:sp>
        <p:sp>
          <p:nvSpPr>
            <p:cNvPr id="76" name="Line 73"/>
            <p:cNvSpPr/>
            <p:nvPr/>
          </p:nvSpPr>
          <p:spPr>
            <a:xfrm>
              <a:off x="1728" y="2088"/>
              <a:ext cx="2880" cy="0"/>
            </a:xfrm>
            <a:prstGeom prst="line">
              <a:avLst/>
            </a:prstGeom>
            <a:ln w="12700" cap="flat" cmpd="sng">
              <a:solidFill>
                <a:schemeClr val="tx1"/>
              </a:solidFill>
              <a:prstDash val="dash"/>
              <a:headEnd type="none" w="sm" len="sm"/>
              <a:tailEnd type="none" w="sm" len="sm"/>
            </a:ln>
          </p:spPr>
        </p:sp>
      </p:grpSp>
      <p:grpSp>
        <p:nvGrpSpPr>
          <p:cNvPr id="77" name="Group 95"/>
          <p:cNvGrpSpPr/>
          <p:nvPr/>
        </p:nvGrpSpPr>
        <p:grpSpPr>
          <a:xfrm>
            <a:off x="4524375" y="5133975"/>
            <a:ext cx="4343400" cy="914400"/>
            <a:chOff x="1800" y="3168"/>
            <a:chExt cx="2736" cy="576"/>
          </a:xfrm>
        </p:grpSpPr>
        <p:sp>
          <p:nvSpPr>
            <p:cNvPr id="78" name="Line 75"/>
            <p:cNvSpPr/>
            <p:nvPr/>
          </p:nvSpPr>
          <p:spPr>
            <a:xfrm>
              <a:off x="1800" y="3168"/>
              <a:ext cx="0" cy="576"/>
            </a:xfrm>
            <a:prstGeom prst="line">
              <a:avLst/>
            </a:prstGeom>
            <a:ln w="12700" cap="flat" cmpd="sng">
              <a:solidFill>
                <a:schemeClr val="tx1"/>
              </a:solidFill>
              <a:prstDash val="dash"/>
              <a:headEnd type="none" w="sm" len="sm"/>
              <a:tailEnd type="none" w="sm" len="sm"/>
            </a:ln>
          </p:spPr>
        </p:sp>
        <p:sp>
          <p:nvSpPr>
            <p:cNvPr id="79" name="Line 76"/>
            <p:cNvSpPr/>
            <p:nvPr/>
          </p:nvSpPr>
          <p:spPr>
            <a:xfrm>
              <a:off x="1944" y="3168"/>
              <a:ext cx="0" cy="576"/>
            </a:xfrm>
            <a:prstGeom prst="line">
              <a:avLst/>
            </a:prstGeom>
            <a:ln w="12700" cap="flat" cmpd="sng">
              <a:solidFill>
                <a:schemeClr val="tx1"/>
              </a:solidFill>
              <a:prstDash val="dash"/>
              <a:headEnd type="none" w="sm" len="sm"/>
              <a:tailEnd type="none" w="sm" len="sm"/>
            </a:ln>
          </p:spPr>
        </p:sp>
        <p:sp>
          <p:nvSpPr>
            <p:cNvPr id="80" name="Line 77"/>
            <p:cNvSpPr/>
            <p:nvPr/>
          </p:nvSpPr>
          <p:spPr>
            <a:xfrm>
              <a:off x="2088" y="3168"/>
              <a:ext cx="0" cy="576"/>
            </a:xfrm>
            <a:prstGeom prst="line">
              <a:avLst/>
            </a:prstGeom>
            <a:ln w="12700" cap="flat" cmpd="sng">
              <a:solidFill>
                <a:schemeClr val="tx1"/>
              </a:solidFill>
              <a:prstDash val="dash"/>
              <a:headEnd type="none" w="sm" len="sm"/>
              <a:tailEnd type="none" w="sm" len="sm"/>
            </a:ln>
          </p:spPr>
        </p:sp>
        <p:sp>
          <p:nvSpPr>
            <p:cNvPr id="81" name="Line 78"/>
            <p:cNvSpPr/>
            <p:nvPr/>
          </p:nvSpPr>
          <p:spPr>
            <a:xfrm>
              <a:off x="2232" y="3168"/>
              <a:ext cx="0" cy="576"/>
            </a:xfrm>
            <a:prstGeom prst="line">
              <a:avLst/>
            </a:prstGeom>
            <a:ln w="12700" cap="flat" cmpd="sng">
              <a:solidFill>
                <a:schemeClr val="tx1"/>
              </a:solidFill>
              <a:prstDash val="dash"/>
              <a:headEnd type="none" w="sm" len="sm"/>
              <a:tailEnd type="none" w="sm" len="sm"/>
            </a:ln>
          </p:spPr>
        </p:sp>
        <p:sp>
          <p:nvSpPr>
            <p:cNvPr id="82" name="Line 79"/>
            <p:cNvSpPr/>
            <p:nvPr/>
          </p:nvSpPr>
          <p:spPr>
            <a:xfrm>
              <a:off x="2376" y="3168"/>
              <a:ext cx="0" cy="576"/>
            </a:xfrm>
            <a:prstGeom prst="line">
              <a:avLst/>
            </a:prstGeom>
            <a:ln w="12700" cap="flat" cmpd="sng">
              <a:solidFill>
                <a:schemeClr val="tx1"/>
              </a:solidFill>
              <a:prstDash val="dash"/>
              <a:headEnd type="none" w="sm" len="sm"/>
              <a:tailEnd type="none" w="sm" len="sm"/>
            </a:ln>
          </p:spPr>
        </p:sp>
        <p:sp>
          <p:nvSpPr>
            <p:cNvPr id="83" name="Line 80"/>
            <p:cNvSpPr/>
            <p:nvPr/>
          </p:nvSpPr>
          <p:spPr>
            <a:xfrm>
              <a:off x="2520" y="3168"/>
              <a:ext cx="0" cy="576"/>
            </a:xfrm>
            <a:prstGeom prst="line">
              <a:avLst/>
            </a:prstGeom>
            <a:ln w="12700" cap="flat" cmpd="sng">
              <a:solidFill>
                <a:schemeClr val="tx1"/>
              </a:solidFill>
              <a:prstDash val="dash"/>
              <a:headEnd type="none" w="sm" len="sm"/>
              <a:tailEnd type="none" w="sm" len="sm"/>
            </a:ln>
          </p:spPr>
        </p:sp>
        <p:sp>
          <p:nvSpPr>
            <p:cNvPr id="84" name="Line 81"/>
            <p:cNvSpPr/>
            <p:nvPr/>
          </p:nvSpPr>
          <p:spPr>
            <a:xfrm>
              <a:off x="2664" y="3168"/>
              <a:ext cx="0" cy="576"/>
            </a:xfrm>
            <a:prstGeom prst="line">
              <a:avLst/>
            </a:prstGeom>
            <a:ln w="12700" cap="flat" cmpd="sng">
              <a:solidFill>
                <a:schemeClr val="tx1"/>
              </a:solidFill>
              <a:prstDash val="dash"/>
              <a:headEnd type="none" w="sm" len="sm"/>
              <a:tailEnd type="none" w="sm" len="sm"/>
            </a:ln>
          </p:spPr>
        </p:sp>
        <p:sp>
          <p:nvSpPr>
            <p:cNvPr id="85" name="Line 82"/>
            <p:cNvSpPr/>
            <p:nvPr/>
          </p:nvSpPr>
          <p:spPr>
            <a:xfrm>
              <a:off x="2808" y="3168"/>
              <a:ext cx="0" cy="576"/>
            </a:xfrm>
            <a:prstGeom prst="line">
              <a:avLst/>
            </a:prstGeom>
            <a:ln w="12700" cap="flat" cmpd="sng">
              <a:solidFill>
                <a:schemeClr val="tx1"/>
              </a:solidFill>
              <a:prstDash val="dash"/>
              <a:headEnd type="none" w="sm" len="sm"/>
              <a:tailEnd type="none" w="sm" len="sm"/>
            </a:ln>
          </p:spPr>
        </p:sp>
        <p:sp>
          <p:nvSpPr>
            <p:cNvPr id="86" name="Line 83"/>
            <p:cNvSpPr/>
            <p:nvPr/>
          </p:nvSpPr>
          <p:spPr>
            <a:xfrm>
              <a:off x="2952" y="3168"/>
              <a:ext cx="0" cy="576"/>
            </a:xfrm>
            <a:prstGeom prst="line">
              <a:avLst/>
            </a:prstGeom>
            <a:ln w="12700" cap="flat" cmpd="sng">
              <a:solidFill>
                <a:schemeClr val="tx1"/>
              </a:solidFill>
              <a:prstDash val="dash"/>
              <a:headEnd type="none" w="sm" len="sm"/>
              <a:tailEnd type="none" w="sm" len="sm"/>
            </a:ln>
          </p:spPr>
        </p:sp>
        <p:sp>
          <p:nvSpPr>
            <p:cNvPr id="87" name="Line 84"/>
            <p:cNvSpPr/>
            <p:nvPr/>
          </p:nvSpPr>
          <p:spPr>
            <a:xfrm>
              <a:off x="3096" y="3168"/>
              <a:ext cx="0" cy="576"/>
            </a:xfrm>
            <a:prstGeom prst="line">
              <a:avLst/>
            </a:prstGeom>
            <a:ln w="12700" cap="flat" cmpd="sng">
              <a:solidFill>
                <a:schemeClr val="tx1"/>
              </a:solidFill>
              <a:prstDash val="dash"/>
              <a:headEnd type="none" w="sm" len="sm"/>
              <a:tailEnd type="none" w="sm" len="sm"/>
            </a:ln>
          </p:spPr>
        </p:sp>
        <p:sp>
          <p:nvSpPr>
            <p:cNvPr id="88" name="Line 85"/>
            <p:cNvSpPr/>
            <p:nvPr/>
          </p:nvSpPr>
          <p:spPr>
            <a:xfrm>
              <a:off x="3240" y="3168"/>
              <a:ext cx="0" cy="576"/>
            </a:xfrm>
            <a:prstGeom prst="line">
              <a:avLst/>
            </a:prstGeom>
            <a:ln w="12700" cap="flat" cmpd="sng">
              <a:solidFill>
                <a:schemeClr val="tx1"/>
              </a:solidFill>
              <a:prstDash val="dash"/>
              <a:headEnd type="none" w="sm" len="sm"/>
              <a:tailEnd type="none" w="sm" len="sm"/>
            </a:ln>
          </p:spPr>
        </p:sp>
        <p:sp>
          <p:nvSpPr>
            <p:cNvPr id="89" name="Line 86"/>
            <p:cNvSpPr/>
            <p:nvPr/>
          </p:nvSpPr>
          <p:spPr>
            <a:xfrm>
              <a:off x="3384" y="3168"/>
              <a:ext cx="0" cy="576"/>
            </a:xfrm>
            <a:prstGeom prst="line">
              <a:avLst/>
            </a:prstGeom>
            <a:ln w="12700" cap="flat" cmpd="sng">
              <a:solidFill>
                <a:schemeClr val="tx1"/>
              </a:solidFill>
              <a:prstDash val="dash"/>
              <a:headEnd type="none" w="sm" len="sm"/>
              <a:tailEnd type="none" w="sm" len="sm"/>
            </a:ln>
          </p:spPr>
        </p:sp>
        <p:sp>
          <p:nvSpPr>
            <p:cNvPr id="90" name="Line 87"/>
            <p:cNvSpPr/>
            <p:nvPr/>
          </p:nvSpPr>
          <p:spPr>
            <a:xfrm>
              <a:off x="3528" y="3168"/>
              <a:ext cx="0" cy="576"/>
            </a:xfrm>
            <a:prstGeom prst="line">
              <a:avLst/>
            </a:prstGeom>
            <a:ln w="12700" cap="flat" cmpd="sng">
              <a:solidFill>
                <a:schemeClr val="tx1"/>
              </a:solidFill>
              <a:prstDash val="dash"/>
              <a:headEnd type="none" w="sm" len="sm"/>
              <a:tailEnd type="none" w="sm" len="sm"/>
            </a:ln>
          </p:spPr>
        </p:sp>
        <p:sp>
          <p:nvSpPr>
            <p:cNvPr id="91" name="Line 88"/>
            <p:cNvSpPr/>
            <p:nvPr/>
          </p:nvSpPr>
          <p:spPr>
            <a:xfrm>
              <a:off x="3672" y="3168"/>
              <a:ext cx="0" cy="576"/>
            </a:xfrm>
            <a:prstGeom prst="line">
              <a:avLst/>
            </a:prstGeom>
            <a:ln w="12700" cap="flat" cmpd="sng">
              <a:solidFill>
                <a:schemeClr val="tx1"/>
              </a:solidFill>
              <a:prstDash val="dash"/>
              <a:headEnd type="none" w="sm" len="sm"/>
              <a:tailEnd type="none" w="sm" len="sm"/>
            </a:ln>
          </p:spPr>
        </p:sp>
        <p:sp>
          <p:nvSpPr>
            <p:cNvPr id="92" name="Line 89"/>
            <p:cNvSpPr/>
            <p:nvPr/>
          </p:nvSpPr>
          <p:spPr>
            <a:xfrm>
              <a:off x="3816" y="3168"/>
              <a:ext cx="0" cy="576"/>
            </a:xfrm>
            <a:prstGeom prst="line">
              <a:avLst/>
            </a:prstGeom>
            <a:ln w="12700" cap="flat" cmpd="sng">
              <a:solidFill>
                <a:schemeClr val="tx1"/>
              </a:solidFill>
              <a:prstDash val="dash"/>
              <a:headEnd type="none" w="sm" len="sm"/>
              <a:tailEnd type="none" w="sm" len="sm"/>
            </a:ln>
          </p:spPr>
        </p:sp>
        <p:sp>
          <p:nvSpPr>
            <p:cNvPr id="93" name="Line 90"/>
            <p:cNvSpPr/>
            <p:nvPr/>
          </p:nvSpPr>
          <p:spPr>
            <a:xfrm>
              <a:off x="3960" y="3168"/>
              <a:ext cx="0" cy="576"/>
            </a:xfrm>
            <a:prstGeom prst="line">
              <a:avLst/>
            </a:prstGeom>
            <a:ln w="12700" cap="flat" cmpd="sng">
              <a:solidFill>
                <a:schemeClr val="tx1"/>
              </a:solidFill>
              <a:prstDash val="dash"/>
              <a:headEnd type="none" w="sm" len="sm"/>
              <a:tailEnd type="none" w="sm" len="sm"/>
            </a:ln>
          </p:spPr>
        </p:sp>
        <p:sp>
          <p:nvSpPr>
            <p:cNvPr id="94" name="Line 91"/>
            <p:cNvSpPr/>
            <p:nvPr/>
          </p:nvSpPr>
          <p:spPr>
            <a:xfrm>
              <a:off x="4104" y="3168"/>
              <a:ext cx="0" cy="576"/>
            </a:xfrm>
            <a:prstGeom prst="line">
              <a:avLst/>
            </a:prstGeom>
            <a:ln w="12700" cap="flat" cmpd="sng">
              <a:solidFill>
                <a:schemeClr val="tx1"/>
              </a:solidFill>
              <a:prstDash val="dash"/>
              <a:headEnd type="none" w="sm" len="sm"/>
              <a:tailEnd type="none" w="sm" len="sm"/>
            </a:ln>
          </p:spPr>
        </p:sp>
        <p:sp>
          <p:nvSpPr>
            <p:cNvPr id="95" name="Line 92"/>
            <p:cNvSpPr/>
            <p:nvPr/>
          </p:nvSpPr>
          <p:spPr>
            <a:xfrm>
              <a:off x="4248" y="3168"/>
              <a:ext cx="0" cy="576"/>
            </a:xfrm>
            <a:prstGeom prst="line">
              <a:avLst/>
            </a:prstGeom>
            <a:ln w="12700" cap="flat" cmpd="sng">
              <a:solidFill>
                <a:schemeClr val="tx1"/>
              </a:solidFill>
              <a:prstDash val="dash"/>
              <a:headEnd type="none" w="sm" len="sm"/>
              <a:tailEnd type="none" w="sm" len="sm"/>
            </a:ln>
          </p:spPr>
        </p:sp>
        <p:sp>
          <p:nvSpPr>
            <p:cNvPr id="96" name="Line 93"/>
            <p:cNvSpPr/>
            <p:nvPr/>
          </p:nvSpPr>
          <p:spPr>
            <a:xfrm>
              <a:off x="4392" y="3168"/>
              <a:ext cx="0" cy="576"/>
            </a:xfrm>
            <a:prstGeom prst="line">
              <a:avLst/>
            </a:prstGeom>
            <a:ln w="12700" cap="flat" cmpd="sng">
              <a:solidFill>
                <a:schemeClr val="tx1"/>
              </a:solidFill>
              <a:prstDash val="dash"/>
              <a:headEnd type="none" w="sm" len="sm"/>
              <a:tailEnd type="none" w="sm" len="sm"/>
            </a:ln>
          </p:spPr>
        </p:sp>
        <p:sp>
          <p:nvSpPr>
            <p:cNvPr id="97" name="Line 94"/>
            <p:cNvSpPr/>
            <p:nvPr/>
          </p:nvSpPr>
          <p:spPr>
            <a:xfrm>
              <a:off x="4536" y="3168"/>
              <a:ext cx="0" cy="576"/>
            </a:xfrm>
            <a:prstGeom prst="line">
              <a:avLst/>
            </a:prstGeom>
            <a:ln w="12700" cap="flat" cmpd="sng">
              <a:solidFill>
                <a:schemeClr val="tx1"/>
              </a:solidFill>
              <a:prstDash val="dash"/>
              <a:headEnd type="none" w="sm" len="sm"/>
              <a:tailEnd type="none" w="sm" len="sm"/>
            </a:ln>
          </p:spPr>
        </p:sp>
      </p:grpSp>
      <p:grpSp>
        <p:nvGrpSpPr>
          <p:cNvPr id="98" name="Group 103"/>
          <p:cNvGrpSpPr/>
          <p:nvPr/>
        </p:nvGrpSpPr>
        <p:grpSpPr>
          <a:xfrm>
            <a:off x="6892925" y="1352550"/>
            <a:ext cx="2708275" cy="955675"/>
            <a:chOff x="3382" y="792"/>
            <a:chExt cx="1706" cy="602"/>
          </a:xfrm>
        </p:grpSpPr>
        <p:grpSp>
          <p:nvGrpSpPr>
            <p:cNvPr id="99" name="Group 101"/>
            <p:cNvGrpSpPr/>
            <p:nvPr/>
          </p:nvGrpSpPr>
          <p:grpSpPr>
            <a:xfrm>
              <a:off x="3382" y="1104"/>
              <a:ext cx="1706" cy="290"/>
              <a:chOff x="3382" y="1104"/>
              <a:chExt cx="1706" cy="290"/>
            </a:xfrm>
          </p:grpSpPr>
          <p:sp>
            <p:nvSpPr>
              <p:cNvPr id="101" name="Rectangle 96"/>
              <p:cNvSpPr/>
              <p:nvPr/>
            </p:nvSpPr>
            <p:spPr>
              <a:xfrm>
                <a:off x="3382" y="1104"/>
                <a:ext cx="687"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4 users</a:t>
                </a:r>
              </a:p>
            </p:txBody>
          </p:sp>
          <p:sp>
            <p:nvSpPr>
              <p:cNvPr id="102" name="Rectangle 97"/>
              <p:cNvSpPr/>
              <p:nvPr/>
            </p:nvSpPr>
            <p:spPr>
              <a:xfrm>
                <a:off x="4370" y="1169"/>
                <a:ext cx="142" cy="142"/>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8"/>
              <p:cNvSpPr/>
              <p:nvPr/>
            </p:nvSpPr>
            <p:spPr>
              <a:xfrm>
                <a:off x="4562" y="1169"/>
                <a:ext cx="142" cy="142"/>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4" name="Rectangle 99"/>
              <p:cNvSpPr/>
              <p:nvPr/>
            </p:nvSpPr>
            <p:spPr>
              <a:xfrm>
                <a:off x="4754" y="1169"/>
                <a:ext cx="142" cy="142"/>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5" name="Rectangle 100"/>
              <p:cNvSpPr/>
              <p:nvPr/>
            </p:nvSpPr>
            <p:spPr>
              <a:xfrm>
                <a:off x="4946" y="1169"/>
                <a:ext cx="142" cy="142"/>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0" name="Rectangle 102"/>
            <p:cNvSpPr/>
            <p:nvPr/>
          </p:nvSpPr>
          <p:spPr>
            <a:xfrm>
              <a:off x="3385" y="792"/>
              <a:ext cx="905"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Example:</a:t>
              </a:r>
            </a:p>
          </p:txBody>
        </p:sp>
      </p:grpSp>
      <p:sp>
        <p:nvSpPr>
          <p:cNvPr id="10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p:nvPr/>
        </p:nvSpPr>
        <p:spPr>
          <a:xfrm>
            <a:off x="2741504" y="566230"/>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3600" b="1" dirty="0">
                <a:solidFill>
                  <a:srgbClr val="5B9BD5"/>
                </a:solidFill>
                <a:latin typeface="微软雅黑" panose="020B0503020204020204" pitchFamily="34" charset="-122"/>
                <a:ea typeface="微软雅黑" panose="020B0503020204020204" pitchFamily="34" charset="-122"/>
              </a:rPr>
              <a:t>电路交换举例</a:t>
            </a:r>
          </a:p>
        </p:txBody>
      </p:sp>
      <p:sp>
        <p:nvSpPr>
          <p:cNvPr id="5" name="Rectangle 3"/>
          <p:cNvSpPr/>
          <p:nvPr/>
        </p:nvSpPr>
        <p:spPr>
          <a:xfrm>
            <a:off x="821717" y="1636713"/>
            <a:ext cx="10770815" cy="3914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a:lnSpc>
                <a:spcPct val="150000"/>
              </a:lnSpc>
              <a:spcBef>
                <a:spcPct val="0"/>
              </a:spcBef>
              <a:buSzPct val="100000"/>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从主机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到主机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经一个电路交换网络需要多长时间发送一个</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640Kb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的文件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lnSpc>
                <a:spcPct val="150000"/>
              </a:lnSpc>
              <a:spcBef>
                <a:spcPct val="0"/>
              </a:spcBef>
              <a:buSzPct val="100000"/>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假设：</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所有链路都是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1.536 Mbps</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每个链路使用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划分成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个时隙</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创建一条端到端的链路需要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500msec</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 name="矩形 1"/>
          <p:cNvSpPr/>
          <p:nvPr/>
        </p:nvSpPr>
        <p:spPr>
          <a:xfrm>
            <a:off x="571679" y="5788029"/>
            <a:ext cx="4339650" cy="581057"/>
          </a:xfrm>
          <a:prstGeom prst="rect">
            <a:avLst/>
          </a:prstGeom>
        </p:spPr>
        <p:txBody>
          <a:bodyPr wrap="none">
            <a:spAutoFit/>
          </a:bodyPr>
          <a:lstStyle/>
          <a:p>
            <a:pPr lvl="1">
              <a:lnSpc>
                <a:spcPct val="150000"/>
              </a:lnSpc>
              <a:spcBef>
                <a:spcPct val="0"/>
              </a:spcBef>
              <a:buSzPct val="10000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（注意：计算时统一单位）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217830" y="265728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5B9BD5"/>
                  </a:solidFill>
                  <a:cs typeface="微软雅黑" panose="020B0503020204020204" pitchFamily="34" charset="-122"/>
                </a:rPr>
                <a:t>计算机网络和</a:t>
              </a:r>
              <a:r>
                <a:rPr lang="en-US" altLang="zh-CN" sz="2400" b="1" dirty="0">
                  <a:solidFill>
                    <a:srgbClr val="5B9BD5"/>
                  </a:solidFill>
                  <a:cs typeface="微软雅黑" panose="020B0503020204020204" pitchFamily="34" charset="-122"/>
                </a:rPr>
                <a:t>Internet</a:t>
              </a:r>
              <a:r>
                <a:rPr lang="zh-CN" altLang="en-US" sz="2400" b="1" dirty="0">
                  <a:solidFill>
                    <a:srgbClr val="5B9BD5"/>
                  </a:solidFill>
                  <a:cs typeface="微软雅黑" panose="020B0503020204020204" pitchFamily="34" charset="-122"/>
                </a:rPr>
                <a:t>发展史</a:t>
              </a:r>
            </a:p>
          </p:txBody>
        </p:sp>
      </p:grpSp>
      <p:grpSp>
        <p:nvGrpSpPr>
          <p:cNvPr id="44" name="组合 43"/>
          <p:cNvGrpSpPr/>
          <p:nvPr/>
        </p:nvGrpSpPr>
        <p:grpSpPr>
          <a:xfrm>
            <a:off x="1217830" y="345761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什么是</a:t>
              </a:r>
              <a:r>
                <a:rPr lang="en-US" altLang="zh-CN" sz="2400" b="1" dirty="0">
                  <a:solidFill>
                    <a:srgbClr val="37415C"/>
                  </a:solidFill>
                  <a:cs typeface="+mn-ea"/>
                  <a:sym typeface="+mn-lt"/>
                </a:rPr>
                <a:t>Internet?</a:t>
              </a:r>
            </a:p>
          </p:txBody>
        </p:sp>
      </p:grpSp>
      <p:grpSp>
        <p:nvGrpSpPr>
          <p:cNvPr id="46" name="组合 45"/>
          <p:cNvGrpSpPr/>
          <p:nvPr/>
        </p:nvGrpSpPr>
        <p:grpSpPr>
          <a:xfrm>
            <a:off x="1217830" y="425794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网络边缘部分</a:t>
              </a:r>
            </a:p>
          </p:txBody>
        </p:sp>
      </p:grpSp>
      <p:grpSp>
        <p:nvGrpSpPr>
          <p:cNvPr id="49" name="组合 48"/>
          <p:cNvGrpSpPr/>
          <p:nvPr/>
        </p:nvGrpSpPr>
        <p:grpSpPr>
          <a:xfrm>
            <a:off x="1217830" y="5087306"/>
            <a:ext cx="3916379" cy="405045"/>
            <a:chOff x="727761" y="3323530"/>
            <a:chExt cx="3916379" cy="405045"/>
          </a:xfrm>
        </p:grpSpPr>
        <p:sp>
          <p:nvSpPr>
            <p:cNvPr id="50"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04</a:t>
              </a:r>
            </a:p>
          </p:txBody>
        </p:sp>
        <p:sp>
          <p:nvSpPr>
            <p:cNvPr id="51" name="TextBox 13"/>
            <p:cNvSpPr txBox="1"/>
            <p:nvPr/>
          </p:nvSpPr>
          <p:spPr>
            <a:xfrm>
              <a:off x="1355261" y="342494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网络核心部分</a:t>
              </a:r>
              <a:endParaRPr lang="zh-CN" altLang="en-US" sz="2400" b="1" dirty="0">
                <a:solidFill>
                  <a:srgbClr val="37415C"/>
                </a:solidFill>
                <a:cs typeface="+mn-ea"/>
                <a:sym typeface="+mn-lt"/>
              </a:endParaRPr>
            </a:p>
          </p:txBody>
        </p:sp>
      </p:grpSp>
      <p:grpSp>
        <p:nvGrpSpPr>
          <p:cNvPr id="52" name="组合 51"/>
          <p:cNvGrpSpPr/>
          <p:nvPr/>
        </p:nvGrpSpPr>
        <p:grpSpPr>
          <a:xfrm>
            <a:off x="6840271" y="272840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05</a:t>
              </a: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rgbClr val="5B9BD5"/>
                  </a:solidFill>
                  <a:cs typeface="微软雅黑" panose="020B0503020204020204" pitchFamily="34" charset="-122"/>
                </a:rPr>
                <a:t>Internet</a:t>
              </a:r>
              <a:r>
                <a:rPr lang="zh-CN" altLang="en-US" sz="2400" b="1" dirty="0">
                  <a:solidFill>
                    <a:srgbClr val="5B9BD5"/>
                  </a:solidFill>
                  <a:cs typeface="微软雅黑" panose="020B0503020204020204" pitchFamily="34" charset="-122"/>
                </a:rPr>
                <a:t>主干</a:t>
              </a:r>
              <a:r>
                <a:rPr lang="en-US" altLang="zh-CN" sz="2400" b="1" dirty="0">
                  <a:solidFill>
                    <a:srgbClr val="5B9BD5"/>
                  </a:solidFill>
                  <a:cs typeface="微软雅黑" panose="020B0503020204020204" pitchFamily="34" charset="-122"/>
                </a:rPr>
                <a:t>/ISPs</a:t>
              </a:r>
              <a:r>
                <a:rPr lang="zh-CN" altLang="en-US" sz="2400" b="1" dirty="0">
                  <a:solidFill>
                    <a:srgbClr val="5B9BD5"/>
                  </a:solidFill>
                  <a:cs typeface="微软雅黑" panose="020B0503020204020204" pitchFamily="34" charset="-122"/>
                </a:rPr>
                <a:t>的结构组成</a:t>
              </a:r>
            </a:p>
          </p:txBody>
        </p:sp>
      </p:grpSp>
      <p:grpSp>
        <p:nvGrpSpPr>
          <p:cNvPr id="55" name="组合 54"/>
          <p:cNvGrpSpPr/>
          <p:nvPr/>
        </p:nvGrpSpPr>
        <p:grpSpPr>
          <a:xfrm>
            <a:off x="6840271" y="352669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06</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分组交换网络中的延迟和丢失</a:t>
              </a:r>
            </a:p>
          </p:txBody>
        </p:sp>
      </p:grpSp>
      <p:grpSp>
        <p:nvGrpSpPr>
          <p:cNvPr id="58" name="组合 57"/>
          <p:cNvGrpSpPr/>
          <p:nvPr/>
        </p:nvGrpSpPr>
        <p:grpSpPr>
          <a:xfrm>
            <a:off x="6840271" y="432498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07</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5B9BD5"/>
                  </a:solidFill>
                  <a:cs typeface="微软雅黑" panose="020B0503020204020204" pitchFamily="34" charset="-122"/>
                </a:rPr>
                <a:t>协议层及其服务模型</a:t>
              </a:r>
            </a:p>
          </p:txBody>
        </p:sp>
      </p:grpSp>
      <p:grpSp>
        <p:nvGrpSpPr>
          <p:cNvPr id="61" name="组合 60"/>
          <p:cNvGrpSpPr/>
          <p:nvPr/>
        </p:nvGrpSpPr>
        <p:grpSpPr>
          <a:xfrm>
            <a:off x="6840271" y="5123282"/>
            <a:ext cx="3901389" cy="405045"/>
            <a:chOff x="727761" y="3323530"/>
            <a:chExt cx="3901389" cy="405045"/>
          </a:xfrm>
        </p:grpSpPr>
        <p:sp>
          <p:nvSpPr>
            <p:cNvPr id="62"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08</a:t>
              </a:r>
            </a:p>
          </p:txBody>
        </p:sp>
        <p:sp>
          <p:nvSpPr>
            <p:cNvPr id="6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攻击威胁下的网络</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0-#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0-#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p:cNvSpPr txBox="1"/>
          <p:nvPr/>
        </p:nvSpPr>
        <p:spPr>
          <a:xfrm>
            <a:off x="1355725" y="1841645"/>
            <a:ext cx="6531610" cy="218630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5000"/>
              <a:buFont typeface="Wingdings" panose="05000000000000000000" pitchFamily="2" charset="2"/>
              <a:buChar char="l"/>
            </a:pPr>
            <a:r>
              <a:rPr lang="zh-CN" altLang="en-US" dirty="0">
                <a:cs typeface="微软雅黑" panose="020B0503020204020204" pitchFamily="34" charset="-122"/>
              </a:rPr>
              <a:t> 每个端到端的数据流被划分成分组</a:t>
            </a:r>
          </a:p>
          <a:p>
            <a:pPr lvl="1">
              <a:lnSpc>
                <a:spcPct val="150000"/>
              </a:lnSpc>
              <a:buSzPct val="85000"/>
            </a:pPr>
            <a:r>
              <a:rPr lang="zh-CN" altLang="en-US" sz="2800" dirty="0">
                <a:cs typeface="微软雅黑" panose="020B0503020204020204" pitchFamily="34" charset="-122"/>
              </a:rPr>
              <a:t>所有分组共享网络资源 </a:t>
            </a:r>
          </a:p>
          <a:p>
            <a:pPr lvl="1">
              <a:lnSpc>
                <a:spcPct val="150000"/>
              </a:lnSpc>
              <a:buSzPct val="85000"/>
            </a:pPr>
            <a:r>
              <a:rPr lang="zh-CN" altLang="en-US" sz="2800" dirty="0">
                <a:cs typeface="微软雅黑" panose="020B0503020204020204" pitchFamily="34" charset="-122"/>
              </a:rPr>
              <a:t>每个分组使用全部链路带宽 </a:t>
            </a:r>
          </a:p>
          <a:p>
            <a:pPr lvl="1">
              <a:lnSpc>
                <a:spcPct val="150000"/>
              </a:lnSpc>
              <a:buSzPct val="85000"/>
            </a:pPr>
            <a:r>
              <a:rPr lang="zh-CN" altLang="en-US" sz="2800" dirty="0">
                <a:cs typeface="微软雅黑" panose="020B0503020204020204" pitchFamily="34" charset="-122"/>
              </a:rPr>
              <a:t>资源按需使用 </a:t>
            </a:r>
          </a:p>
          <a:p>
            <a:pPr>
              <a:lnSpc>
                <a:spcPct val="150000"/>
              </a:lnSpc>
              <a:buSzPct val="85000"/>
            </a:pPr>
            <a:endParaRPr lang="en-US" altLang="zh-CN" dirty="0">
              <a:cs typeface="微软雅黑" panose="020B0503020204020204" pitchFamily="34" charset="-122"/>
            </a:endParaRPr>
          </a:p>
        </p:txBody>
      </p:sp>
      <p:grpSp>
        <p:nvGrpSpPr>
          <p:cNvPr id="6" name="Group 7"/>
          <p:cNvGrpSpPr/>
          <p:nvPr/>
        </p:nvGrpSpPr>
        <p:grpSpPr>
          <a:xfrm>
            <a:off x="6207125" y="3895697"/>
            <a:ext cx="4038600" cy="2209800"/>
            <a:chOff x="1496" y="2408"/>
            <a:chExt cx="2544" cy="1392"/>
          </a:xfrm>
        </p:grpSpPr>
        <p:sp>
          <p:nvSpPr>
            <p:cNvPr id="7" name="Rectangle 4"/>
            <p:cNvSpPr/>
            <p:nvPr/>
          </p:nvSpPr>
          <p:spPr>
            <a:xfrm>
              <a:off x="1496" y="2696"/>
              <a:ext cx="2544" cy="816"/>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latin typeface="Times New Roman" panose="02020603050405020304" pitchFamily="18" charset="0"/>
                </a:rPr>
                <a:t>带宽分片</a:t>
              </a:r>
            </a:p>
            <a:p>
              <a:pPr marL="0" lvl="0" indent="0" algn="ctr">
                <a:spcBef>
                  <a:spcPct val="0"/>
                </a:spcBef>
                <a:buSzPct val="100000"/>
                <a:buNone/>
              </a:pPr>
              <a:r>
                <a:rPr lang="zh-CN" altLang="en-US" sz="2400" b="1" dirty="0">
                  <a:latin typeface="Times New Roman" panose="02020603050405020304" pitchFamily="18" charset="0"/>
                </a:rPr>
                <a:t>独占分配资源</a:t>
              </a:r>
            </a:p>
            <a:p>
              <a:pPr marL="0" lvl="0" indent="0" algn="ctr">
                <a:spcBef>
                  <a:spcPct val="0"/>
                </a:spcBef>
                <a:buSzPct val="100000"/>
                <a:buNone/>
              </a:pPr>
              <a:r>
                <a:rPr lang="zh-CN" altLang="en-US" sz="2400" b="1" dirty="0">
                  <a:latin typeface="Times New Roman" panose="02020603050405020304" pitchFamily="18" charset="0"/>
                </a:rPr>
                <a:t>资源预留</a:t>
              </a:r>
            </a:p>
          </p:txBody>
        </p:sp>
        <p:sp>
          <p:nvSpPr>
            <p:cNvPr id="8" name="Oval 5"/>
            <p:cNvSpPr/>
            <p:nvPr/>
          </p:nvSpPr>
          <p:spPr>
            <a:xfrm>
              <a:off x="1928" y="2408"/>
              <a:ext cx="1488" cy="1392"/>
            </a:xfrm>
            <a:prstGeom prst="ellipse">
              <a:avLst/>
            </a:prstGeom>
            <a:noFill/>
            <a:ln w="762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 name="Line 6"/>
            <p:cNvSpPr/>
            <p:nvPr/>
          </p:nvSpPr>
          <p:spPr>
            <a:xfrm>
              <a:off x="2216" y="2552"/>
              <a:ext cx="960" cy="1056"/>
            </a:xfrm>
            <a:prstGeom prst="line">
              <a:avLst/>
            </a:prstGeom>
            <a:ln w="76200" cap="flat" cmpd="sng">
              <a:solidFill>
                <a:srgbClr val="FF0000"/>
              </a:solidFill>
              <a:prstDash val="solid"/>
              <a:headEnd type="none" w="sm" len="sm"/>
              <a:tailEnd type="none" w="sm" len="sm"/>
            </a:ln>
          </p:spPr>
        </p:sp>
      </p:grpSp>
      <p:sp>
        <p:nvSpPr>
          <p:cNvPr id="1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p:cNvSpPr txBox="1"/>
          <p:nvPr/>
        </p:nvSpPr>
        <p:spPr>
          <a:xfrm>
            <a:off x="1978026" y="816539"/>
            <a:ext cx="82295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网络核心部分</a:t>
            </a:r>
            <a:r>
              <a:rPr lang="en-US" altLang="zh-CN" sz="3600" b="1" dirty="0">
                <a:solidFill>
                  <a:srgbClr val="5B9BD5"/>
                </a:solidFill>
                <a:latin typeface="+mn-ea"/>
                <a:ea typeface="+mn-ea"/>
              </a:rPr>
              <a:t>: </a:t>
            </a:r>
            <a:r>
              <a:rPr lang="zh-CN" altLang="en-US" sz="3600" b="1" dirty="0">
                <a:solidFill>
                  <a:srgbClr val="5B9BD5"/>
                </a:solidFill>
                <a:latin typeface="+mn-ea"/>
                <a:ea typeface="+mn-ea"/>
              </a:rPr>
              <a:t>分组交换－统计复用</a:t>
            </a:r>
          </a:p>
        </p:txBody>
      </p:sp>
      <p:sp>
        <p:nvSpPr>
          <p:cNvPr id="5" name="Rectangle 3"/>
          <p:cNvSpPr txBox="1"/>
          <p:nvPr/>
        </p:nvSpPr>
        <p:spPr>
          <a:xfrm>
            <a:off x="1724183" y="5358449"/>
            <a:ext cx="8080375" cy="110401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en-US" altLang="zh-CN" sz="2400" dirty="0">
                <a:latin typeface="+mn-ea"/>
                <a:cs typeface="微软雅黑" panose="020B0503020204020204" pitchFamily="34" charset="-122"/>
              </a:rPr>
              <a:t> A &amp; B </a:t>
            </a:r>
            <a:r>
              <a:rPr lang="zh-CN" altLang="en-US" sz="2400" dirty="0">
                <a:latin typeface="+mn-ea"/>
                <a:cs typeface="微软雅黑" panose="020B0503020204020204" pitchFamily="34" charset="-122"/>
              </a:rPr>
              <a:t>分组没有固定的顺序统计复用。</a:t>
            </a:r>
          </a:p>
          <a:p>
            <a:pPr>
              <a:buSzPct val="85000"/>
              <a:buFont typeface="Wingdings" panose="05000000000000000000" pitchFamily="2" charset="2"/>
              <a:buChar char="l"/>
            </a:pPr>
            <a:r>
              <a:rPr lang="zh-CN" altLang="en-US" sz="2400" dirty="0">
                <a:latin typeface="+mn-ea"/>
                <a:cs typeface="微软雅黑" panose="020B0503020204020204" pitchFamily="34" charset="-122"/>
              </a:rPr>
              <a:t> 在时分复用中，每个主机获得各</a:t>
            </a:r>
            <a:r>
              <a:rPr lang="en-US" altLang="zh-CN" sz="2400" dirty="0">
                <a:latin typeface="+mn-ea"/>
                <a:cs typeface="微软雅黑" panose="020B0503020204020204" pitchFamily="34" charset="-122"/>
              </a:rPr>
              <a:t>TDM</a:t>
            </a:r>
            <a:r>
              <a:rPr lang="zh-CN" altLang="en-US" sz="2400" dirty="0">
                <a:latin typeface="+mn-ea"/>
                <a:cs typeface="微软雅黑" panose="020B0503020204020204" pitchFamily="34" charset="-122"/>
              </a:rPr>
              <a:t>循环帧的固定时隙</a:t>
            </a:r>
            <a:r>
              <a:rPr lang="zh-CN" altLang="en-US" sz="3200" dirty="0">
                <a:latin typeface="+mn-ea"/>
                <a:cs typeface="微软雅黑" panose="020B0503020204020204" pitchFamily="34" charset="-122"/>
              </a:rPr>
              <a:t>。</a:t>
            </a:r>
            <a:endParaRPr lang="en-US" altLang="zh-CN" sz="3200" dirty="0">
              <a:latin typeface="+mn-ea"/>
              <a:cs typeface="微软雅黑" panose="020B0503020204020204" pitchFamily="34" charset="-122"/>
            </a:endParaRPr>
          </a:p>
        </p:txBody>
      </p:sp>
      <p:grpSp>
        <p:nvGrpSpPr>
          <p:cNvPr id="2" name="组合 1"/>
          <p:cNvGrpSpPr/>
          <p:nvPr/>
        </p:nvGrpSpPr>
        <p:grpSpPr>
          <a:xfrm>
            <a:off x="2431415" y="1636713"/>
            <a:ext cx="7050088" cy="3494087"/>
            <a:chOff x="2136775" y="1712913"/>
            <a:chExt cx="7050088" cy="3494087"/>
          </a:xfrm>
        </p:grpSpPr>
        <p:graphicFrame>
          <p:nvGraphicFramePr>
            <p:cNvPr id="6" name="Object 4"/>
            <p:cNvGraphicFramePr/>
            <p:nvPr/>
          </p:nvGraphicFramePr>
          <p:xfrm>
            <a:off x="2727325" y="2851150"/>
            <a:ext cx="658813" cy="546100"/>
          </p:xfrm>
          <a:graphic>
            <a:graphicData uri="http://schemas.openxmlformats.org/presentationml/2006/ole">
              <mc:AlternateContent xmlns:mc="http://schemas.openxmlformats.org/markup-compatibility/2006">
                <mc:Choice xmlns:v="urn:schemas-microsoft-com:vml" Requires="v">
                  <p:oleObj spid="_x0000_s8356" r:id="rId4" imgW="657860" imgH="546100" progId="MS_ClipArt_Gallery.2">
                    <p:embed/>
                  </p:oleObj>
                </mc:Choice>
                <mc:Fallback>
                  <p:oleObj r:id="rId4" imgW="657860" imgH="546100" progId="MS_ClipArt_Gallery.2">
                    <p:embed/>
                    <p:pic>
                      <p:nvPicPr>
                        <p:cNvPr id="0" name="图片 8228"/>
                        <p:cNvPicPr/>
                        <p:nvPr/>
                      </p:nvPicPr>
                      <p:blipFill>
                        <a:blip r:embed="rId5"/>
                        <a:stretch>
                          <a:fillRect/>
                        </a:stretch>
                      </p:blipFill>
                      <p:spPr>
                        <a:xfrm>
                          <a:off x="2727325" y="2851150"/>
                          <a:ext cx="658813" cy="546100"/>
                        </a:xfrm>
                        <a:prstGeom prst="rect">
                          <a:avLst/>
                        </a:prstGeom>
                        <a:noFill/>
                        <a:ln w="38100">
                          <a:noFill/>
                          <a:miter/>
                        </a:ln>
                      </p:spPr>
                    </p:pic>
                  </p:oleObj>
                </mc:Fallback>
              </mc:AlternateContent>
            </a:graphicData>
          </a:graphic>
        </p:graphicFrame>
        <p:sp>
          <p:nvSpPr>
            <p:cNvPr id="7" name="Line 5"/>
            <p:cNvSpPr/>
            <p:nvPr/>
          </p:nvSpPr>
          <p:spPr>
            <a:xfrm>
              <a:off x="5062538" y="2684463"/>
              <a:ext cx="0" cy="228600"/>
            </a:xfrm>
            <a:prstGeom prst="line">
              <a:avLst/>
            </a:prstGeom>
            <a:ln w="9525">
              <a:noFill/>
            </a:ln>
          </p:spPr>
        </p:sp>
        <p:sp>
          <p:nvSpPr>
            <p:cNvPr id="8" name="Oval 6"/>
            <p:cNvSpPr/>
            <p:nvPr/>
          </p:nvSpPr>
          <p:spPr>
            <a:xfrm>
              <a:off x="3844925" y="271462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7"/>
            <p:cNvSpPr/>
            <p:nvPr/>
          </p:nvSpPr>
          <p:spPr>
            <a:xfrm>
              <a:off x="3844925" y="264636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8"/>
            <p:cNvSpPr/>
            <p:nvPr/>
          </p:nvSpPr>
          <p:spPr>
            <a:xfrm>
              <a:off x="3854450" y="241776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7"/>
            <p:cNvGrpSpPr/>
            <p:nvPr/>
          </p:nvGrpSpPr>
          <p:grpSpPr>
            <a:xfrm>
              <a:off x="4200525" y="2447925"/>
              <a:ext cx="498475" cy="119063"/>
              <a:chOff x="1686" y="1302"/>
              <a:chExt cx="314" cy="75"/>
            </a:xfrm>
          </p:grpSpPr>
          <p:grpSp>
            <p:nvGrpSpPr>
              <p:cNvPr id="12" name="Group 12"/>
              <p:cNvGrpSpPr/>
              <p:nvPr/>
            </p:nvGrpSpPr>
            <p:grpSpPr>
              <a:xfrm>
                <a:off x="1686" y="1303"/>
                <a:ext cx="314" cy="74"/>
                <a:chOff x="1686" y="1303"/>
                <a:chExt cx="314" cy="74"/>
              </a:xfrm>
            </p:grpSpPr>
            <p:sp>
              <p:nvSpPr>
                <p:cNvPr id="17" name="Line 9"/>
                <p:cNvSpPr/>
                <p:nvPr/>
              </p:nvSpPr>
              <p:spPr>
                <a:xfrm flipV="1">
                  <a:off x="1686" y="1303"/>
                  <a:ext cx="112" cy="2"/>
                </a:xfrm>
                <a:prstGeom prst="line">
                  <a:avLst/>
                </a:prstGeom>
                <a:ln w="25400" cap="flat" cmpd="sng">
                  <a:solidFill>
                    <a:schemeClr val="tx1"/>
                  </a:solidFill>
                  <a:prstDash val="solid"/>
                  <a:headEnd type="none" w="sm" len="sm"/>
                  <a:tailEnd type="none" w="sm" len="sm"/>
                </a:ln>
              </p:spPr>
            </p:sp>
            <p:sp>
              <p:nvSpPr>
                <p:cNvPr id="18" name="Line 10"/>
                <p:cNvSpPr/>
                <p:nvPr/>
              </p:nvSpPr>
              <p:spPr>
                <a:xfrm>
                  <a:off x="1901" y="1377"/>
                  <a:ext cx="99" cy="0"/>
                </a:xfrm>
                <a:prstGeom prst="line">
                  <a:avLst/>
                </a:prstGeom>
                <a:ln w="25400" cap="flat" cmpd="sng">
                  <a:solidFill>
                    <a:schemeClr val="tx1"/>
                  </a:solidFill>
                  <a:prstDash val="solid"/>
                  <a:headEnd type="none" w="sm" len="sm"/>
                  <a:tailEnd type="none" w="sm" len="sm"/>
                </a:ln>
              </p:spPr>
            </p:sp>
            <p:sp>
              <p:nvSpPr>
                <p:cNvPr id="19" name="Line 11"/>
                <p:cNvSpPr/>
                <p:nvPr/>
              </p:nvSpPr>
              <p:spPr>
                <a:xfrm>
                  <a:off x="1789" y="1305"/>
                  <a:ext cx="117" cy="72"/>
                </a:xfrm>
                <a:prstGeom prst="line">
                  <a:avLst/>
                </a:prstGeom>
                <a:ln w="25400" cap="flat" cmpd="sng">
                  <a:solidFill>
                    <a:schemeClr val="tx1"/>
                  </a:solidFill>
                  <a:prstDash val="solid"/>
                  <a:headEnd type="none" w="sm" len="sm"/>
                  <a:tailEnd type="none" w="sm" len="sm"/>
                </a:ln>
              </p:spPr>
            </p:sp>
          </p:grpSp>
          <p:grpSp>
            <p:nvGrpSpPr>
              <p:cNvPr id="13" name="Group 16"/>
              <p:cNvGrpSpPr/>
              <p:nvPr/>
            </p:nvGrpSpPr>
            <p:grpSpPr>
              <a:xfrm>
                <a:off x="1686" y="1302"/>
                <a:ext cx="313" cy="74"/>
                <a:chOff x="1686" y="1302"/>
                <a:chExt cx="313" cy="74"/>
              </a:xfrm>
            </p:grpSpPr>
            <p:sp>
              <p:nvSpPr>
                <p:cNvPr id="14" name="Line 13"/>
                <p:cNvSpPr/>
                <p:nvPr/>
              </p:nvSpPr>
              <p:spPr>
                <a:xfrm>
                  <a:off x="1686" y="1374"/>
                  <a:ext cx="112" cy="2"/>
                </a:xfrm>
                <a:prstGeom prst="line">
                  <a:avLst/>
                </a:prstGeom>
                <a:ln w="25400" cap="flat" cmpd="sng">
                  <a:solidFill>
                    <a:schemeClr val="tx1"/>
                  </a:solidFill>
                  <a:prstDash val="solid"/>
                  <a:headEnd type="none" w="sm" len="sm"/>
                  <a:tailEnd type="none" w="sm" len="sm"/>
                </a:ln>
              </p:spPr>
            </p:sp>
            <p:sp>
              <p:nvSpPr>
                <p:cNvPr id="15" name="Line 14"/>
                <p:cNvSpPr/>
                <p:nvPr/>
              </p:nvSpPr>
              <p:spPr>
                <a:xfrm>
                  <a:off x="1900" y="1302"/>
                  <a:ext cx="99" cy="0"/>
                </a:xfrm>
                <a:prstGeom prst="line">
                  <a:avLst/>
                </a:prstGeom>
                <a:ln w="25400" cap="flat" cmpd="sng">
                  <a:solidFill>
                    <a:schemeClr val="tx1"/>
                  </a:solidFill>
                  <a:prstDash val="solid"/>
                  <a:headEnd type="none" w="sm" len="sm"/>
                  <a:tailEnd type="none" w="sm" len="sm"/>
                </a:ln>
              </p:spPr>
            </p:sp>
            <p:sp>
              <p:nvSpPr>
                <p:cNvPr id="16" name="Line 15"/>
                <p:cNvSpPr/>
                <p:nvPr/>
              </p:nvSpPr>
              <p:spPr>
                <a:xfrm flipV="1">
                  <a:off x="1788" y="1302"/>
                  <a:ext cx="117" cy="72"/>
                </a:xfrm>
                <a:prstGeom prst="line">
                  <a:avLst/>
                </a:prstGeom>
                <a:ln w="25400" cap="flat" cmpd="sng">
                  <a:solidFill>
                    <a:schemeClr val="tx1"/>
                  </a:solidFill>
                  <a:prstDash val="solid"/>
                  <a:headEnd type="none" w="sm" len="sm"/>
                  <a:tailEnd type="none" w="sm" len="sm"/>
                </a:ln>
              </p:spPr>
            </p:sp>
          </p:grpSp>
        </p:grpSp>
        <p:sp>
          <p:nvSpPr>
            <p:cNvPr id="20" name="Oval 18"/>
            <p:cNvSpPr/>
            <p:nvPr/>
          </p:nvSpPr>
          <p:spPr>
            <a:xfrm>
              <a:off x="6940550" y="273367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19"/>
            <p:cNvSpPr/>
            <p:nvPr/>
          </p:nvSpPr>
          <p:spPr>
            <a:xfrm>
              <a:off x="6950075" y="2713038"/>
              <a:ext cx="0" cy="228600"/>
            </a:xfrm>
            <a:prstGeom prst="line">
              <a:avLst/>
            </a:prstGeom>
            <a:ln w="12700" cap="flat" cmpd="sng">
              <a:solidFill>
                <a:schemeClr val="tx1"/>
              </a:solidFill>
              <a:prstDash val="solid"/>
              <a:headEnd type="none" w="sm" len="sm"/>
              <a:tailEnd type="none" w="sm" len="sm"/>
            </a:ln>
          </p:spPr>
        </p:sp>
        <p:sp>
          <p:nvSpPr>
            <p:cNvPr id="22" name="Rectangle 20"/>
            <p:cNvSpPr/>
            <p:nvPr/>
          </p:nvSpPr>
          <p:spPr>
            <a:xfrm>
              <a:off x="6950075" y="26749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3" name="Oval 21"/>
            <p:cNvSpPr/>
            <p:nvPr/>
          </p:nvSpPr>
          <p:spPr>
            <a:xfrm>
              <a:off x="6959600" y="24463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4" name="Object 22"/>
            <p:cNvGraphicFramePr/>
            <p:nvPr/>
          </p:nvGraphicFramePr>
          <p:xfrm>
            <a:off x="8528050" y="1927225"/>
            <a:ext cx="658813" cy="546100"/>
          </p:xfrm>
          <a:graphic>
            <a:graphicData uri="http://schemas.openxmlformats.org/presentationml/2006/ole">
              <mc:AlternateContent xmlns:mc="http://schemas.openxmlformats.org/markup-compatibility/2006">
                <mc:Choice xmlns:v="urn:schemas-microsoft-com:vml" Requires="v">
                  <p:oleObj spid="_x0000_s8357" r:id="rId6" imgW="657860" imgH="546100" progId="MS_ClipArt_Gallery.2">
                    <p:embed/>
                  </p:oleObj>
                </mc:Choice>
                <mc:Fallback>
                  <p:oleObj r:id="rId6" imgW="657860" imgH="546100" progId="MS_ClipArt_Gallery.2">
                    <p:embed/>
                    <p:pic>
                      <p:nvPicPr>
                        <p:cNvPr id="0" name="图片 8229"/>
                        <p:cNvPicPr/>
                        <p:nvPr/>
                      </p:nvPicPr>
                      <p:blipFill>
                        <a:blip r:embed="rId7"/>
                        <a:stretch>
                          <a:fillRect/>
                        </a:stretch>
                      </p:blipFill>
                      <p:spPr>
                        <a:xfrm>
                          <a:off x="8528050" y="1927225"/>
                          <a:ext cx="658813" cy="546100"/>
                        </a:xfrm>
                        <a:prstGeom prst="rect">
                          <a:avLst/>
                        </a:prstGeom>
                        <a:noFill/>
                        <a:ln w="38100">
                          <a:noFill/>
                          <a:miter/>
                        </a:ln>
                      </p:spPr>
                    </p:pic>
                  </p:oleObj>
                </mc:Fallback>
              </mc:AlternateContent>
            </a:graphicData>
          </a:graphic>
        </p:graphicFrame>
        <p:graphicFrame>
          <p:nvGraphicFramePr>
            <p:cNvPr id="25" name="Object 23"/>
            <p:cNvGraphicFramePr/>
            <p:nvPr/>
          </p:nvGraphicFramePr>
          <p:xfrm>
            <a:off x="2489200" y="1946275"/>
            <a:ext cx="658813" cy="546100"/>
          </p:xfrm>
          <a:graphic>
            <a:graphicData uri="http://schemas.openxmlformats.org/presentationml/2006/ole">
              <mc:AlternateContent xmlns:mc="http://schemas.openxmlformats.org/markup-compatibility/2006">
                <mc:Choice xmlns:v="urn:schemas-microsoft-com:vml" Requires="v">
                  <p:oleObj spid="_x0000_s8358" r:id="rId8" imgW="657860" imgH="546100" progId="MS_ClipArt_Gallery.2">
                    <p:embed/>
                  </p:oleObj>
                </mc:Choice>
                <mc:Fallback>
                  <p:oleObj r:id="rId8" imgW="657860" imgH="546100" progId="MS_ClipArt_Gallery.2">
                    <p:embed/>
                    <p:pic>
                      <p:nvPicPr>
                        <p:cNvPr id="0" name="图片 8230"/>
                        <p:cNvPicPr/>
                        <p:nvPr/>
                      </p:nvPicPr>
                      <p:blipFill>
                        <a:blip r:embed="rId9"/>
                        <a:stretch>
                          <a:fillRect/>
                        </a:stretch>
                      </p:blipFill>
                      <p:spPr>
                        <a:xfrm>
                          <a:off x="2489200" y="1946275"/>
                          <a:ext cx="658813" cy="546100"/>
                        </a:xfrm>
                        <a:prstGeom prst="rect">
                          <a:avLst/>
                        </a:prstGeom>
                        <a:noFill/>
                        <a:ln w="38100">
                          <a:noFill/>
                          <a:miter/>
                        </a:ln>
                      </p:spPr>
                    </p:pic>
                  </p:oleObj>
                </mc:Fallback>
              </mc:AlternateContent>
            </a:graphicData>
          </a:graphic>
        </p:graphicFrame>
        <p:sp>
          <p:nvSpPr>
            <p:cNvPr id="26" name="Line 24"/>
            <p:cNvSpPr/>
            <p:nvPr/>
          </p:nvSpPr>
          <p:spPr>
            <a:xfrm>
              <a:off x="3114675" y="2352675"/>
              <a:ext cx="504825" cy="0"/>
            </a:xfrm>
            <a:prstGeom prst="line">
              <a:avLst/>
            </a:prstGeom>
            <a:ln w="12700" cap="flat" cmpd="sng">
              <a:solidFill>
                <a:schemeClr val="tx1"/>
              </a:solidFill>
              <a:prstDash val="solid"/>
              <a:headEnd type="none" w="sm" len="sm"/>
              <a:tailEnd type="none" w="sm" len="sm"/>
            </a:ln>
          </p:spPr>
        </p:sp>
        <p:sp>
          <p:nvSpPr>
            <p:cNvPr id="27" name="Line 25"/>
            <p:cNvSpPr/>
            <p:nvPr/>
          </p:nvSpPr>
          <p:spPr>
            <a:xfrm flipV="1">
              <a:off x="3417888" y="3336925"/>
              <a:ext cx="195262" cy="4763"/>
            </a:xfrm>
            <a:prstGeom prst="line">
              <a:avLst/>
            </a:prstGeom>
            <a:ln w="12700" cap="flat" cmpd="sng">
              <a:solidFill>
                <a:schemeClr val="tx1"/>
              </a:solidFill>
              <a:prstDash val="solid"/>
              <a:headEnd type="none" w="sm" len="sm"/>
              <a:tailEnd type="none" w="sm" len="sm"/>
            </a:ln>
          </p:spPr>
        </p:sp>
        <p:sp>
          <p:nvSpPr>
            <p:cNvPr id="28" name="Line 26"/>
            <p:cNvSpPr/>
            <p:nvPr/>
          </p:nvSpPr>
          <p:spPr>
            <a:xfrm>
              <a:off x="5038725" y="2771775"/>
              <a:ext cx="1933575" cy="9525"/>
            </a:xfrm>
            <a:prstGeom prst="line">
              <a:avLst/>
            </a:prstGeom>
            <a:ln w="12700" cap="flat" cmpd="sng">
              <a:solidFill>
                <a:schemeClr val="tx1"/>
              </a:solidFill>
              <a:prstDash val="solid"/>
              <a:headEnd type="none" w="sm" len="sm"/>
              <a:tailEnd type="none" w="sm" len="sm"/>
            </a:ln>
          </p:spPr>
        </p:sp>
        <p:sp>
          <p:nvSpPr>
            <p:cNvPr id="29" name="Line 27"/>
            <p:cNvSpPr/>
            <p:nvPr/>
          </p:nvSpPr>
          <p:spPr>
            <a:xfrm flipV="1">
              <a:off x="7143750" y="3105150"/>
              <a:ext cx="142875" cy="657225"/>
            </a:xfrm>
            <a:prstGeom prst="line">
              <a:avLst/>
            </a:prstGeom>
            <a:ln w="12700" cap="flat" cmpd="sng">
              <a:solidFill>
                <a:schemeClr val="tx1"/>
              </a:solidFill>
              <a:prstDash val="solid"/>
              <a:headEnd type="none" w="sm" len="sm"/>
              <a:tailEnd type="none" w="sm" len="sm"/>
            </a:ln>
          </p:spPr>
        </p:sp>
        <p:sp>
          <p:nvSpPr>
            <p:cNvPr id="30" name="Line 28"/>
            <p:cNvSpPr/>
            <p:nvPr/>
          </p:nvSpPr>
          <p:spPr>
            <a:xfrm flipV="1">
              <a:off x="8115300" y="2333625"/>
              <a:ext cx="504825" cy="266700"/>
            </a:xfrm>
            <a:prstGeom prst="line">
              <a:avLst/>
            </a:prstGeom>
            <a:ln w="12700" cap="flat" cmpd="sng">
              <a:solidFill>
                <a:schemeClr val="tx1"/>
              </a:solidFill>
              <a:prstDash val="solid"/>
              <a:headEnd type="none" w="sm" len="sm"/>
              <a:tailEnd type="none" w="sm" len="sm"/>
            </a:ln>
          </p:spPr>
        </p:sp>
        <p:sp>
          <p:nvSpPr>
            <p:cNvPr id="31" name="Line 29"/>
            <p:cNvSpPr/>
            <p:nvPr/>
          </p:nvSpPr>
          <p:spPr>
            <a:xfrm>
              <a:off x="3619500" y="2343150"/>
              <a:ext cx="0" cy="1000125"/>
            </a:xfrm>
            <a:prstGeom prst="line">
              <a:avLst/>
            </a:prstGeom>
            <a:ln w="12700" cap="flat" cmpd="sng">
              <a:solidFill>
                <a:schemeClr val="tx1"/>
              </a:solidFill>
              <a:prstDash val="solid"/>
              <a:headEnd type="none" w="sm" len="sm"/>
              <a:tailEnd type="none" w="sm" len="sm"/>
            </a:ln>
          </p:spPr>
        </p:sp>
        <p:sp>
          <p:nvSpPr>
            <p:cNvPr id="32" name="Line 30"/>
            <p:cNvSpPr/>
            <p:nvPr/>
          </p:nvSpPr>
          <p:spPr>
            <a:xfrm>
              <a:off x="3629025" y="2776538"/>
              <a:ext cx="200025" cy="0"/>
            </a:xfrm>
            <a:prstGeom prst="line">
              <a:avLst/>
            </a:prstGeom>
            <a:ln w="12700" cap="flat" cmpd="sng">
              <a:solidFill>
                <a:schemeClr val="tx1"/>
              </a:solidFill>
              <a:prstDash val="solid"/>
              <a:headEnd type="none" w="sm" len="sm"/>
              <a:tailEnd type="none" w="sm" len="sm"/>
            </a:ln>
          </p:spPr>
        </p:sp>
        <p:sp>
          <p:nvSpPr>
            <p:cNvPr id="33" name="Rectangle 31"/>
            <p:cNvSpPr/>
            <p:nvPr/>
          </p:nvSpPr>
          <p:spPr>
            <a:xfrm>
              <a:off x="507365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2"/>
            <p:cNvSpPr/>
            <p:nvPr/>
          </p:nvSpPr>
          <p:spPr>
            <a:xfrm>
              <a:off x="523557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3"/>
            <p:cNvSpPr/>
            <p:nvPr/>
          </p:nvSpPr>
          <p:spPr>
            <a:xfrm>
              <a:off x="539750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p:cNvSpPr/>
            <p:nvPr/>
          </p:nvSpPr>
          <p:spPr>
            <a:xfrm>
              <a:off x="5559425"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p:cNvSpPr/>
            <p:nvPr/>
          </p:nvSpPr>
          <p:spPr>
            <a:xfrm>
              <a:off x="5721350"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Rectangle 36"/>
            <p:cNvSpPr/>
            <p:nvPr/>
          </p:nvSpPr>
          <p:spPr>
            <a:xfrm>
              <a:off x="609282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7"/>
            <p:cNvSpPr/>
            <p:nvPr/>
          </p:nvSpPr>
          <p:spPr>
            <a:xfrm>
              <a:off x="6530975" y="256381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0" name="Group 42"/>
            <p:cNvGrpSpPr/>
            <p:nvPr/>
          </p:nvGrpSpPr>
          <p:grpSpPr>
            <a:xfrm>
              <a:off x="4383088" y="2644775"/>
              <a:ext cx="630237" cy="196850"/>
              <a:chOff x="1801" y="1426"/>
              <a:chExt cx="397" cy="124"/>
            </a:xfrm>
          </p:grpSpPr>
          <p:sp>
            <p:nvSpPr>
              <p:cNvPr id="41" name="Rectangle 38"/>
              <p:cNvSpPr/>
              <p:nvPr/>
            </p:nvSpPr>
            <p:spPr>
              <a:xfrm>
                <a:off x="1801"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39"/>
              <p:cNvSpPr/>
              <p:nvPr/>
            </p:nvSpPr>
            <p:spPr>
              <a:xfrm>
                <a:off x="1903" y="1426"/>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p:cNvSpPr/>
              <p:nvPr/>
            </p:nvSpPr>
            <p:spPr>
              <a:xfrm>
                <a:off x="2005"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Rectangle 41"/>
              <p:cNvSpPr/>
              <p:nvPr/>
            </p:nvSpPr>
            <p:spPr>
              <a:xfrm>
                <a:off x="2107"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5" name="Rectangle 43"/>
            <p:cNvSpPr/>
            <p:nvPr/>
          </p:nvSpPr>
          <p:spPr>
            <a:xfrm>
              <a:off x="3654425" y="254476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44"/>
            <p:cNvSpPr/>
            <p:nvPr/>
          </p:nvSpPr>
          <p:spPr>
            <a:xfrm>
              <a:off x="3435350" y="3116263"/>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Line 45"/>
            <p:cNvSpPr/>
            <p:nvPr/>
          </p:nvSpPr>
          <p:spPr>
            <a:xfrm>
              <a:off x="3829050" y="2647950"/>
              <a:ext cx="242888" cy="4763"/>
            </a:xfrm>
            <a:prstGeom prst="line">
              <a:avLst/>
            </a:prstGeom>
            <a:ln w="12700" cap="flat" cmpd="sng">
              <a:solidFill>
                <a:schemeClr val="tx1"/>
              </a:solidFill>
              <a:prstDash val="solid"/>
              <a:headEnd type="none" w="sm" len="sm"/>
              <a:tailEnd type="stealth" w="med" len="med"/>
            </a:ln>
          </p:spPr>
        </p:sp>
        <p:sp>
          <p:nvSpPr>
            <p:cNvPr id="48" name="Line 46"/>
            <p:cNvSpPr/>
            <p:nvPr/>
          </p:nvSpPr>
          <p:spPr>
            <a:xfrm flipV="1">
              <a:off x="3495675" y="2922588"/>
              <a:ext cx="0" cy="176212"/>
            </a:xfrm>
            <a:prstGeom prst="line">
              <a:avLst/>
            </a:prstGeom>
            <a:ln w="12700" cap="flat" cmpd="sng">
              <a:solidFill>
                <a:schemeClr val="tx1"/>
              </a:solidFill>
              <a:prstDash val="solid"/>
              <a:headEnd type="none" w="sm" len="sm"/>
              <a:tailEnd type="stealth" w="med" len="med"/>
            </a:ln>
          </p:spPr>
        </p:sp>
        <p:sp>
          <p:nvSpPr>
            <p:cNvPr id="49" name="Line 47"/>
            <p:cNvSpPr/>
            <p:nvPr/>
          </p:nvSpPr>
          <p:spPr>
            <a:xfrm>
              <a:off x="5453063" y="2457450"/>
              <a:ext cx="1062037" cy="0"/>
            </a:xfrm>
            <a:prstGeom prst="line">
              <a:avLst/>
            </a:prstGeom>
            <a:ln w="12700" cap="flat" cmpd="sng">
              <a:solidFill>
                <a:schemeClr val="tx1"/>
              </a:solidFill>
              <a:prstDash val="solid"/>
              <a:headEnd type="none" w="sm" len="sm"/>
              <a:tailEnd type="stealth" w="med" len="med"/>
            </a:ln>
          </p:spPr>
        </p:sp>
        <p:sp>
          <p:nvSpPr>
            <p:cNvPr id="50" name="Rectangle 48"/>
            <p:cNvSpPr/>
            <p:nvPr/>
          </p:nvSpPr>
          <p:spPr>
            <a:xfrm>
              <a:off x="2136775" y="1970088"/>
              <a:ext cx="40703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A</a:t>
              </a:r>
            </a:p>
          </p:txBody>
        </p:sp>
        <p:sp>
          <p:nvSpPr>
            <p:cNvPr id="51" name="Rectangle 49"/>
            <p:cNvSpPr/>
            <p:nvPr/>
          </p:nvSpPr>
          <p:spPr>
            <a:xfrm>
              <a:off x="2413000" y="2989263"/>
              <a:ext cx="37655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B</a:t>
              </a:r>
            </a:p>
          </p:txBody>
        </p:sp>
        <p:sp>
          <p:nvSpPr>
            <p:cNvPr id="52" name="Rectangle 50"/>
            <p:cNvSpPr/>
            <p:nvPr/>
          </p:nvSpPr>
          <p:spPr>
            <a:xfrm>
              <a:off x="8128000" y="1846263"/>
              <a:ext cx="391133"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C</a:t>
              </a:r>
            </a:p>
          </p:txBody>
        </p:sp>
        <p:sp>
          <p:nvSpPr>
            <p:cNvPr id="53" name="Rectangle 51"/>
            <p:cNvSpPr/>
            <p:nvPr/>
          </p:nvSpPr>
          <p:spPr>
            <a:xfrm>
              <a:off x="3136900" y="1712913"/>
              <a:ext cx="1267460" cy="70675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10 Mbs</a:t>
              </a:r>
            </a:p>
            <a:p>
              <a:pPr marL="0" lvl="0" indent="0">
                <a:spcBef>
                  <a:spcPct val="0"/>
                </a:spcBef>
                <a:buSzPct val="100000"/>
                <a:buNone/>
              </a:pPr>
              <a:r>
                <a:rPr lang="en-US" altLang="zh-CN" sz="2000" dirty="0">
                  <a:latin typeface="+mn-ea"/>
                </a:rPr>
                <a:t>Ethernet</a:t>
              </a:r>
            </a:p>
          </p:txBody>
        </p:sp>
        <p:sp>
          <p:nvSpPr>
            <p:cNvPr id="54" name="Rectangle 52"/>
            <p:cNvSpPr/>
            <p:nvPr/>
          </p:nvSpPr>
          <p:spPr>
            <a:xfrm>
              <a:off x="5280025" y="2808288"/>
              <a:ext cx="115736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1.5 Mbs</a:t>
              </a:r>
            </a:p>
          </p:txBody>
        </p:sp>
        <p:sp>
          <p:nvSpPr>
            <p:cNvPr id="55" name="Rectangle 53"/>
            <p:cNvSpPr/>
            <p:nvPr/>
          </p:nvSpPr>
          <p:spPr>
            <a:xfrm>
              <a:off x="7546975" y="3375025"/>
              <a:ext cx="186013"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6" name="Rectangle 54"/>
            <p:cNvSpPr/>
            <p:nvPr/>
          </p:nvSpPr>
          <p:spPr>
            <a:xfrm>
              <a:off x="699293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7" name="Rectangle 55"/>
            <p:cNvSpPr/>
            <p:nvPr/>
          </p:nvSpPr>
          <p:spPr>
            <a:xfrm>
              <a:off x="7154863"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6"/>
            <p:cNvSpPr/>
            <p:nvPr/>
          </p:nvSpPr>
          <p:spPr>
            <a:xfrm>
              <a:off x="731678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59" name="Group 61"/>
            <p:cNvGrpSpPr/>
            <p:nvPr/>
          </p:nvGrpSpPr>
          <p:grpSpPr>
            <a:xfrm>
              <a:off x="7278688" y="2674938"/>
              <a:ext cx="552450" cy="458787"/>
              <a:chOff x="3625" y="1445"/>
              <a:chExt cx="348" cy="289"/>
            </a:xfrm>
          </p:grpSpPr>
          <p:sp>
            <p:nvSpPr>
              <p:cNvPr id="60" name="Rectangle 57"/>
              <p:cNvSpPr/>
              <p:nvPr/>
            </p:nvSpPr>
            <p:spPr>
              <a:xfrm rot="-1980000">
                <a:off x="3625" y="161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p:cNvSpPr/>
              <p:nvPr/>
            </p:nvSpPr>
            <p:spPr>
              <a:xfrm rot="-1980000">
                <a:off x="3711" y="155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Rectangle 59"/>
              <p:cNvSpPr/>
              <p:nvPr/>
            </p:nvSpPr>
            <p:spPr>
              <a:xfrm rot="-1980000">
                <a:off x="3796" y="150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p:cNvSpPr/>
              <p:nvPr/>
            </p:nvSpPr>
            <p:spPr>
              <a:xfrm rot="-1980000">
                <a:off x="3882" y="144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64" name="Group 87"/>
            <p:cNvGrpSpPr/>
            <p:nvPr/>
          </p:nvGrpSpPr>
          <p:grpSpPr>
            <a:xfrm>
              <a:off x="5203825" y="3722688"/>
              <a:ext cx="3098800" cy="1484312"/>
              <a:chOff x="2318" y="2105"/>
              <a:chExt cx="1952" cy="935"/>
            </a:xfrm>
          </p:grpSpPr>
          <p:graphicFrame>
            <p:nvGraphicFramePr>
              <p:cNvPr id="65" name="Object 62"/>
              <p:cNvGraphicFramePr/>
              <p:nvPr/>
            </p:nvGraphicFramePr>
            <p:xfrm>
              <a:off x="3632" y="2696"/>
              <a:ext cx="415" cy="344"/>
            </p:xfrm>
            <a:graphic>
              <a:graphicData uri="http://schemas.openxmlformats.org/presentationml/2006/ole">
                <mc:AlternateContent xmlns:mc="http://schemas.openxmlformats.org/markup-compatibility/2006">
                  <mc:Choice xmlns:v="urn:schemas-microsoft-com:vml" Requires="v">
                    <p:oleObj spid="_x0000_s8359" r:id="rId10" imgW="657860" imgH="546100" progId="MS_ClipArt_Gallery.2">
                      <p:embed/>
                    </p:oleObj>
                  </mc:Choice>
                  <mc:Fallback>
                    <p:oleObj r:id="rId10" imgW="657860" imgH="546100" progId="MS_ClipArt_Gallery.2">
                      <p:embed/>
                      <p:pic>
                        <p:nvPicPr>
                          <p:cNvPr id="0" name="图片 8231"/>
                          <p:cNvPicPr/>
                          <p:nvPr/>
                        </p:nvPicPr>
                        <p:blipFill>
                          <a:blip r:embed="rId11"/>
                          <a:stretch>
                            <a:fillRect/>
                          </a:stretch>
                        </p:blipFill>
                        <p:spPr>
                          <a:xfrm>
                            <a:off x="3632" y="2696"/>
                            <a:ext cx="415" cy="344"/>
                          </a:xfrm>
                          <a:prstGeom prst="rect">
                            <a:avLst/>
                          </a:prstGeom>
                          <a:noFill/>
                          <a:ln w="38100">
                            <a:noFill/>
                            <a:miter/>
                          </a:ln>
                        </p:spPr>
                      </p:pic>
                    </p:oleObj>
                  </mc:Fallback>
                </mc:AlternateContent>
              </a:graphicData>
            </a:graphic>
          </p:graphicFrame>
          <p:grpSp>
            <p:nvGrpSpPr>
              <p:cNvPr id="66" name="Group 76"/>
              <p:cNvGrpSpPr/>
              <p:nvPr/>
            </p:nvGrpSpPr>
            <p:grpSpPr>
              <a:xfrm>
                <a:off x="3100" y="2105"/>
                <a:ext cx="761" cy="420"/>
                <a:chOff x="3100" y="2105"/>
                <a:chExt cx="761" cy="420"/>
              </a:xfrm>
            </p:grpSpPr>
            <p:sp>
              <p:nvSpPr>
                <p:cNvPr id="77" name="Oval 63"/>
                <p:cNvSpPr/>
                <p:nvPr/>
              </p:nvSpPr>
              <p:spPr>
                <a:xfrm>
                  <a:off x="3100" y="229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Line 64"/>
                <p:cNvSpPr/>
                <p:nvPr/>
              </p:nvSpPr>
              <p:spPr>
                <a:xfrm>
                  <a:off x="3100" y="2273"/>
                  <a:ext cx="0" cy="144"/>
                </a:xfrm>
                <a:prstGeom prst="line">
                  <a:avLst/>
                </a:prstGeom>
                <a:ln w="12700" cap="flat" cmpd="sng">
                  <a:solidFill>
                    <a:schemeClr val="tx1"/>
                  </a:solidFill>
                  <a:prstDash val="solid"/>
                  <a:headEnd type="none" w="sm" len="sm"/>
                  <a:tailEnd type="none" w="sm" len="sm"/>
                </a:ln>
              </p:spPr>
            </p:sp>
            <p:sp>
              <p:nvSpPr>
                <p:cNvPr id="79" name="Rectangle 65"/>
                <p:cNvSpPr/>
                <p:nvPr/>
              </p:nvSpPr>
              <p:spPr>
                <a:xfrm>
                  <a:off x="3100" y="224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80" name="Oval 66"/>
                <p:cNvSpPr/>
                <p:nvPr/>
              </p:nvSpPr>
              <p:spPr>
                <a:xfrm>
                  <a:off x="3106" y="210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1" name="Group 75"/>
                <p:cNvGrpSpPr/>
                <p:nvPr/>
              </p:nvGrpSpPr>
              <p:grpSpPr>
                <a:xfrm>
                  <a:off x="3324" y="2124"/>
                  <a:ext cx="314" cy="75"/>
                  <a:chOff x="3324" y="2124"/>
                  <a:chExt cx="314" cy="75"/>
                </a:xfrm>
              </p:grpSpPr>
              <p:grpSp>
                <p:nvGrpSpPr>
                  <p:cNvPr id="82" name="Group 70"/>
                  <p:cNvGrpSpPr/>
                  <p:nvPr/>
                </p:nvGrpSpPr>
                <p:grpSpPr>
                  <a:xfrm>
                    <a:off x="3324" y="2125"/>
                    <a:ext cx="314" cy="74"/>
                    <a:chOff x="3324" y="2125"/>
                    <a:chExt cx="314" cy="74"/>
                  </a:xfrm>
                </p:grpSpPr>
                <p:sp>
                  <p:nvSpPr>
                    <p:cNvPr id="87" name="Line 67"/>
                    <p:cNvSpPr/>
                    <p:nvPr/>
                  </p:nvSpPr>
                  <p:spPr>
                    <a:xfrm flipV="1">
                      <a:off x="3324" y="2125"/>
                      <a:ext cx="112" cy="2"/>
                    </a:xfrm>
                    <a:prstGeom prst="line">
                      <a:avLst/>
                    </a:prstGeom>
                    <a:ln w="25400" cap="flat" cmpd="sng">
                      <a:solidFill>
                        <a:schemeClr val="tx1"/>
                      </a:solidFill>
                      <a:prstDash val="solid"/>
                      <a:headEnd type="none" w="sm" len="sm"/>
                      <a:tailEnd type="none" w="sm" len="sm"/>
                    </a:ln>
                  </p:spPr>
                </p:sp>
                <p:sp>
                  <p:nvSpPr>
                    <p:cNvPr id="88" name="Line 68"/>
                    <p:cNvSpPr/>
                    <p:nvPr/>
                  </p:nvSpPr>
                  <p:spPr>
                    <a:xfrm>
                      <a:off x="3539" y="2199"/>
                      <a:ext cx="99" cy="0"/>
                    </a:xfrm>
                    <a:prstGeom prst="line">
                      <a:avLst/>
                    </a:prstGeom>
                    <a:ln w="25400" cap="flat" cmpd="sng">
                      <a:solidFill>
                        <a:schemeClr val="tx1"/>
                      </a:solidFill>
                      <a:prstDash val="solid"/>
                      <a:headEnd type="none" w="sm" len="sm"/>
                      <a:tailEnd type="none" w="sm" len="sm"/>
                    </a:ln>
                  </p:spPr>
                </p:sp>
                <p:sp>
                  <p:nvSpPr>
                    <p:cNvPr id="89" name="Line 69"/>
                    <p:cNvSpPr/>
                    <p:nvPr/>
                  </p:nvSpPr>
                  <p:spPr>
                    <a:xfrm>
                      <a:off x="3427" y="2127"/>
                      <a:ext cx="117" cy="72"/>
                    </a:xfrm>
                    <a:prstGeom prst="line">
                      <a:avLst/>
                    </a:prstGeom>
                    <a:ln w="25400" cap="flat" cmpd="sng">
                      <a:solidFill>
                        <a:schemeClr val="tx1"/>
                      </a:solidFill>
                      <a:prstDash val="solid"/>
                      <a:headEnd type="none" w="sm" len="sm"/>
                      <a:tailEnd type="none" w="sm" len="sm"/>
                    </a:ln>
                  </p:spPr>
                </p:sp>
              </p:grpSp>
              <p:grpSp>
                <p:nvGrpSpPr>
                  <p:cNvPr id="83" name="Group 74"/>
                  <p:cNvGrpSpPr/>
                  <p:nvPr/>
                </p:nvGrpSpPr>
                <p:grpSpPr>
                  <a:xfrm>
                    <a:off x="3324" y="2124"/>
                    <a:ext cx="313" cy="74"/>
                    <a:chOff x="3324" y="2124"/>
                    <a:chExt cx="313" cy="74"/>
                  </a:xfrm>
                </p:grpSpPr>
                <p:sp>
                  <p:nvSpPr>
                    <p:cNvPr id="84" name="Line 71"/>
                    <p:cNvSpPr/>
                    <p:nvPr/>
                  </p:nvSpPr>
                  <p:spPr>
                    <a:xfrm>
                      <a:off x="3324" y="2196"/>
                      <a:ext cx="112" cy="2"/>
                    </a:xfrm>
                    <a:prstGeom prst="line">
                      <a:avLst/>
                    </a:prstGeom>
                    <a:ln w="25400" cap="flat" cmpd="sng">
                      <a:solidFill>
                        <a:schemeClr val="tx1"/>
                      </a:solidFill>
                      <a:prstDash val="solid"/>
                      <a:headEnd type="none" w="sm" len="sm"/>
                      <a:tailEnd type="none" w="sm" len="sm"/>
                    </a:ln>
                  </p:spPr>
                </p:sp>
                <p:sp>
                  <p:nvSpPr>
                    <p:cNvPr id="85" name="Line 72"/>
                    <p:cNvSpPr/>
                    <p:nvPr/>
                  </p:nvSpPr>
                  <p:spPr>
                    <a:xfrm>
                      <a:off x="3538" y="2124"/>
                      <a:ext cx="99" cy="0"/>
                    </a:xfrm>
                    <a:prstGeom prst="line">
                      <a:avLst/>
                    </a:prstGeom>
                    <a:ln w="25400" cap="flat" cmpd="sng">
                      <a:solidFill>
                        <a:schemeClr val="tx1"/>
                      </a:solidFill>
                      <a:prstDash val="solid"/>
                      <a:headEnd type="none" w="sm" len="sm"/>
                      <a:tailEnd type="none" w="sm" len="sm"/>
                    </a:ln>
                  </p:spPr>
                </p:sp>
                <p:sp>
                  <p:nvSpPr>
                    <p:cNvPr id="86" name="Line 73"/>
                    <p:cNvSpPr/>
                    <p:nvPr/>
                  </p:nvSpPr>
                  <p:spPr>
                    <a:xfrm flipV="1">
                      <a:off x="3426" y="2124"/>
                      <a:ext cx="117" cy="72"/>
                    </a:xfrm>
                    <a:prstGeom prst="line">
                      <a:avLst/>
                    </a:prstGeom>
                    <a:ln w="25400" cap="flat" cmpd="sng">
                      <a:solidFill>
                        <a:schemeClr val="tx1"/>
                      </a:solidFill>
                      <a:prstDash val="solid"/>
                      <a:headEnd type="none" w="sm" len="sm"/>
                      <a:tailEnd type="none" w="sm" len="sm"/>
                    </a:ln>
                  </p:spPr>
                </p:sp>
              </p:grpSp>
            </p:grpSp>
          </p:grpSp>
          <p:graphicFrame>
            <p:nvGraphicFramePr>
              <p:cNvPr id="67" name="Object 77"/>
              <p:cNvGraphicFramePr/>
              <p:nvPr/>
            </p:nvGraphicFramePr>
            <p:xfrm>
              <a:off x="2546" y="2642"/>
              <a:ext cx="415" cy="344"/>
            </p:xfrm>
            <a:graphic>
              <a:graphicData uri="http://schemas.openxmlformats.org/presentationml/2006/ole">
                <mc:AlternateContent xmlns:mc="http://schemas.openxmlformats.org/markup-compatibility/2006">
                  <mc:Choice xmlns:v="urn:schemas-microsoft-com:vml" Requires="v">
                    <p:oleObj spid="_x0000_s8360" r:id="rId12" imgW="657860" imgH="546100" progId="MS_ClipArt_Gallery.2">
                      <p:embed/>
                    </p:oleObj>
                  </mc:Choice>
                  <mc:Fallback>
                    <p:oleObj r:id="rId12" imgW="657860" imgH="546100" progId="MS_ClipArt_Gallery.2">
                      <p:embed/>
                      <p:pic>
                        <p:nvPicPr>
                          <p:cNvPr id="0" name="图片 8232"/>
                          <p:cNvPicPr/>
                          <p:nvPr/>
                        </p:nvPicPr>
                        <p:blipFill>
                          <a:blip r:embed="rId13"/>
                          <a:stretch>
                            <a:fillRect/>
                          </a:stretch>
                        </p:blipFill>
                        <p:spPr>
                          <a:xfrm>
                            <a:off x="2546" y="2642"/>
                            <a:ext cx="415" cy="344"/>
                          </a:xfrm>
                          <a:prstGeom prst="rect">
                            <a:avLst/>
                          </a:prstGeom>
                          <a:noFill/>
                          <a:ln w="38100">
                            <a:noFill/>
                            <a:miter/>
                          </a:ln>
                        </p:spPr>
                      </p:pic>
                    </p:oleObj>
                  </mc:Fallback>
                </mc:AlternateContent>
              </a:graphicData>
            </a:graphic>
          </p:graphicFrame>
          <p:sp>
            <p:nvSpPr>
              <p:cNvPr id="68" name="Line 78"/>
              <p:cNvSpPr/>
              <p:nvPr/>
            </p:nvSpPr>
            <p:spPr>
              <a:xfrm flipV="1">
                <a:off x="2886" y="2466"/>
                <a:ext cx="294" cy="252"/>
              </a:xfrm>
              <a:prstGeom prst="line">
                <a:avLst/>
              </a:prstGeom>
              <a:ln w="12700" cap="flat" cmpd="sng">
                <a:solidFill>
                  <a:schemeClr val="tx1"/>
                </a:solidFill>
                <a:prstDash val="solid"/>
                <a:headEnd type="none" w="sm" len="sm"/>
                <a:tailEnd type="none" w="sm" len="sm"/>
              </a:ln>
            </p:spPr>
          </p:sp>
          <p:sp>
            <p:nvSpPr>
              <p:cNvPr id="69" name="Line 79"/>
              <p:cNvSpPr/>
              <p:nvPr/>
            </p:nvSpPr>
            <p:spPr>
              <a:xfrm flipH="1" flipV="1">
                <a:off x="3636" y="2502"/>
                <a:ext cx="210" cy="192"/>
              </a:xfrm>
              <a:prstGeom prst="line">
                <a:avLst/>
              </a:prstGeom>
              <a:ln w="12700" cap="flat" cmpd="sng">
                <a:solidFill>
                  <a:schemeClr val="tx1"/>
                </a:solidFill>
                <a:prstDash val="solid"/>
                <a:headEnd type="none" w="sm" len="sm"/>
                <a:tailEnd type="none" w="sm" len="sm"/>
              </a:ln>
            </p:spPr>
          </p:sp>
          <p:sp>
            <p:nvSpPr>
              <p:cNvPr id="70" name="Rectangle 80"/>
              <p:cNvSpPr/>
              <p:nvPr/>
            </p:nvSpPr>
            <p:spPr>
              <a:xfrm>
                <a:off x="2318" y="2645"/>
                <a:ext cx="265"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D</a:t>
                </a:r>
              </a:p>
            </p:txBody>
          </p:sp>
          <p:sp>
            <p:nvSpPr>
              <p:cNvPr id="71" name="Rectangle 81"/>
              <p:cNvSpPr/>
              <p:nvPr/>
            </p:nvSpPr>
            <p:spPr>
              <a:xfrm>
                <a:off x="4046" y="2687"/>
                <a:ext cx="224"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E</a:t>
                </a:r>
              </a:p>
            </p:txBody>
          </p:sp>
          <p:grpSp>
            <p:nvGrpSpPr>
              <p:cNvPr id="72" name="Group 86"/>
              <p:cNvGrpSpPr/>
              <p:nvPr/>
            </p:nvGrpSpPr>
            <p:grpSpPr>
              <a:xfrm>
                <a:off x="3434" y="2151"/>
                <a:ext cx="346" cy="293"/>
                <a:chOff x="3434" y="2151"/>
                <a:chExt cx="346" cy="293"/>
              </a:xfrm>
            </p:grpSpPr>
            <p:sp>
              <p:nvSpPr>
                <p:cNvPr id="73" name="Rectangle 82"/>
                <p:cNvSpPr/>
                <p:nvPr/>
              </p:nvSpPr>
              <p:spPr>
                <a:xfrm rot="-2040000">
                  <a:off x="3434" y="232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83"/>
                <p:cNvSpPr/>
                <p:nvPr/>
              </p:nvSpPr>
              <p:spPr>
                <a:xfrm rot="-2040000">
                  <a:off x="3519" y="2264"/>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84"/>
                <p:cNvSpPr/>
                <p:nvPr/>
              </p:nvSpPr>
              <p:spPr>
                <a:xfrm rot="-2040000">
                  <a:off x="3604" y="2207"/>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85"/>
                <p:cNvSpPr/>
                <p:nvPr/>
              </p:nvSpPr>
              <p:spPr>
                <a:xfrm rot="-2040000">
                  <a:off x="3689" y="2151"/>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sp>
          <p:nvSpPr>
            <p:cNvPr id="90" name="Rectangle 88"/>
            <p:cNvSpPr/>
            <p:nvPr/>
          </p:nvSpPr>
          <p:spPr>
            <a:xfrm>
              <a:off x="5324475" y="1997075"/>
              <a:ext cx="120015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统计复用</a:t>
              </a:r>
            </a:p>
          </p:txBody>
        </p:sp>
        <p:sp>
          <p:nvSpPr>
            <p:cNvPr id="91" name="Rectangle 89"/>
            <p:cNvSpPr/>
            <p:nvPr/>
          </p:nvSpPr>
          <p:spPr>
            <a:xfrm>
              <a:off x="3683000" y="3422650"/>
              <a:ext cx="1555750" cy="6451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dirty="0">
                  <a:latin typeface="+mn-ea"/>
                </a:rPr>
                <a:t>等待输出链路</a:t>
              </a:r>
            </a:p>
            <a:p>
              <a:pPr marL="0" lvl="0" indent="0" algn="ctr">
                <a:spcBef>
                  <a:spcPct val="0"/>
                </a:spcBef>
                <a:buSzPct val="100000"/>
                <a:buNone/>
              </a:pPr>
              <a:r>
                <a:rPr lang="zh-CN" altLang="en-US" sz="1800" dirty="0">
                  <a:latin typeface="+mn-ea"/>
                </a:rPr>
                <a:t>的分组队列</a:t>
              </a:r>
            </a:p>
          </p:txBody>
        </p:sp>
        <p:sp>
          <p:nvSpPr>
            <p:cNvPr id="92" name="Line 90"/>
            <p:cNvSpPr/>
            <p:nvPr/>
          </p:nvSpPr>
          <p:spPr>
            <a:xfrm flipV="1">
              <a:off x="4413250" y="2895600"/>
              <a:ext cx="166688" cy="523875"/>
            </a:xfrm>
            <a:prstGeom prst="line">
              <a:avLst/>
            </a:prstGeom>
            <a:ln w="12700" cap="flat" cmpd="sng">
              <a:solidFill>
                <a:schemeClr val="tx1"/>
              </a:solidFill>
              <a:prstDash val="solid"/>
              <a:headEnd type="none" w="sm" len="sm"/>
              <a:tailEnd type="stealth" w="med" len="med"/>
            </a:ln>
          </p:spPr>
        </p:sp>
      </p:grpSp>
      <p:sp>
        <p:nvSpPr>
          <p:cNvPr id="9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mn-ea"/>
                <a:sym typeface="+mn-lt"/>
              </a:rPr>
              <a:t>网络核心部分</a:t>
            </a: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2320925"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p:cNvSpPr/>
          <p:nvPr/>
        </p:nvSpPr>
        <p:spPr>
          <a:xfrm>
            <a:off x="2085639" y="1575305"/>
            <a:ext cx="8242972" cy="452751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资源竞争</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资源需求总量可以大于可 获得资源的总量</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拥塞</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采用分组队列</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等待使用链路</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存储转发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分组每次转发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站</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个链路上传输</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每经过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个链路转发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转发分组前，要求收到完整分组</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网络核心部分</a:t>
            </a:r>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3220243" y="660926"/>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
        <p:nvSpPr>
          <p:cNvPr id="5" name="Rectangle 3"/>
          <p:cNvSpPr txBox="1"/>
          <p:nvPr/>
        </p:nvSpPr>
        <p:spPr>
          <a:xfrm>
            <a:off x="759142" y="1476337"/>
            <a:ext cx="6608446" cy="441967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zh-CN" altLang="en-US" sz="2600" dirty="0">
                <a:latin typeface="+mn-ea"/>
                <a:cs typeface="微软雅黑" panose="020B0503020204020204" pitchFamily="34" charset="-122"/>
              </a:rPr>
              <a:t>假设：</a:t>
            </a:r>
          </a:p>
          <a:p>
            <a:pPr>
              <a:lnSpc>
                <a:spcPct val="120000"/>
              </a:lnSpc>
              <a:spcBef>
                <a:spcPts val="0"/>
              </a:spcBef>
              <a:buSzPct val="85000"/>
            </a:pPr>
            <a:r>
              <a:rPr lang="zh-CN" altLang="en-US" sz="2600" dirty="0">
                <a:latin typeface="+mn-ea"/>
                <a:cs typeface="微软雅黑" panose="020B0503020204020204" pitchFamily="34" charset="-122"/>
              </a:rPr>
              <a:t>用户共享</a:t>
            </a:r>
            <a:r>
              <a:rPr lang="en-US" altLang="zh-CN" sz="2600" dirty="0">
                <a:latin typeface="+mn-ea"/>
                <a:cs typeface="微软雅黑" panose="020B0503020204020204" pitchFamily="34" charset="-122"/>
              </a:rPr>
              <a:t>1 Mbps </a:t>
            </a:r>
            <a:r>
              <a:rPr lang="zh-CN" altLang="en-US" sz="2600" dirty="0">
                <a:latin typeface="+mn-ea"/>
                <a:cs typeface="微软雅黑" panose="020B0503020204020204" pitchFamily="34" charset="-122"/>
              </a:rPr>
              <a:t>的链路</a:t>
            </a:r>
          </a:p>
          <a:p>
            <a:pPr>
              <a:lnSpc>
                <a:spcPct val="120000"/>
              </a:lnSpc>
              <a:spcBef>
                <a:spcPts val="0"/>
              </a:spcBef>
              <a:buSzPct val="85000"/>
            </a:pPr>
            <a:r>
              <a:rPr lang="zh-CN" altLang="en-US" sz="2600" dirty="0">
                <a:latin typeface="+mn-ea"/>
                <a:cs typeface="微软雅黑" panose="020B0503020204020204" pitchFamily="34" charset="-122"/>
              </a:rPr>
              <a:t>每个用户</a:t>
            </a:r>
            <a:r>
              <a:rPr lang="en-US" altLang="zh-CN" sz="2600" dirty="0">
                <a:latin typeface="+mn-ea"/>
                <a:cs typeface="微软雅黑" panose="020B0503020204020204" pitchFamily="34" charset="-122"/>
              </a:rPr>
              <a:t>: </a:t>
            </a:r>
          </a:p>
          <a:p>
            <a:pPr lvl="1">
              <a:lnSpc>
                <a:spcPct val="120000"/>
              </a:lnSpc>
              <a:spcBef>
                <a:spcPts val="0"/>
              </a:spcBef>
              <a:buSzPct val="70000"/>
            </a:pPr>
            <a:r>
              <a:rPr lang="zh-CN" altLang="en-US" sz="2600" dirty="0">
                <a:latin typeface="+mn-ea"/>
                <a:cs typeface="微软雅黑" panose="020B0503020204020204" pitchFamily="34" charset="-122"/>
              </a:rPr>
              <a:t>活动期传输率</a:t>
            </a:r>
            <a:r>
              <a:rPr lang="en-US" altLang="zh-CN" sz="2600" dirty="0">
                <a:latin typeface="+mn-ea"/>
                <a:cs typeface="微软雅黑" panose="020B0503020204020204" pitchFamily="34" charset="-122"/>
              </a:rPr>
              <a:t>100 kbps</a:t>
            </a:r>
          </a:p>
          <a:p>
            <a:pPr lvl="1">
              <a:lnSpc>
                <a:spcPct val="120000"/>
              </a:lnSpc>
              <a:spcBef>
                <a:spcPts val="0"/>
              </a:spcBef>
              <a:buSzPct val="70000"/>
            </a:pPr>
            <a:r>
              <a:rPr lang="zh-CN" altLang="en-US" sz="2600" dirty="0">
                <a:latin typeface="+mn-ea"/>
                <a:cs typeface="微软雅黑" panose="020B0503020204020204" pitchFamily="34" charset="-122"/>
              </a:rPr>
              <a:t>只有</a:t>
            </a:r>
            <a:r>
              <a:rPr lang="en-US" altLang="zh-CN" sz="2600" dirty="0">
                <a:latin typeface="+mn-ea"/>
                <a:cs typeface="微软雅黑" panose="020B0503020204020204" pitchFamily="34" charset="-122"/>
              </a:rPr>
              <a:t>10%</a:t>
            </a:r>
            <a:r>
              <a:rPr lang="zh-CN" altLang="en-US" sz="2600" dirty="0">
                <a:latin typeface="+mn-ea"/>
                <a:cs typeface="微软雅黑" panose="020B0503020204020204" pitchFamily="34" charset="-122"/>
              </a:rPr>
              <a:t>的时间活动</a:t>
            </a:r>
          </a:p>
          <a:p>
            <a:pPr>
              <a:lnSpc>
                <a:spcPct val="120000"/>
              </a:lnSpc>
              <a:spcBef>
                <a:spcPts val="0"/>
              </a:spcBef>
              <a:buSzPct val="85000"/>
            </a:pPr>
            <a:r>
              <a:rPr lang="zh-CN" altLang="en-US" sz="2600" dirty="0">
                <a:latin typeface="+mn-ea"/>
                <a:cs typeface="微软雅黑" panose="020B0503020204020204" pitchFamily="34" charset="-122"/>
              </a:rPr>
              <a:t>对于电路交换</a:t>
            </a:r>
            <a:r>
              <a:rPr lang="en-US" altLang="zh-CN" sz="2600" dirty="0">
                <a:latin typeface="+mn-ea"/>
                <a:cs typeface="微软雅黑" panose="020B0503020204020204" pitchFamily="34" charset="-122"/>
              </a:rPr>
              <a:t>—— </a:t>
            </a:r>
          </a:p>
          <a:p>
            <a:pPr lvl="1">
              <a:lnSpc>
                <a:spcPct val="120000"/>
              </a:lnSpc>
              <a:spcBef>
                <a:spcPts val="0"/>
              </a:spcBef>
              <a:buSzPct val="70000"/>
            </a:pPr>
            <a:r>
              <a:rPr lang="en-US" altLang="zh-CN" sz="2600" dirty="0">
                <a:latin typeface="+mn-ea"/>
                <a:cs typeface="微软雅黑" panose="020B0503020204020204" pitchFamily="34" charset="-122"/>
              </a:rPr>
              <a:t>10 users</a:t>
            </a:r>
          </a:p>
          <a:p>
            <a:pPr>
              <a:lnSpc>
                <a:spcPct val="120000"/>
              </a:lnSpc>
              <a:spcBef>
                <a:spcPts val="0"/>
              </a:spcBef>
              <a:buSzPct val="85000"/>
            </a:pPr>
            <a:r>
              <a:rPr lang="zh-CN" altLang="en-US" sz="2600" dirty="0">
                <a:latin typeface="+mn-ea"/>
                <a:cs typeface="微软雅黑" panose="020B0503020204020204" pitchFamily="34" charset="-122"/>
              </a:rPr>
              <a:t>对于分组交换</a:t>
            </a:r>
            <a:r>
              <a:rPr lang="en-US" altLang="zh-CN" sz="2600" dirty="0">
                <a:latin typeface="+mn-ea"/>
                <a:cs typeface="微软雅黑" panose="020B0503020204020204" pitchFamily="34" charset="-122"/>
              </a:rPr>
              <a:t>—— </a:t>
            </a:r>
          </a:p>
          <a:p>
            <a:pPr lvl="1">
              <a:lnSpc>
                <a:spcPct val="120000"/>
              </a:lnSpc>
              <a:spcBef>
                <a:spcPts val="0"/>
              </a:spcBef>
              <a:buSzPct val="70000"/>
            </a:pPr>
            <a:r>
              <a:rPr lang="zh-CN" altLang="en-US" sz="2600" dirty="0">
                <a:latin typeface="+mn-ea"/>
                <a:cs typeface="微软雅黑" panose="020B0503020204020204" pitchFamily="34" charset="-122"/>
              </a:rPr>
              <a:t>如果</a:t>
            </a:r>
            <a:r>
              <a:rPr lang="en-US" altLang="zh-CN" sz="2600" dirty="0">
                <a:latin typeface="+mn-ea"/>
                <a:cs typeface="微软雅黑" panose="020B0503020204020204" pitchFamily="34" charset="-122"/>
              </a:rPr>
              <a:t>35</a:t>
            </a:r>
            <a:r>
              <a:rPr lang="zh-CN" altLang="en-US" sz="2600" dirty="0">
                <a:latin typeface="+mn-ea"/>
                <a:cs typeface="微软雅黑" panose="020B0503020204020204" pitchFamily="34" charset="-122"/>
              </a:rPr>
              <a:t>个用户</a:t>
            </a:r>
          </a:p>
          <a:p>
            <a:pPr lvl="1">
              <a:lnSpc>
                <a:spcPct val="120000"/>
              </a:lnSpc>
              <a:spcBef>
                <a:spcPts val="0"/>
              </a:spcBef>
              <a:buSzPct val="70000"/>
            </a:pPr>
            <a:r>
              <a:rPr lang="en-US" altLang="zh-CN" sz="2600" dirty="0">
                <a:latin typeface="+mn-ea"/>
                <a:cs typeface="微软雅黑" panose="020B0503020204020204" pitchFamily="34" charset="-122"/>
              </a:rPr>
              <a:t>10</a:t>
            </a:r>
            <a:r>
              <a:rPr lang="zh-CN" altLang="en-US" sz="2600" dirty="0">
                <a:latin typeface="+mn-ea"/>
                <a:cs typeface="微软雅黑" panose="020B0503020204020204" pitchFamily="34" charset="-122"/>
              </a:rPr>
              <a:t>个以上活动用户的概率小于 </a:t>
            </a:r>
            <a:r>
              <a:rPr lang="en-US" altLang="zh-CN" sz="2600" dirty="0">
                <a:latin typeface="+mn-ea"/>
                <a:cs typeface="微软雅黑" panose="020B0503020204020204" pitchFamily="34" charset="-122"/>
              </a:rPr>
              <a:t>0 .0004</a:t>
            </a:r>
            <a:endParaRPr lang="en-US" altLang="zh-CN" sz="2600" b="1" dirty="0">
              <a:latin typeface="+mn-ea"/>
              <a:cs typeface="微软雅黑" panose="020B0503020204020204" pitchFamily="34" charset="-122"/>
            </a:endParaRPr>
          </a:p>
          <a:p>
            <a:pPr lvl="1">
              <a:lnSpc>
                <a:spcPct val="120000"/>
              </a:lnSpc>
              <a:spcBef>
                <a:spcPts val="0"/>
              </a:spcBef>
              <a:buClr>
                <a:schemeClr val="tx2"/>
              </a:buClr>
              <a:buSzPct val="70000"/>
              <a:buFont typeface="Wingdings" panose="05000000000000000000" pitchFamily="2" charset="2"/>
              <a:buNone/>
            </a:pPr>
            <a:r>
              <a:rPr lang="en-US" altLang="zh-CN" sz="2600" b="1" dirty="0">
                <a:latin typeface="+mn-ea"/>
                <a:cs typeface="微软雅黑" panose="020B0503020204020204" pitchFamily="34" charset="-122"/>
              </a:rPr>
              <a:t> </a:t>
            </a:r>
          </a:p>
        </p:txBody>
      </p:sp>
      <p:grpSp>
        <p:nvGrpSpPr>
          <p:cNvPr id="3" name="组合 2"/>
          <p:cNvGrpSpPr/>
          <p:nvPr/>
        </p:nvGrpSpPr>
        <p:grpSpPr>
          <a:xfrm>
            <a:off x="5878989" y="3487738"/>
            <a:ext cx="5162054" cy="1808507"/>
            <a:chOff x="5706269" y="3030538"/>
            <a:chExt cx="5162054" cy="1808507"/>
          </a:xfrm>
        </p:grpSpPr>
        <p:sp>
          <p:nvSpPr>
            <p:cNvPr id="7" name="Rectangle 5"/>
            <p:cNvSpPr/>
            <p:nvPr/>
          </p:nvSpPr>
          <p:spPr>
            <a:xfrm>
              <a:off x="6402388" y="3030538"/>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p:cNvSpPr/>
            <p:nvPr/>
          </p:nvSpPr>
          <p:spPr>
            <a:xfrm>
              <a:off x="6402388" y="4537420"/>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Line 7"/>
            <p:cNvSpPr/>
            <p:nvPr/>
          </p:nvSpPr>
          <p:spPr>
            <a:xfrm>
              <a:off x="6705600" y="3333750"/>
              <a:ext cx="838200" cy="457200"/>
            </a:xfrm>
            <a:prstGeom prst="line">
              <a:avLst/>
            </a:prstGeom>
            <a:ln w="38100" cap="flat" cmpd="sng">
              <a:solidFill>
                <a:srgbClr val="00B0F0"/>
              </a:solidFill>
              <a:prstDash val="solid"/>
              <a:headEnd type="none" w="sm" len="sm"/>
              <a:tailEnd type="none" w="sm" len="sm"/>
            </a:ln>
          </p:spPr>
        </p:sp>
        <p:sp>
          <p:nvSpPr>
            <p:cNvPr id="10" name="Line 8"/>
            <p:cNvSpPr/>
            <p:nvPr/>
          </p:nvSpPr>
          <p:spPr>
            <a:xfrm>
              <a:off x="7555378" y="3790950"/>
              <a:ext cx="2038350" cy="0"/>
            </a:xfrm>
            <a:prstGeom prst="line">
              <a:avLst/>
            </a:prstGeom>
            <a:ln w="38100" cap="flat" cmpd="sng">
              <a:solidFill>
                <a:srgbClr val="00B0F0"/>
              </a:solidFill>
              <a:prstDash val="solid"/>
              <a:headEnd type="none" w="sm" len="sm"/>
              <a:tailEnd type="stealth" w="med" len="med"/>
            </a:ln>
          </p:spPr>
        </p:sp>
        <p:sp>
          <p:nvSpPr>
            <p:cNvPr id="11" name="Line 9"/>
            <p:cNvSpPr/>
            <p:nvPr/>
          </p:nvSpPr>
          <p:spPr>
            <a:xfrm>
              <a:off x="7555378" y="3943350"/>
              <a:ext cx="2038350" cy="0"/>
            </a:xfrm>
            <a:prstGeom prst="line">
              <a:avLst/>
            </a:prstGeom>
            <a:ln w="38100" cap="flat" cmpd="sng">
              <a:solidFill>
                <a:srgbClr val="00B0F0"/>
              </a:solidFill>
              <a:prstDash val="solid"/>
              <a:headEnd type="none" w="sm" len="sm"/>
              <a:tailEnd type="stealth" w="med" len="med"/>
            </a:ln>
          </p:spPr>
        </p:sp>
        <p:sp>
          <p:nvSpPr>
            <p:cNvPr id="12" name="Line 10"/>
            <p:cNvSpPr/>
            <p:nvPr/>
          </p:nvSpPr>
          <p:spPr>
            <a:xfrm flipV="1">
              <a:off x="6781800" y="3943350"/>
              <a:ext cx="762000" cy="609600"/>
            </a:xfrm>
            <a:prstGeom prst="line">
              <a:avLst/>
            </a:prstGeom>
            <a:ln w="38100" cap="flat" cmpd="sng">
              <a:solidFill>
                <a:srgbClr val="00B0F0"/>
              </a:solidFill>
              <a:prstDash val="solid"/>
              <a:headEnd type="none" w="sm" len="sm"/>
              <a:tailEnd type="none" w="sm" len="sm"/>
            </a:ln>
          </p:spPr>
        </p:sp>
        <p:sp>
          <p:nvSpPr>
            <p:cNvPr id="13" name="Rectangle 11"/>
            <p:cNvSpPr/>
            <p:nvPr/>
          </p:nvSpPr>
          <p:spPr>
            <a:xfrm>
              <a:off x="5706269" y="3627437"/>
              <a:ext cx="135312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rgbClr val="0070C0"/>
                  </a:solidFill>
                  <a:latin typeface="+mn-ea"/>
                </a:rPr>
                <a:t>N users</a:t>
              </a:r>
            </a:p>
          </p:txBody>
        </p:sp>
        <p:sp>
          <p:nvSpPr>
            <p:cNvPr id="14" name="Rectangle 12"/>
            <p:cNvSpPr/>
            <p:nvPr/>
          </p:nvSpPr>
          <p:spPr>
            <a:xfrm>
              <a:off x="8867775" y="4075113"/>
              <a:ext cx="2000548"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1 Mbps link</a:t>
              </a:r>
            </a:p>
          </p:txBody>
        </p:sp>
        <p:grpSp>
          <p:nvGrpSpPr>
            <p:cNvPr id="15" name="Group 25"/>
            <p:cNvGrpSpPr/>
            <p:nvPr/>
          </p:nvGrpSpPr>
          <p:grpSpPr>
            <a:xfrm>
              <a:off x="7473829" y="3506788"/>
              <a:ext cx="1204913" cy="663575"/>
              <a:chOff x="3694" y="2209"/>
              <a:chExt cx="759" cy="418"/>
            </a:xfrm>
          </p:grpSpPr>
          <p:sp>
            <p:nvSpPr>
              <p:cNvPr id="16" name="Oval 13"/>
              <p:cNvSpPr/>
              <p:nvPr/>
            </p:nvSpPr>
            <p:spPr>
              <a:xfrm>
                <a:off x="3694" y="239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p:cNvSpPr/>
              <p:nvPr/>
            </p:nvSpPr>
            <p:spPr>
              <a:xfrm>
                <a:off x="3694" y="235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8" name="Oval 15"/>
              <p:cNvSpPr/>
              <p:nvPr/>
            </p:nvSpPr>
            <p:spPr>
              <a:xfrm>
                <a:off x="3702" y="2209"/>
                <a:ext cx="751" cy="267"/>
              </a:xfrm>
              <a:prstGeom prst="ellipse">
                <a:avLst/>
              </a:prstGeom>
              <a:solidFill>
                <a:schemeClr val="hlink"/>
              </a:solidFill>
              <a:ln w="1270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9" name="Group 24"/>
              <p:cNvGrpSpPr/>
              <p:nvPr/>
            </p:nvGrpSpPr>
            <p:grpSpPr>
              <a:xfrm>
                <a:off x="3924" y="2286"/>
                <a:ext cx="314" cy="75"/>
                <a:chOff x="3924" y="2286"/>
                <a:chExt cx="314" cy="75"/>
              </a:xfrm>
            </p:grpSpPr>
            <p:grpSp>
              <p:nvGrpSpPr>
                <p:cNvPr id="20" name="Group 19"/>
                <p:cNvGrpSpPr/>
                <p:nvPr/>
              </p:nvGrpSpPr>
              <p:grpSpPr>
                <a:xfrm>
                  <a:off x="3924" y="2287"/>
                  <a:ext cx="314" cy="74"/>
                  <a:chOff x="3924" y="2287"/>
                  <a:chExt cx="314" cy="74"/>
                </a:xfrm>
              </p:grpSpPr>
              <p:sp>
                <p:nvSpPr>
                  <p:cNvPr id="25" name="Line 16"/>
                  <p:cNvSpPr/>
                  <p:nvPr/>
                </p:nvSpPr>
                <p:spPr>
                  <a:xfrm flipV="1">
                    <a:off x="3924" y="2287"/>
                    <a:ext cx="112" cy="2"/>
                  </a:xfrm>
                  <a:prstGeom prst="line">
                    <a:avLst/>
                  </a:prstGeom>
                  <a:ln w="25400" cap="flat" cmpd="sng">
                    <a:solidFill>
                      <a:schemeClr val="tx1"/>
                    </a:solidFill>
                    <a:prstDash val="solid"/>
                    <a:headEnd type="none" w="sm" len="sm"/>
                    <a:tailEnd type="none" w="sm" len="sm"/>
                  </a:ln>
                </p:spPr>
              </p:sp>
              <p:sp>
                <p:nvSpPr>
                  <p:cNvPr id="26" name="Line 17"/>
                  <p:cNvSpPr/>
                  <p:nvPr/>
                </p:nvSpPr>
                <p:spPr>
                  <a:xfrm>
                    <a:off x="4139" y="2361"/>
                    <a:ext cx="99" cy="0"/>
                  </a:xfrm>
                  <a:prstGeom prst="line">
                    <a:avLst/>
                  </a:prstGeom>
                  <a:ln w="25400" cap="flat" cmpd="sng">
                    <a:solidFill>
                      <a:schemeClr val="tx1"/>
                    </a:solidFill>
                    <a:prstDash val="solid"/>
                    <a:headEnd type="none" w="sm" len="sm"/>
                    <a:tailEnd type="none" w="sm" len="sm"/>
                  </a:ln>
                </p:spPr>
              </p:sp>
              <p:sp>
                <p:nvSpPr>
                  <p:cNvPr id="27" name="Line 18"/>
                  <p:cNvSpPr/>
                  <p:nvPr/>
                </p:nvSpPr>
                <p:spPr>
                  <a:xfrm>
                    <a:off x="4027" y="2289"/>
                    <a:ext cx="117" cy="72"/>
                  </a:xfrm>
                  <a:prstGeom prst="line">
                    <a:avLst/>
                  </a:prstGeom>
                  <a:ln w="25400" cap="flat" cmpd="sng">
                    <a:solidFill>
                      <a:schemeClr val="tx1"/>
                    </a:solidFill>
                    <a:prstDash val="solid"/>
                    <a:headEnd type="none" w="sm" len="sm"/>
                    <a:tailEnd type="none" w="sm" len="sm"/>
                  </a:ln>
                </p:spPr>
              </p:sp>
            </p:grpSp>
            <p:grpSp>
              <p:nvGrpSpPr>
                <p:cNvPr id="21" name="Group 23"/>
                <p:cNvGrpSpPr/>
                <p:nvPr/>
              </p:nvGrpSpPr>
              <p:grpSpPr>
                <a:xfrm>
                  <a:off x="3924" y="2286"/>
                  <a:ext cx="313" cy="74"/>
                  <a:chOff x="3924" y="2286"/>
                  <a:chExt cx="313" cy="74"/>
                </a:xfrm>
              </p:grpSpPr>
              <p:sp>
                <p:nvSpPr>
                  <p:cNvPr id="22" name="Line 20"/>
                  <p:cNvSpPr/>
                  <p:nvPr/>
                </p:nvSpPr>
                <p:spPr>
                  <a:xfrm>
                    <a:off x="3924" y="2358"/>
                    <a:ext cx="112" cy="2"/>
                  </a:xfrm>
                  <a:prstGeom prst="line">
                    <a:avLst/>
                  </a:prstGeom>
                  <a:ln w="25400" cap="flat" cmpd="sng">
                    <a:solidFill>
                      <a:schemeClr val="tx1"/>
                    </a:solidFill>
                    <a:prstDash val="solid"/>
                    <a:headEnd type="none" w="sm" len="sm"/>
                    <a:tailEnd type="none" w="sm" len="sm"/>
                  </a:ln>
                </p:spPr>
              </p:sp>
              <p:sp>
                <p:nvSpPr>
                  <p:cNvPr id="23" name="Line 21"/>
                  <p:cNvSpPr/>
                  <p:nvPr/>
                </p:nvSpPr>
                <p:spPr>
                  <a:xfrm>
                    <a:off x="4138" y="2286"/>
                    <a:ext cx="99" cy="0"/>
                  </a:xfrm>
                  <a:prstGeom prst="line">
                    <a:avLst/>
                  </a:prstGeom>
                  <a:ln w="25400" cap="flat" cmpd="sng">
                    <a:solidFill>
                      <a:schemeClr val="tx1"/>
                    </a:solidFill>
                    <a:prstDash val="solid"/>
                    <a:headEnd type="none" w="sm" len="sm"/>
                    <a:tailEnd type="none" w="sm" len="sm"/>
                  </a:ln>
                </p:spPr>
              </p:sp>
              <p:sp>
                <p:nvSpPr>
                  <p:cNvPr id="24" name="Line 22"/>
                  <p:cNvSpPr/>
                  <p:nvPr/>
                </p:nvSpPr>
                <p:spPr>
                  <a:xfrm flipV="1">
                    <a:off x="4026" y="2286"/>
                    <a:ext cx="117" cy="72"/>
                  </a:xfrm>
                  <a:prstGeom prst="line">
                    <a:avLst/>
                  </a:prstGeom>
                  <a:ln w="25400" cap="flat" cmpd="sng">
                    <a:solidFill>
                      <a:schemeClr val="tx1"/>
                    </a:solidFill>
                    <a:prstDash val="solid"/>
                    <a:headEnd type="none" w="sm" len="sm"/>
                    <a:tailEnd type="none" w="sm" len="sm"/>
                  </a:ln>
                </p:spPr>
              </p:sp>
            </p:grpSp>
          </p:grpSp>
        </p:grpSp>
        <p:sp>
          <p:nvSpPr>
            <p:cNvPr id="28" name="Line 26"/>
            <p:cNvSpPr/>
            <p:nvPr/>
          </p:nvSpPr>
          <p:spPr>
            <a:xfrm>
              <a:off x="8675102" y="3869200"/>
              <a:ext cx="1714500" cy="0"/>
            </a:xfrm>
            <a:prstGeom prst="line">
              <a:avLst/>
            </a:prstGeom>
            <a:ln w="25400" cap="flat" cmpd="sng">
              <a:solidFill>
                <a:schemeClr val="tx1"/>
              </a:solidFill>
              <a:prstDash val="solid"/>
              <a:headEnd type="none" w="sm" len="sm"/>
              <a:tailEnd type="none" w="sm" len="sm"/>
            </a:ln>
          </p:spPr>
        </p:sp>
      </p:grpSp>
      <p:sp>
        <p:nvSpPr>
          <p:cNvPr id="29"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 name="矩形 1"/>
          <p:cNvSpPr/>
          <p:nvPr/>
        </p:nvSpPr>
        <p:spPr>
          <a:xfrm>
            <a:off x="5836075" y="2425911"/>
            <a:ext cx="5788764" cy="565604"/>
          </a:xfrm>
          <a:prstGeom prst="rect">
            <a:avLst/>
          </a:prstGeom>
        </p:spPr>
        <p:txBody>
          <a:bodyPr wrap="none">
            <a:spAutoFit/>
          </a:bodyPr>
          <a:lstStyle/>
          <a:p>
            <a:pPr>
              <a:lnSpc>
                <a:spcPct val="120000"/>
              </a:lnSpc>
              <a:spcBef>
                <a:spcPts val="0"/>
              </a:spcBef>
              <a:buSzPct val="85000"/>
              <a:buNone/>
            </a:pPr>
            <a:r>
              <a:rPr lang="zh-CN" altLang="en-US" sz="2800" dirty="0">
                <a:solidFill>
                  <a:srgbClr val="FF0000"/>
                </a:solidFill>
                <a:latin typeface="+mn-ea"/>
                <a:cs typeface="微软雅黑" panose="020B0503020204020204" pitchFamily="34" charset="-122"/>
              </a:rPr>
              <a:t>分组交换允许更多的用户使用网络 </a:t>
            </a:r>
            <a:r>
              <a:rPr lang="en-US" altLang="zh-CN" sz="2800" dirty="0">
                <a:solidFill>
                  <a:srgbClr val="FF0000"/>
                </a:solidFill>
                <a:latin typeface="+mn-ea"/>
                <a:cs typeface="微软雅黑" panose="020B0503020204020204" pitchFamily="34" charset="-122"/>
              </a:rPr>
              <a:t>!</a:t>
            </a: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p:cNvSpPr txBox="1"/>
          <p:nvPr/>
        </p:nvSpPr>
        <p:spPr>
          <a:xfrm>
            <a:off x="765651" y="1252499"/>
            <a:ext cx="8428355" cy="35337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SzPct val="85000"/>
              <a:buNone/>
            </a:pPr>
            <a:r>
              <a:rPr lang="zh-CN" altLang="en-US" sz="2600" dirty="0">
                <a:solidFill>
                  <a:srgbClr val="FF0000"/>
                </a:solidFill>
                <a:latin typeface="+mn-ea"/>
                <a:cs typeface="微软雅黑" panose="020B0503020204020204" pitchFamily="34" charset="-122"/>
              </a:rPr>
              <a:t>分组交换是最后的赢家吗</a:t>
            </a:r>
            <a:r>
              <a:rPr lang="en-US" altLang="zh-CN" sz="2600" dirty="0">
                <a:solidFill>
                  <a:srgbClr val="FF0000"/>
                </a:solidFill>
                <a:latin typeface="+mn-ea"/>
                <a:cs typeface="微软雅黑" panose="020B0503020204020204" pitchFamily="34" charset="-122"/>
              </a:rPr>
              <a:t>?</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优点：适合大量的突发数据传输</a:t>
            </a:r>
          </a:p>
          <a:p>
            <a:pPr lvl="1">
              <a:lnSpc>
                <a:spcPct val="150000"/>
              </a:lnSpc>
              <a:spcBef>
                <a:spcPts val="0"/>
              </a:spcBef>
              <a:buSzPct val="70000"/>
            </a:pPr>
            <a:r>
              <a:rPr lang="zh-CN" altLang="en-US" sz="2600" dirty="0">
                <a:latin typeface="+mn-ea"/>
                <a:cs typeface="微软雅黑" panose="020B0503020204020204" pitchFamily="34" charset="-122"/>
              </a:rPr>
              <a:t>资源共享</a:t>
            </a:r>
          </a:p>
          <a:p>
            <a:pPr lvl="1">
              <a:lnSpc>
                <a:spcPct val="150000"/>
              </a:lnSpc>
              <a:spcBef>
                <a:spcPts val="0"/>
              </a:spcBef>
              <a:buSzPct val="70000"/>
            </a:pPr>
            <a:r>
              <a:rPr lang="zh-CN" altLang="en-US" sz="2600" dirty="0">
                <a:latin typeface="+mn-ea"/>
                <a:cs typeface="微软雅黑" panose="020B0503020204020204" pitchFamily="34" charset="-122"/>
              </a:rPr>
              <a:t>简单</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不需要建立连接</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缺点：过渡竞争导致分组延迟与丢失</a:t>
            </a:r>
          </a:p>
          <a:p>
            <a:pPr lvl="1">
              <a:lnSpc>
                <a:spcPct val="150000"/>
              </a:lnSpc>
              <a:spcBef>
                <a:spcPts val="0"/>
              </a:spcBef>
              <a:buSzPct val="70000"/>
            </a:pPr>
            <a:r>
              <a:rPr lang="zh-CN" altLang="en-US" sz="2600" dirty="0">
                <a:latin typeface="+mn-ea"/>
                <a:cs typeface="微软雅黑" panose="020B0503020204020204" pitchFamily="34" charset="-122"/>
              </a:rPr>
              <a:t>需要可靠数据传输、拥塞控制协议</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问题</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如何提供电路级的性能</a:t>
            </a:r>
            <a:r>
              <a:rPr lang="en-US" altLang="zh-CN" sz="2600" dirty="0">
                <a:latin typeface="+mn-ea"/>
                <a:cs typeface="微软雅黑" panose="020B0503020204020204" pitchFamily="34" charset="-122"/>
              </a:rPr>
              <a:t>?</a:t>
            </a:r>
          </a:p>
          <a:p>
            <a:pPr lvl="1">
              <a:lnSpc>
                <a:spcPct val="150000"/>
              </a:lnSpc>
              <a:spcBef>
                <a:spcPts val="0"/>
              </a:spcBef>
              <a:buSzPct val="70000"/>
            </a:pPr>
            <a:r>
              <a:rPr lang="zh-CN" altLang="en-US" sz="2600" dirty="0">
                <a:latin typeface="+mn-ea"/>
                <a:cs typeface="微软雅黑" panose="020B0503020204020204" pitchFamily="34" charset="-122"/>
              </a:rPr>
              <a:t>对于音视频的网络应用需要带宽保障</a:t>
            </a:r>
          </a:p>
          <a:p>
            <a:pPr lvl="1">
              <a:lnSpc>
                <a:spcPct val="150000"/>
              </a:lnSpc>
              <a:spcBef>
                <a:spcPts val="0"/>
              </a:spcBef>
              <a:buSzPct val="70000"/>
            </a:pPr>
            <a:r>
              <a:rPr lang="zh-CN" altLang="en-US" sz="2600" dirty="0">
                <a:latin typeface="+mn-ea"/>
                <a:cs typeface="微软雅黑" panose="020B0503020204020204" pitchFamily="34" charset="-122"/>
              </a:rPr>
              <a:t>仍然是</a:t>
            </a:r>
            <a:r>
              <a:rPr lang="en-US" altLang="zh-CN" sz="2600" dirty="0">
                <a:latin typeface="+mn-ea"/>
                <a:cs typeface="微软雅黑" panose="020B0503020204020204" pitchFamily="34" charset="-122"/>
              </a:rPr>
              <a:t>1</a:t>
            </a:r>
            <a:r>
              <a:rPr lang="zh-CN" altLang="en-US" sz="2600" dirty="0">
                <a:latin typeface="+mn-ea"/>
                <a:cs typeface="微软雅黑" panose="020B0503020204020204" pitchFamily="34" charset="-122"/>
              </a:rPr>
              <a:t>个没有解决的问题 </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教材 </a:t>
            </a:r>
            <a:r>
              <a:rPr lang="en-US" altLang="zh-CN" sz="2600" dirty="0">
                <a:latin typeface="+mn-ea"/>
                <a:cs typeface="微软雅黑" panose="020B0503020204020204" pitchFamily="34" charset="-122"/>
              </a:rPr>
              <a:t>chapter 9)</a:t>
            </a:r>
          </a:p>
        </p:txBody>
      </p:sp>
      <p:sp>
        <p:nvSpPr>
          <p:cNvPr id="6" name="Rectangle 4"/>
          <p:cNvSpPr txBox="1"/>
          <p:nvPr/>
        </p:nvSpPr>
        <p:spPr>
          <a:xfrm>
            <a:off x="2320925" y="1850112"/>
            <a:ext cx="7620000" cy="6096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931" y="2673111"/>
            <a:ext cx="2465070" cy="1934132"/>
          </a:xfrm>
          <a:prstGeom prst="rect">
            <a:avLst/>
          </a:prstGeom>
        </p:spPr>
      </p:pic>
      <p:sp>
        <p:nvSpPr>
          <p:cNvPr id="10" name="Rectangle 2"/>
          <p:cNvSpPr txBox="1"/>
          <p:nvPr/>
        </p:nvSpPr>
        <p:spPr>
          <a:xfrm>
            <a:off x="3220243" y="660926"/>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 calcmode="lin" valueType="num">
                                      <p:cBhvr additive="base">
                                        <p:cTn id="4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3626830" y="769426"/>
            <a:ext cx="5924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分组交换网络的分类</a:t>
            </a:r>
          </a:p>
        </p:txBody>
      </p:sp>
      <p:sp>
        <p:nvSpPr>
          <p:cNvPr id="5" name="Rectangle 3"/>
          <p:cNvSpPr txBox="1"/>
          <p:nvPr/>
        </p:nvSpPr>
        <p:spPr>
          <a:xfrm>
            <a:off x="1111305" y="1523048"/>
            <a:ext cx="9675440" cy="427831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数据报网络</a:t>
            </a:r>
            <a:r>
              <a:rPr lang="en-US" altLang="zh-CN" dirty="0">
                <a:solidFill>
                  <a:srgbClr val="FF0000"/>
                </a:solidFill>
                <a:latin typeface="+mn-ea"/>
                <a:cs typeface="微软雅黑" panose="020B0503020204020204" pitchFamily="34" charset="-122"/>
              </a:rPr>
              <a:t>: TCP/IP</a:t>
            </a:r>
          </a:p>
          <a:p>
            <a:pPr lvl="1">
              <a:lnSpc>
                <a:spcPct val="130000"/>
              </a:lnSpc>
              <a:spcBef>
                <a:spcPts val="0"/>
              </a:spcBef>
              <a:buSzPct val="70000"/>
            </a:pPr>
            <a:r>
              <a:rPr lang="zh-CN" altLang="en-US" sz="2800" dirty="0">
                <a:latin typeface="+mn-ea"/>
                <a:cs typeface="微软雅黑" panose="020B0503020204020204" pitchFamily="34" charset="-122"/>
              </a:rPr>
              <a:t>分组目的地址决定下一跳</a:t>
            </a:r>
          </a:p>
          <a:p>
            <a:pPr lvl="1">
              <a:lnSpc>
                <a:spcPct val="130000"/>
              </a:lnSpc>
              <a:spcBef>
                <a:spcPts val="0"/>
              </a:spcBef>
              <a:buSzPct val="70000"/>
            </a:pPr>
            <a:r>
              <a:rPr lang="zh-CN" altLang="en-US" sz="2800" dirty="0">
                <a:latin typeface="+mn-ea"/>
                <a:cs typeface="微软雅黑" panose="020B0503020204020204" pitchFamily="34" charset="-122"/>
              </a:rPr>
              <a:t>会话期间路由可以改变</a:t>
            </a:r>
          </a:p>
          <a:p>
            <a:pPr lvl="1">
              <a:lnSpc>
                <a:spcPct val="130000"/>
              </a:lnSpc>
              <a:spcBef>
                <a:spcPts val="0"/>
              </a:spcBef>
              <a:buSzPct val="70000"/>
            </a:pPr>
            <a:r>
              <a:rPr lang="zh-CN" altLang="en-US" sz="2800" dirty="0">
                <a:latin typeface="+mn-ea"/>
                <a:cs typeface="微软雅黑" panose="020B0503020204020204" pitchFamily="34" charset="-122"/>
              </a:rPr>
              <a:t>比方</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驱车逐段问路 </a:t>
            </a:r>
          </a:p>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虚电路网络</a:t>
            </a:r>
            <a:r>
              <a:rPr lang="en-US" altLang="zh-CN" dirty="0">
                <a:solidFill>
                  <a:srgbClr val="FF0000"/>
                </a:solidFill>
                <a:latin typeface="+mn-ea"/>
                <a:cs typeface="微软雅黑" panose="020B0503020204020204" pitchFamily="34" charset="-122"/>
              </a:rPr>
              <a:t>: X.25,FR,ATM</a:t>
            </a:r>
          </a:p>
          <a:p>
            <a:pPr lvl="1">
              <a:lnSpc>
                <a:spcPct val="130000"/>
              </a:lnSpc>
              <a:spcBef>
                <a:spcPts val="0"/>
              </a:spcBef>
              <a:buSzPct val="70000"/>
            </a:pPr>
            <a:r>
              <a:rPr lang="zh-CN" altLang="en-US" sz="2800" dirty="0">
                <a:latin typeface="+mn-ea"/>
                <a:cs typeface="微软雅黑" panose="020B0503020204020204" pitchFamily="34" charset="-122"/>
              </a:rPr>
              <a:t>每个分组有</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个标签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虚电路号</a:t>
            </a:r>
            <a:r>
              <a:rPr lang="en-US" altLang="zh-CN" sz="2800" dirty="0">
                <a:latin typeface="+mn-ea"/>
                <a:cs typeface="微软雅黑" panose="020B0503020204020204" pitchFamily="34" charset="-122"/>
              </a:rPr>
              <a:t>,virtual circuit ID), </a:t>
            </a:r>
            <a:r>
              <a:rPr lang="zh-CN" altLang="en-US" sz="2800" dirty="0">
                <a:latin typeface="+mn-ea"/>
                <a:cs typeface="微软雅黑" panose="020B0503020204020204" pitchFamily="34" charset="-122"/>
              </a:rPr>
              <a:t>标签决定下</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跳</a:t>
            </a:r>
          </a:p>
          <a:p>
            <a:pPr lvl="1">
              <a:lnSpc>
                <a:spcPct val="130000"/>
              </a:lnSpc>
              <a:spcBef>
                <a:spcPts val="0"/>
              </a:spcBef>
              <a:buSzPct val="70000"/>
            </a:pPr>
            <a:r>
              <a:rPr lang="zh-CN" altLang="en-US" sz="2800" dirty="0">
                <a:latin typeface="+mn-ea"/>
                <a:cs typeface="微软雅黑" panose="020B0503020204020204" pitchFamily="34" charset="-122"/>
              </a:rPr>
              <a:t>连接建立时确定固定的路径</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并且将保持于整个会话期间</a:t>
            </a:r>
          </a:p>
          <a:p>
            <a:pPr lvl="1">
              <a:lnSpc>
                <a:spcPct val="130000"/>
              </a:lnSpc>
              <a:spcBef>
                <a:spcPts val="0"/>
              </a:spcBef>
              <a:buSzPct val="70000"/>
            </a:pPr>
            <a:r>
              <a:rPr lang="zh-CN" altLang="en-US" sz="2800" dirty="0">
                <a:latin typeface="+mn-ea"/>
                <a:cs typeface="微软雅黑" panose="020B0503020204020204" pitchFamily="34" charset="-122"/>
              </a:rPr>
              <a:t>路由器必须为每个连接维护状态信息</a:t>
            </a: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3885408" y="644579"/>
            <a:ext cx="39766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总结：网络的分类</a:t>
            </a:r>
          </a:p>
        </p:txBody>
      </p:sp>
      <p:grpSp>
        <p:nvGrpSpPr>
          <p:cNvPr id="3" name="组合 2"/>
          <p:cNvGrpSpPr/>
          <p:nvPr/>
        </p:nvGrpSpPr>
        <p:grpSpPr>
          <a:xfrm>
            <a:off x="2358389" y="1636867"/>
            <a:ext cx="7472046" cy="2976246"/>
            <a:chOff x="2399029" y="1636867"/>
            <a:chExt cx="7472046" cy="2976246"/>
          </a:xfrm>
        </p:grpSpPr>
        <p:sp>
          <p:nvSpPr>
            <p:cNvPr id="5" name="Rectangle 3"/>
            <p:cNvSpPr/>
            <p:nvPr/>
          </p:nvSpPr>
          <p:spPr>
            <a:xfrm>
              <a:off x="4860924" y="1636867"/>
              <a:ext cx="2357437" cy="568325"/>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网络</a:t>
              </a:r>
            </a:p>
          </p:txBody>
        </p:sp>
        <p:sp>
          <p:nvSpPr>
            <p:cNvPr id="7" name="Rectangle 4"/>
            <p:cNvSpPr/>
            <p:nvPr/>
          </p:nvSpPr>
          <p:spPr>
            <a:xfrm>
              <a:off x="2974974" y="2779869"/>
              <a:ext cx="2357437" cy="631825"/>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电路交换网络</a:t>
              </a:r>
            </a:p>
          </p:txBody>
        </p:sp>
        <p:sp>
          <p:nvSpPr>
            <p:cNvPr id="8" name="Rectangle 5"/>
            <p:cNvSpPr/>
            <p:nvPr/>
          </p:nvSpPr>
          <p:spPr>
            <a:xfrm>
              <a:off x="2399029" y="3946364"/>
              <a:ext cx="1271587"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FDM</a:t>
              </a:r>
            </a:p>
          </p:txBody>
        </p:sp>
        <p:sp>
          <p:nvSpPr>
            <p:cNvPr id="9" name="Rectangle 6"/>
            <p:cNvSpPr/>
            <p:nvPr/>
          </p:nvSpPr>
          <p:spPr>
            <a:xfrm>
              <a:off x="4558029" y="3971764"/>
              <a:ext cx="1271587"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TDM</a:t>
              </a:r>
            </a:p>
          </p:txBody>
        </p:sp>
        <p:grpSp>
          <p:nvGrpSpPr>
            <p:cNvPr id="10" name="Group 12"/>
            <p:cNvGrpSpPr/>
            <p:nvPr/>
          </p:nvGrpSpPr>
          <p:grpSpPr>
            <a:xfrm>
              <a:off x="3291204" y="3411377"/>
              <a:ext cx="1879600" cy="573088"/>
              <a:chOff x="999" y="2070"/>
              <a:chExt cx="1184" cy="361"/>
            </a:xfrm>
          </p:grpSpPr>
          <p:grpSp>
            <p:nvGrpSpPr>
              <p:cNvPr id="11" name="Group 10"/>
              <p:cNvGrpSpPr/>
              <p:nvPr/>
            </p:nvGrpSpPr>
            <p:grpSpPr>
              <a:xfrm>
                <a:off x="999" y="2230"/>
                <a:ext cx="1184" cy="201"/>
                <a:chOff x="999" y="2230"/>
                <a:chExt cx="1184" cy="201"/>
              </a:xfrm>
            </p:grpSpPr>
            <p:sp>
              <p:nvSpPr>
                <p:cNvPr id="13" name="Line 7"/>
                <p:cNvSpPr/>
                <p:nvPr/>
              </p:nvSpPr>
              <p:spPr>
                <a:xfrm>
                  <a:off x="999" y="2234"/>
                  <a:ext cx="1179" cy="0"/>
                </a:xfrm>
                <a:prstGeom prst="line">
                  <a:avLst/>
                </a:prstGeom>
                <a:ln w="28575" cap="flat" cmpd="sng">
                  <a:solidFill>
                    <a:schemeClr val="tx1"/>
                  </a:solidFill>
                  <a:prstDash val="solid"/>
                  <a:headEnd type="none" w="sm" len="sm"/>
                  <a:tailEnd type="none" w="sm" len="sm"/>
                </a:ln>
              </p:spPr>
            </p:sp>
            <p:sp>
              <p:nvSpPr>
                <p:cNvPr id="14" name="Line 8"/>
                <p:cNvSpPr/>
                <p:nvPr/>
              </p:nvSpPr>
              <p:spPr>
                <a:xfrm>
                  <a:off x="2183" y="2245"/>
                  <a:ext cx="0" cy="186"/>
                </a:xfrm>
                <a:prstGeom prst="line">
                  <a:avLst/>
                </a:prstGeom>
                <a:ln w="28575" cap="flat" cmpd="sng">
                  <a:solidFill>
                    <a:schemeClr val="tx1"/>
                  </a:solidFill>
                  <a:prstDash val="solid"/>
                  <a:headEnd type="none" w="sm" len="sm"/>
                  <a:tailEnd type="none" w="sm" len="sm"/>
                </a:ln>
              </p:spPr>
            </p:sp>
            <p:sp>
              <p:nvSpPr>
                <p:cNvPr id="15" name="Line 9"/>
                <p:cNvSpPr/>
                <p:nvPr/>
              </p:nvSpPr>
              <p:spPr>
                <a:xfrm>
                  <a:off x="1000" y="2230"/>
                  <a:ext cx="0" cy="186"/>
                </a:xfrm>
                <a:prstGeom prst="line">
                  <a:avLst/>
                </a:prstGeom>
                <a:ln w="28575" cap="flat" cmpd="sng">
                  <a:solidFill>
                    <a:schemeClr val="tx1"/>
                  </a:solidFill>
                  <a:prstDash val="solid"/>
                  <a:headEnd type="none" w="sm" len="sm"/>
                  <a:tailEnd type="none" w="sm" len="sm"/>
                </a:ln>
              </p:spPr>
            </p:sp>
          </p:grpSp>
          <p:sp>
            <p:nvSpPr>
              <p:cNvPr id="12" name="Line 11"/>
              <p:cNvSpPr/>
              <p:nvPr/>
            </p:nvSpPr>
            <p:spPr>
              <a:xfrm>
                <a:off x="1578" y="2070"/>
                <a:ext cx="0" cy="164"/>
              </a:xfrm>
              <a:prstGeom prst="line">
                <a:avLst/>
              </a:prstGeom>
              <a:ln w="28575" cap="flat" cmpd="sng">
                <a:solidFill>
                  <a:schemeClr val="tx1"/>
                </a:solidFill>
                <a:prstDash val="solid"/>
                <a:headEnd type="none" w="sm" len="sm"/>
                <a:tailEnd type="none" w="sm" len="sm"/>
              </a:ln>
            </p:spPr>
          </p:sp>
        </p:grpSp>
        <p:sp>
          <p:nvSpPr>
            <p:cNvPr id="17" name="Rectangle 14"/>
            <p:cNvSpPr/>
            <p:nvPr/>
          </p:nvSpPr>
          <p:spPr>
            <a:xfrm>
              <a:off x="6783387" y="2775105"/>
              <a:ext cx="2357438" cy="636588"/>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分组交换网络</a:t>
              </a:r>
            </a:p>
          </p:txBody>
        </p:sp>
        <p:sp>
          <p:nvSpPr>
            <p:cNvPr id="18" name="Rectangle 15"/>
            <p:cNvSpPr/>
            <p:nvPr/>
          </p:nvSpPr>
          <p:spPr>
            <a:xfrm>
              <a:off x="6194424" y="3970493"/>
              <a:ext cx="1592263"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虚电路网络</a:t>
              </a:r>
            </a:p>
          </p:txBody>
        </p:sp>
        <p:sp>
          <p:nvSpPr>
            <p:cNvPr id="19" name="Rectangle 16"/>
            <p:cNvSpPr/>
            <p:nvPr/>
          </p:nvSpPr>
          <p:spPr>
            <a:xfrm>
              <a:off x="8278812" y="3982875"/>
              <a:ext cx="1592263"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数据报网络</a:t>
              </a:r>
            </a:p>
          </p:txBody>
        </p:sp>
        <p:grpSp>
          <p:nvGrpSpPr>
            <p:cNvPr id="20" name="Group 22"/>
            <p:cNvGrpSpPr/>
            <p:nvPr/>
          </p:nvGrpSpPr>
          <p:grpSpPr>
            <a:xfrm>
              <a:off x="7085012" y="3424710"/>
              <a:ext cx="1879600" cy="554038"/>
              <a:chOff x="3440" y="2072"/>
              <a:chExt cx="1184" cy="349"/>
            </a:xfrm>
          </p:grpSpPr>
          <p:grpSp>
            <p:nvGrpSpPr>
              <p:cNvPr id="21" name="Group 20"/>
              <p:cNvGrpSpPr/>
              <p:nvPr/>
            </p:nvGrpSpPr>
            <p:grpSpPr>
              <a:xfrm>
                <a:off x="3440" y="2232"/>
                <a:ext cx="1184" cy="189"/>
                <a:chOff x="3440" y="2232"/>
                <a:chExt cx="1184" cy="189"/>
              </a:xfrm>
            </p:grpSpPr>
            <p:sp>
              <p:nvSpPr>
                <p:cNvPr id="23" name="Line 17"/>
                <p:cNvSpPr/>
                <p:nvPr/>
              </p:nvSpPr>
              <p:spPr>
                <a:xfrm>
                  <a:off x="3440" y="2236"/>
                  <a:ext cx="1179" cy="0"/>
                </a:xfrm>
                <a:prstGeom prst="line">
                  <a:avLst/>
                </a:prstGeom>
                <a:ln w="28575" cap="flat" cmpd="sng">
                  <a:solidFill>
                    <a:schemeClr val="tx1"/>
                  </a:solidFill>
                  <a:prstDash val="solid"/>
                  <a:headEnd type="none" w="sm" len="sm"/>
                  <a:tailEnd type="none" w="sm" len="sm"/>
                </a:ln>
              </p:spPr>
            </p:sp>
            <p:sp>
              <p:nvSpPr>
                <p:cNvPr id="24" name="Line 18"/>
                <p:cNvSpPr/>
                <p:nvPr/>
              </p:nvSpPr>
              <p:spPr>
                <a:xfrm>
                  <a:off x="4624" y="2235"/>
                  <a:ext cx="0" cy="186"/>
                </a:xfrm>
                <a:prstGeom prst="line">
                  <a:avLst/>
                </a:prstGeom>
                <a:ln w="28575" cap="flat" cmpd="sng">
                  <a:solidFill>
                    <a:schemeClr val="tx1"/>
                  </a:solidFill>
                  <a:prstDash val="solid"/>
                  <a:headEnd type="none" w="sm" len="sm"/>
                  <a:tailEnd type="none" w="sm" len="sm"/>
                </a:ln>
              </p:spPr>
            </p:sp>
            <p:sp>
              <p:nvSpPr>
                <p:cNvPr id="25" name="Line 19"/>
                <p:cNvSpPr/>
                <p:nvPr/>
              </p:nvSpPr>
              <p:spPr>
                <a:xfrm>
                  <a:off x="3441" y="2232"/>
                  <a:ext cx="0" cy="186"/>
                </a:xfrm>
                <a:prstGeom prst="line">
                  <a:avLst/>
                </a:prstGeom>
                <a:ln w="28575" cap="flat" cmpd="sng">
                  <a:solidFill>
                    <a:schemeClr val="tx1"/>
                  </a:solidFill>
                  <a:prstDash val="solid"/>
                  <a:headEnd type="none" w="sm" len="sm"/>
                  <a:tailEnd type="none" w="sm" len="sm"/>
                </a:ln>
              </p:spPr>
            </p:sp>
          </p:grpSp>
          <p:sp>
            <p:nvSpPr>
              <p:cNvPr id="22" name="Line 21"/>
              <p:cNvSpPr/>
              <p:nvPr/>
            </p:nvSpPr>
            <p:spPr>
              <a:xfrm>
                <a:off x="4019" y="2072"/>
                <a:ext cx="0" cy="164"/>
              </a:xfrm>
              <a:prstGeom prst="line">
                <a:avLst/>
              </a:prstGeom>
              <a:ln w="28575" cap="flat" cmpd="sng">
                <a:solidFill>
                  <a:schemeClr val="tx1"/>
                </a:solidFill>
                <a:prstDash val="solid"/>
                <a:headEnd type="none" w="sm" len="sm"/>
                <a:tailEnd type="none" w="sm" len="sm"/>
              </a:ln>
            </p:spPr>
          </p:sp>
        </p:grpSp>
        <p:grpSp>
          <p:nvGrpSpPr>
            <p:cNvPr id="27" name="Group 27"/>
            <p:cNvGrpSpPr/>
            <p:nvPr/>
          </p:nvGrpSpPr>
          <p:grpSpPr>
            <a:xfrm>
              <a:off x="4213224" y="2459193"/>
              <a:ext cx="3816350" cy="319087"/>
              <a:chOff x="1631" y="1387"/>
              <a:chExt cx="2404" cy="201"/>
            </a:xfrm>
          </p:grpSpPr>
          <p:sp>
            <p:nvSpPr>
              <p:cNvPr id="29" name="Line 24"/>
              <p:cNvSpPr/>
              <p:nvPr/>
            </p:nvSpPr>
            <p:spPr>
              <a:xfrm>
                <a:off x="1631" y="1391"/>
                <a:ext cx="2394" cy="0"/>
              </a:xfrm>
              <a:prstGeom prst="line">
                <a:avLst/>
              </a:prstGeom>
              <a:ln w="28575" cap="flat" cmpd="sng">
                <a:solidFill>
                  <a:schemeClr val="tx1"/>
                </a:solidFill>
                <a:prstDash val="solid"/>
                <a:headEnd type="none" w="sm" len="sm"/>
                <a:tailEnd type="none" w="sm" len="sm"/>
              </a:ln>
            </p:spPr>
          </p:sp>
          <p:sp>
            <p:nvSpPr>
              <p:cNvPr id="30" name="Line 25"/>
              <p:cNvSpPr/>
              <p:nvPr/>
            </p:nvSpPr>
            <p:spPr>
              <a:xfrm>
                <a:off x="4035" y="1402"/>
                <a:ext cx="0" cy="186"/>
              </a:xfrm>
              <a:prstGeom prst="line">
                <a:avLst/>
              </a:prstGeom>
              <a:ln w="28575" cap="flat" cmpd="sng">
                <a:solidFill>
                  <a:schemeClr val="tx1"/>
                </a:solidFill>
                <a:prstDash val="solid"/>
                <a:headEnd type="none" w="sm" len="sm"/>
                <a:tailEnd type="none" w="sm" len="sm"/>
              </a:ln>
            </p:spPr>
          </p:sp>
          <p:sp>
            <p:nvSpPr>
              <p:cNvPr id="31" name="Line 26"/>
              <p:cNvSpPr/>
              <p:nvPr/>
            </p:nvSpPr>
            <p:spPr>
              <a:xfrm>
                <a:off x="1633" y="1387"/>
                <a:ext cx="0" cy="186"/>
              </a:xfrm>
              <a:prstGeom prst="line">
                <a:avLst/>
              </a:prstGeom>
              <a:ln w="28575" cap="flat" cmpd="sng">
                <a:solidFill>
                  <a:schemeClr val="tx1"/>
                </a:solidFill>
                <a:prstDash val="solid"/>
                <a:headEnd type="none" w="sm" len="sm"/>
                <a:tailEnd type="none" w="sm" len="sm"/>
              </a:ln>
            </p:spPr>
          </p:sp>
        </p:grpSp>
        <p:sp>
          <p:nvSpPr>
            <p:cNvPr id="28" name="Line 28"/>
            <p:cNvSpPr/>
            <p:nvPr/>
          </p:nvSpPr>
          <p:spPr>
            <a:xfrm>
              <a:off x="6080124" y="2205193"/>
              <a:ext cx="0" cy="260350"/>
            </a:xfrm>
            <a:prstGeom prst="line">
              <a:avLst/>
            </a:prstGeom>
            <a:ln w="28575" cap="flat" cmpd="sng">
              <a:solidFill>
                <a:schemeClr val="tx1"/>
              </a:solidFill>
              <a:prstDash val="solid"/>
              <a:headEnd type="none" w="sm" len="sm"/>
              <a:tailEnd type="none" w="sm" len="sm"/>
            </a:ln>
          </p:spPr>
        </p:sp>
      </p:grpSp>
      <p:sp>
        <p:nvSpPr>
          <p:cNvPr id="32" name="Rectangle 30"/>
          <p:cNvSpPr/>
          <p:nvPr/>
        </p:nvSpPr>
        <p:spPr>
          <a:xfrm>
            <a:off x="290994" y="4753130"/>
            <a:ext cx="11606837" cy="1533369"/>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30000"/>
              </a:lnSpc>
              <a:spcBef>
                <a:spcPct val="0"/>
              </a:spcBef>
              <a:buSzPct val="100000"/>
              <a:buFont typeface="Wingdings" panose="05000000000000000000" pitchFamily="2" charset="2"/>
              <a:buChar char="l"/>
            </a:pPr>
            <a:r>
              <a:rPr lang="zh-CN" altLang="en-US" sz="2400" dirty="0">
                <a:latin typeface="+mn-ea"/>
                <a:cs typeface="微软雅黑" panose="020B0503020204020204" pitchFamily="34" charset="-122"/>
              </a:rPr>
              <a:t>虚电路网络一定是面向连接的 </a:t>
            </a:r>
          </a:p>
          <a:p>
            <a:pPr lvl="0">
              <a:lnSpc>
                <a:spcPct val="130000"/>
              </a:lnSpc>
              <a:spcBef>
                <a:spcPct val="0"/>
              </a:spcBef>
              <a:buSzPct val="100000"/>
              <a:buFont typeface="Wingdings" panose="05000000000000000000" pitchFamily="2" charset="2"/>
              <a:buChar char="l"/>
            </a:pPr>
            <a:r>
              <a:rPr lang="zh-CN" altLang="en-US" sz="2400" dirty="0">
                <a:latin typeface="+mn-ea"/>
                <a:cs typeface="微软雅黑" panose="020B0503020204020204" pitchFamily="34" charset="-122"/>
              </a:rPr>
              <a:t>数据报网络既可以提供面向连接的服务，也可以提供无连接的服务。如：</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为网络应用既提供面向连接的传输服务 </a:t>
            </a:r>
            <a:r>
              <a:rPr lang="en-US" altLang="zh-CN" sz="2400" dirty="0">
                <a:latin typeface="+mn-ea"/>
                <a:cs typeface="微软雅黑" panose="020B0503020204020204" pitchFamily="34" charset="-122"/>
              </a:rPr>
              <a:t>(TCP)</a:t>
            </a:r>
            <a:r>
              <a:rPr lang="zh-CN" altLang="en-US" sz="2400" dirty="0">
                <a:latin typeface="+mn-ea"/>
                <a:cs typeface="微软雅黑" panose="020B0503020204020204" pitchFamily="34" charset="-122"/>
              </a:rPr>
              <a:t>，也提供无连接的传输服务</a:t>
            </a:r>
            <a:r>
              <a:rPr lang="en-US" altLang="zh-CN" sz="2400" dirty="0">
                <a:latin typeface="+mn-ea"/>
                <a:cs typeface="微软雅黑" panose="020B0503020204020204" pitchFamily="34" charset="-122"/>
              </a:rPr>
              <a:t>(UDP)</a:t>
            </a:r>
            <a:endParaRPr lang="zh-CN" altLang="en-US" sz="2400" dirty="0">
              <a:latin typeface="+mn-ea"/>
              <a:cs typeface="微软雅黑" panose="020B0503020204020204" pitchFamily="34" charset="-122"/>
            </a:endParaRPr>
          </a:p>
        </p:txBody>
      </p:sp>
      <p:sp>
        <p:nvSpPr>
          <p:cNvPr id="3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384995"/>
          </a:xfrm>
          <a:prstGeom prst="rect">
            <a:avLst/>
          </a:prstGeom>
          <a:noFill/>
        </p:spPr>
        <p:txBody>
          <a:bodyPr wrap="square" rtlCol="0">
            <a:spAutoFit/>
          </a:bodyPr>
          <a:lstStyle/>
          <a:p>
            <a:r>
              <a:rPr lang="en-US" altLang="zh-CN" sz="4000" b="1" dirty="0">
                <a:solidFill>
                  <a:srgbClr val="575757"/>
                </a:solidFill>
                <a:latin typeface="Times New Roman" panose="02020603050405020304" pitchFamily="18" charset="0"/>
              </a:rPr>
              <a:t>Internet</a:t>
            </a:r>
            <a:r>
              <a:rPr lang="zh-CN" altLang="en-US" sz="4000" b="1" dirty="0">
                <a:solidFill>
                  <a:srgbClr val="575757"/>
                </a:solidFill>
                <a:latin typeface="Times New Roman" panose="02020603050405020304" pitchFamily="18" charset="0"/>
              </a:rPr>
              <a:t>主干</a:t>
            </a:r>
            <a:r>
              <a:rPr lang="en-US" altLang="zh-CN" sz="4000" b="1" dirty="0">
                <a:solidFill>
                  <a:srgbClr val="575757"/>
                </a:solidFill>
                <a:latin typeface="Times New Roman" panose="02020603050405020304" pitchFamily="18" charset="0"/>
              </a:rPr>
              <a:t>/ISP</a:t>
            </a:r>
            <a:r>
              <a:rPr lang="zh-CN" altLang="en-US" sz="4000" b="1" dirty="0">
                <a:solidFill>
                  <a:srgbClr val="575757"/>
                </a:solidFill>
                <a:latin typeface="Times New Roman" panose="02020603050405020304" pitchFamily="18" charset="0"/>
              </a:rPr>
              <a:t>的结构组成</a:t>
            </a: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71107" y="530479"/>
            <a:ext cx="7722217" cy="11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
        <p:nvSpPr>
          <p:cNvPr id="4" name="灯片编号占位符 5"/>
          <p:cNvSpPr txBox="1"/>
          <p:nvPr/>
        </p:nvSpPr>
        <p:spPr>
          <a:xfrm>
            <a:off x="8173652" y="6376766"/>
            <a:ext cx="1835536" cy="393922"/>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t>78</a:t>
            </a:fld>
            <a:endParaRPr lang="en-US" altLang="zh-CN" sz="1400" dirty="0">
              <a:latin typeface="+mn-ea"/>
            </a:endParaRPr>
          </a:p>
        </p:txBody>
      </p:sp>
      <p:sp>
        <p:nvSpPr>
          <p:cNvPr id="5" name="Oval 5"/>
          <p:cNvSpPr/>
          <p:nvPr/>
        </p:nvSpPr>
        <p:spPr>
          <a:xfrm>
            <a:off x="2152650" y="771525"/>
            <a:ext cx="8305800" cy="4298949"/>
          </a:xfrm>
          <a:prstGeom prst="ellipse">
            <a:avLst/>
          </a:prstGeom>
          <a:solidFill>
            <a:srgbClr val="FFFF99"/>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4000" b="1" dirty="0">
              <a:solidFill>
                <a:srgbClr val="000000"/>
              </a:solidFill>
              <a:latin typeface="+mn-ea"/>
            </a:endParaRPr>
          </a:p>
        </p:txBody>
      </p:sp>
      <p:sp>
        <p:nvSpPr>
          <p:cNvPr id="6" name="Oval 6"/>
          <p:cNvSpPr/>
          <p:nvPr/>
        </p:nvSpPr>
        <p:spPr>
          <a:xfrm>
            <a:off x="3105757" y="1234410"/>
            <a:ext cx="6139867" cy="3159584"/>
          </a:xfrm>
          <a:prstGeom prst="ellipse">
            <a:avLst/>
          </a:prstGeom>
          <a:solidFill>
            <a:srgbClr val="00FFCC"/>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Oval 7"/>
          <p:cNvSpPr/>
          <p:nvPr/>
        </p:nvSpPr>
        <p:spPr>
          <a:xfrm>
            <a:off x="4158453" y="1614206"/>
            <a:ext cx="3712371" cy="1984657"/>
          </a:xfrm>
          <a:prstGeom prst="ellipse">
            <a:avLst/>
          </a:prstGeom>
          <a:solidFill>
            <a:srgbClr val="FFCCFF"/>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Line 8"/>
          <p:cNvSpPr/>
          <p:nvPr/>
        </p:nvSpPr>
        <p:spPr>
          <a:xfrm flipV="1">
            <a:off x="4624707" y="2620239"/>
            <a:ext cx="847406" cy="183284"/>
          </a:xfrm>
          <a:prstGeom prst="line">
            <a:avLst/>
          </a:prstGeom>
          <a:ln w="38100" cap="flat" cmpd="sng">
            <a:solidFill>
              <a:srgbClr val="000000"/>
            </a:solidFill>
            <a:prstDash val="solid"/>
            <a:headEnd type="none" w="med" len="med"/>
            <a:tailEnd type="none" w="med" len="med"/>
          </a:ln>
        </p:spPr>
      </p:sp>
      <p:sp>
        <p:nvSpPr>
          <p:cNvPr id="9" name="Line 9"/>
          <p:cNvSpPr/>
          <p:nvPr/>
        </p:nvSpPr>
        <p:spPr>
          <a:xfrm flipV="1">
            <a:off x="6076986" y="2228647"/>
            <a:ext cx="630201" cy="433589"/>
          </a:xfrm>
          <a:prstGeom prst="line">
            <a:avLst/>
          </a:prstGeom>
          <a:ln w="38100" cap="flat" cmpd="sng">
            <a:solidFill>
              <a:srgbClr val="000000"/>
            </a:solidFill>
            <a:prstDash val="solid"/>
            <a:headEnd type="none" w="med" len="med"/>
            <a:tailEnd type="none" w="med" len="med"/>
          </a:ln>
        </p:spPr>
      </p:sp>
      <p:sp>
        <p:nvSpPr>
          <p:cNvPr id="10" name="Oval 10"/>
          <p:cNvSpPr/>
          <p:nvPr/>
        </p:nvSpPr>
        <p:spPr>
          <a:xfrm>
            <a:off x="5365772" y="2576179"/>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11" name="Line 11"/>
          <p:cNvSpPr/>
          <p:nvPr/>
        </p:nvSpPr>
        <p:spPr>
          <a:xfrm flipH="1" flipV="1">
            <a:off x="8118277" y="4511603"/>
            <a:ext cx="1714696" cy="671583"/>
          </a:xfrm>
          <a:prstGeom prst="line">
            <a:avLst/>
          </a:prstGeom>
          <a:ln w="38100" cap="flat" cmpd="sng">
            <a:solidFill>
              <a:srgbClr val="000000"/>
            </a:solidFill>
            <a:prstDash val="solid"/>
            <a:headEnd type="none" w="med" len="med"/>
            <a:tailEnd type="none" w="med" len="med"/>
          </a:ln>
        </p:spPr>
      </p:sp>
      <p:sp>
        <p:nvSpPr>
          <p:cNvPr id="12" name="Line 12"/>
          <p:cNvSpPr/>
          <p:nvPr/>
        </p:nvSpPr>
        <p:spPr>
          <a:xfrm>
            <a:off x="3829819" y="4445951"/>
            <a:ext cx="188143" cy="737237"/>
          </a:xfrm>
          <a:prstGeom prst="line">
            <a:avLst/>
          </a:prstGeom>
          <a:ln w="38100" cap="flat" cmpd="sng">
            <a:solidFill>
              <a:srgbClr val="000000"/>
            </a:solidFill>
            <a:prstDash val="solid"/>
            <a:headEnd type="none" w="med" len="med"/>
            <a:tailEnd type="none" w="med" len="med"/>
          </a:ln>
        </p:spPr>
      </p:sp>
      <p:sp>
        <p:nvSpPr>
          <p:cNvPr id="13" name="Line 13"/>
          <p:cNvSpPr/>
          <p:nvPr/>
        </p:nvSpPr>
        <p:spPr>
          <a:xfrm>
            <a:off x="4913521" y="4531598"/>
            <a:ext cx="341103" cy="796051"/>
          </a:xfrm>
          <a:prstGeom prst="line">
            <a:avLst/>
          </a:prstGeom>
          <a:ln w="38100" cap="flat" cmpd="sng">
            <a:solidFill>
              <a:srgbClr val="000000"/>
            </a:solidFill>
            <a:prstDash val="solid"/>
            <a:headEnd type="none" w="med" len="med"/>
            <a:tailEnd type="none" w="med" len="med"/>
          </a:ln>
        </p:spPr>
      </p:sp>
      <p:sp>
        <p:nvSpPr>
          <p:cNvPr id="14" name="Line 14"/>
          <p:cNvSpPr/>
          <p:nvPr/>
        </p:nvSpPr>
        <p:spPr>
          <a:xfrm flipH="1">
            <a:off x="7589111" y="4511605"/>
            <a:ext cx="232501" cy="671583"/>
          </a:xfrm>
          <a:prstGeom prst="line">
            <a:avLst/>
          </a:prstGeom>
          <a:ln w="38100" cap="flat" cmpd="sng">
            <a:solidFill>
              <a:srgbClr val="000000"/>
            </a:solidFill>
            <a:prstDash val="solid"/>
            <a:headEnd type="none" w="med" len="med"/>
            <a:tailEnd type="none" w="med" len="med"/>
          </a:ln>
        </p:spPr>
      </p:sp>
      <p:sp>
        <p:nvSpPr>
          <p:cNvPr id="15" name="Line 15"/>
          <p:cNvSpPr/>
          <p:nvPr/>
        </p:nvSpPr>
        <p:spPr>
          <a:xfrm>
            <a:off x="7998291" y="4501717"/>
            <a:ext cx="599608" cy="610033"/>
          </a:xfrm>
          <a:prstGeom prst="line">
            <a:avLst/>
          </a:prstGeom>
          <a:ln w="38100" cap="flat" cmpd="sng">
            <a:solidFill>
              <a:srgbClr val="000000"/>
            </a:solidFill>
            <a:prstDash val="solid"/>
            <a:headEnd type="none" w="med" len="med"/>
            <a:tailEnd type="none" w="med" len="med"/>
          </a:ln>
        </p:spPr>
      </p:sp>
      <p:sp>
        <p:nvSpPr>
          <p:cNvPr id="16" name="Line 16"/>
          <p:cNvSpPr/>
          <p:nvPr/>
        </p:nvSpPr>
        <p:spPr>
          <a:xfrm>
            <a:off x="4404274" y="3914513"/>
            <a:ext cx="559839" cy="620975"/>
          </a:xfrm>
          <a:prstGeom prst="line">
            <a:avLst/>
          </a:prstGeom>
          <a:ln w="38100" cap="flat" cmpd="sng">
            <a:solidFill>
              <a:srgbClr val="000000"/>
            </a:solidFill>
            <a:prstDash val="solid"/>
            <a:headEnd type="none" w="med" len="med"/>
            <a:tailEnd type="none" w="med" len="med"/>
          </a:ln>
        </p:spPr>
      </p:sp>
      <p:sp>
        <p:nvSpPr>
          <p:cNvPr id="17" name="Line 17"/>
          <p:cNvSpPr/>
          <p:nvPr/>
        </p:nvSpPr>
        <p:spPr>
          <a:xfrm flipH="1">
            <a:off x="3719026" y="3751891"/>
            <a:ext cx="616435" cy="448634"/>
          </a:xfrm>
          <a:prstGeom prst="line">
            <a:avLst/>
          </a:prstGeom>
          <a:ln w="38100" cap="flat" cmpd="sng">
            <a:solidFill>
              <a:srgbClr val="000000"/>
            </a:solidFill>
            <a:prstDash val="solid"/>
            <a:headEnd type="none" w="med" len="med"/>
            <a:tailEnd type="none" w="med" len="med"/>
          </a:ln>
        </p:spPr>
      </p:sp>
      <p:sp>
        <p:nvSpPr>
          <p:cNvPr id="18" name="Line 18"/>
          <p:cNvSpPr/>
          <p:nvPr/>
        </p:nvSpPr>
        <p:spPr>
          <a:xfrm>
            <a:off x="7541730" y="2899498"/>
            <a:ext cx="910120" cy="123101"/>
          </a:xfrm>
          <a:prstGeom prst="line">
            <a:avLst/>
          </a:prstGeom>
          <a:ln w="38100" cap="flat" cmpd="sng">
            <a:solidFill>
              <a:srgbClr val="000000"/>
            </a:solidFill>
            <a:prstDash val="solid"/>
            <a:headEnd type="none" w="med" len="med"/>
            <a:tailEnd type="none" w="med" len="med"/>
          </a:ln>
        </p:spPr>
      </p:sp>
      <p:sp>
        <p:nvSpPr>
          <p:cNvPr id="19" name="Line 19"/>
          <p:cNvSpPr/>
          <p:nvPr/>
        </p:nvSpPr>
        <p:spPr>
          <a:xfrm flipH="1" flipV="1">
            <a:off x="7401430" y="3812840"/>
            <a:ext cx="432881" cy="590883"/>
          </a:xfrm>
          <a:prstGeom prst="line">
            <a:avLst/>
          </a:prstGeom>
          <a:ln w="38100" cap="flat" cmpd="sng">
            <a:solidFill>
              <a:srgbClr val="000000"/>
            </a:solidFill>
            <a:prstDash val="solid"/>
            <a:headEnd type="none" w="med" len="med"/>
            <a:tailEnd type="none" w="med" len="med"/>
          </a:ln>
        </p:spPr>
      </p:sp>
      <p:sp>
        <p:nvSpPr>
          <p:cNvPr id="20" name="Line 20"/>
          <p:cNvSpPr/>
          <p:nvPr/>
        </p:nvSpPr>
        <p:spPr>
          <a:xfrm flipV="1">
            <a:off x="6589006" y="3840963"/>
            <a:ext cx="694444" cy="765960"/>
          </a:xfrm>
          <a:prstGeom prst="line">
            <a:avLst/>
          </a:prstGeom>
          <a:ln w="38100" cap="flat" cmpd="sng">
            <a:solidFill>
              <a:srgbClr val="000000"/>
            </a:solidFill>
            <a:prstDash val="solid"/>
            <a:headEnd type="none" w="med" len="med"/>
            <a:tailEnd type="none" w="med" len="med"/>
          </a:ln>
        </p:spPr>
      </p:sp>
      <p:sp>
        <p:nvSpPr>
          <p:cNvPr id="21" name="Line 21"/>
          <p:cNvSpPr/>
          <p:nvPr/>
        </p:nvSpPr>
        <p:spPr>
          <a:xfrm>
            <a:off x="4114836" y="1748561"/>
            <a:ext cx="630201" cy="123101"/>
          </a:xfrm>
          <a:prstGeom prst="line">
            <a:avLst/>
          </a:prstGeom>
          <a:ln w="38100" cap="flat" cmpd="sng">
            <a:solidFill>
              <a:srgbClr val="000000"/>
            </a:solidFill>
            <a:prstDash val="solid"/>
            <a:headEnd type="none" w="med" len="med"/>
            <a:tailEnd type="none" w="med" len="med"/>
          </a:ln>
        </p:spPr>
      </p:sp>
      <p:sp>
        <p:nvSpPr>
          <p:cNvPr id="22" name="Line 22"/>
          <p:cNvSpPr/>
          <p:nvPr/>
        </p:nvSpPr>
        <p:spPr>
          <a:xfrm flipH="1">
            <a:off x="6950111" y="1438073"/>
            <a:ext cx="630201" cy="433589"/>
          </a:xfrm>
          <a:prstGeom prst="line">
            <a:avLst/>
          </a:prstGeom>
          <a:ln w="38100" cap="flat" cmpd="sng">
            <a:solidFill>
              <a:srgbClr val="000000"/>
            </a:solidFill>
            <a:prstDash val="solid"/>
            <a:headEnd type="none" w="med" len="med"/>
            <a:tailEnd type="none" w="med" len="med"/>
          </a:ln>
        </p:spPr>
      </p:sp>
      <p:sp>
        <p:nvSpPr>
          <p:cNvPr id="23" name="Line 23"/>
          <p:cNvSpPr/>
          <p:nvPr/>
        </p:nvSpPr>
        <p:spPr>
          <a:xfrm flipH="1">
            <a:off x="7419079" y="2258750"/>
            <a:ext cx="815284" cy="620975"/>
          </a:xfrm>
          <a:prstGeom prst="line">
            <a:avLst/>
          </a:prstGeom>
          <a:ln w="38100" cap="flat" cmpd="sng">
            <a:solidFill>
              <a:srgbClr val="000000"/>
            </a:solidFill>
            <a:prstDash val="solid"/>
            <a:headEnd type="none" w="med" len="med"/>
            <a:tailEnd type="none" w="med" len="med"/>
          </a:ln>
        </p:spPr>
      </p:sp>
      <p:sp>
        <p:nvSpPr>
          <p:cNvPr id="24" name="Line 24"/>
          <p:cNvSpPr/>
          <p:nvPr/>
        </p:nvSpPr>
        <p:spPr>
          <a:xfrm flipH="1">
            <a:off x="7286806" y="3029353"/>
            <a:ext cx="88717" cy="536172"/>
          </a:xfrm>
          <a:prstGeom prst="line">
            <a:avLst/>
          </a:prstGeom>
          <a:ln w="38100" cap="flat" cmpd="sng">
            <a:solidFill>
              <a:srgbClr val="000000"/>
            </a:solidFill>
            <a:prstDash val="solid"/>
            <a:headEnd type="none" w="med" len="med"/>
            <a:tailEnd type="none" w="med" len="med"/>
          </a:ln>
        </p:spPr>
      </p:sp>
      <p:sp>
        <p:nvSpPr>
          <p:cNvPr id="25" name="Line 25"/>
          <p:cNvSpPr/>
          <p:nvPr/>
        </p:nvSpPr>
        <p:spPr>
          <a:xfrm>
            <a:off x="6451117" y="2744710"/>
            <a:ext cx="910121" cy="58814"/>
          </a:xfrm>
          <a:prstGeom prst="line">
            <a:avLst/>
          </a:prstGeom>
          <a:ln w="38100" cap="flat" cmpd="sng">
            <a:solidFill>
              <a:srgbClr val="000000"/>
            </a:solidFill>
            <a:prstDash val="solid"/>
            <a:headEnd type="none" w="med" len="med"/>
            <a:tailEnd type="none" w="med" len="med"/>
          </a:ln>
        </p:spPr>
      </p:sp>
      <p:sp>
        <p:nvSpPr>
          <p:cNvPr id="26" name="Line 26"/>
          <p:cNvSpPr/>
          <p:nvPr/>
        </p:nvSpPr>
        <p:spPr>
          <a:xfrm flipV="1">
            <a:off x="6380466" y="2900555"/>
            <a:ext cx="972834" cy="50608"/>
          </a:xfrm>
          <a:prstGeom prst="line">
            <a:avLst/>
          </a:prstGeom>
          <a:ln w="38100" cap="flat" cmpd="sng">
            <a:solidFill>
              <a:srgbClr val="000000"/>
            </a:solidFill>
            <a:prstDash val="solid"/>
            <a:headEnd type="none" w="med" len="med"/>
            <a:tailEnd type="none" w="med" len="med"/>
          </a:ln>
        </p:spPr>
      </p:sp>
      <p:sp>
        <p:nvSpPr>
          <p:cNvPr id="27" name="Line 27"/>
          <p:cNvSpPr/>
          <p:nvPr/>
        </p:nvSpPr>
        <p:spPr>
          <a:xfrm flipV="1">
            <a:off x="6197200" y="2983827"/>
            <a:ext cx="1164037" cy="173709"/>
          </a:xfrm>
          <a:prstGeom prst="line">
            <a:avLst/>
          </a:prstGeom>
          <a:ln w="38100" cap="flat" cmpd="sng">
            <a:solidFill>
              <a:srgbClr val="000000"/>
            </a:solidFill>
            <a:prstDash val="solid"/>
            <a:headEnd type="none" w="med" len="med"/>
            <a:tailEnd type="none" w="med" len="med"/>
          </a:ln>
        </p:spPr>
      </p:sp>
      <p:sp>
        <p:nvSpPr>
          <p:cNvPr id="28" name="Line 28"/>
          <p:cNvSpPr/>
          <p:nvPr/>
        </p:nvSpPr>
        <p:spPr>
          <a:xfrm flipV="1">
            <a:off x="4656093" y="2816805"/>
            <a:ext cx="669970" cy="62918"/>
          </a:xfrm>
          <a:prstGeom prst="line">
            <a:avLst/>
          </a:prstGeom>
          <a:ln w="38100" cap="flat" cmpd="sng">
            <a:solidFill>
              <a:srgbClr val="000000"/>
            </a:solidFill>
            <a:prstDash val="solid"/>
            <a:headEnd type="none" w="med" len="med"/>
            <a:tailEnd type="none" w="med" len="med"/>
          </a:ln>
        </p:spPr>
      </p:sp>
      <p:sp>
        <p:nvSpPr>
          <p:cNvPr id="29" name="Line 29"/>
          <p:cNvSpPr/>
          <p:nvPr/>
        </p:nvSpPr>
        <p:spPr>
          <a:xfrm>
            <a:off x="4618744" y="2975259"/>
            <a:ext cx="689855" cy="120365"/>
          </a:xfrm>
          <a:prstGeom prst="line">
            <a:avLst/>
          </a:prstGeom>
          <a:ln w="38100" cap="flat" cmpd="sng">
            <a:solidFill>
              <a:srgbClr val="000000"/>
            </a:solidFill>
            <a:prstDash val="solid"/>
            <a:headEnd type="none" w="med" len="med"/>
            <a:tailEnd type="none" w="med" len="med"/>
          </a:ln>
        </p:spPr>
      </p:sp>
      <p:sp>
        <p:nvSpPr>
          <p:cNvPr id="30" name="Line 30"/>
          <p:cNvSpPr/>
          <p:nvPr/>
        </p:nvSpPr>
        <p:spPr>
          <a:xfrm>
            <a:off x="5835650" y="3318255"/>
            <a:ext cx="0" cy="496507"/>
          </a:xfrm>
          <a:prstGeom prst="line">
            <a:avLst/>
          </a:prstGeom>
          <a:ln w="38100" cap="flat" cmpd="sng">
            <a:solidFill>
              <a:srgbClr val="000000"/>
            </a:solidFill>
            <a:prstDash val="solid"/>
            <a:headEnd type="none" w="med" len="med"/>
            <a:tailEnd type="none" w="med" len="med"/>
          </a:ln>
        </p:spPr>
      </p:sp>
      <p:sp>
        <p:nvSpPr>
          <p:cNvPr id="31" name="Line 31"/>
          <p:cNvSpPr/>
          <p:nvPr/>
        </p:nvSpPr>
        <p:spPr>
          <a:xfrm flipV="1">
            <a:off x="2671686" y="4445949"/>
            <a:ext cx="920827" cy="737237"/>
          </a:xfrm>
          <a:prstGeom prst="line">
            <a:avLst/>
          </a:prstGeom>
          <a:ln w="38100" cap="flat" cmpd="sng">
            <a:solidFill>
              <a:srgbClr val="000000"/>
            </a:solidFill>
            <a:prstDash val="solid"/>
            <a:headEnd type="none" w="med" len="med"/>
            <a:tailEnd type="none" w="med" len="med"/>
          </a:ln>
        </p:spPr>
      </p:sp>
      <p:sp>
        <p:nvSpPr>
          <p:cNvPr id="32" name="Line 32"/>
          <p:cNvSpPr/>
          <p:nvPr/>
        </p:nvSpPr>
        <p:spPr>
          <a:xfrm flipH="1">
            <a:off x="4442876" y="2996526"/>
            <a:ext cx="111662" cy="568998"/>
          </a:xfrm>
          <a:prstGeom prst="line">
            <a:avLst/>
          </a:prstGeom>
          <a:ln w="38100" cap="flat" cmpd="sng">
            <a:solidFill>
              <a:srgbClr val="000000"/>
            </a:solidFill>
            <a:prstDash val="solid"/>
            <a:headEnd type="none" w="med" len="med"/>
            <a:tailEnd type="none" w="med" len="med"/>
          </a:ln>
        </p:spPr>
      </p:sp>
      <p:sp>
        <p:nvSpPr>
          <p:cNvPr id="33" name="Oval 33"/>
          <p:cNvSpPr/>
          <p:nvPr/>
        </p:nvSpPr>
        <p:spPr>
          <a:xfrm>
            <a:off x="5294334" y="26857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34" name="Oval 34"/>
          <p:cNvSpPr/>
          <p:nvPr/>
        </p:nvSpPr>
        <p:spPr>
          <a:xfrm>
            <a:off x="5219722" y="279366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35" name="Oval 35"/>
          <p:cNvSpPr/>
          <p:nvPr/>
        </p:nvSpPr>
        <p:spPr>
          <a:xfrm>
            <a:off x="5361604" y="3729539"/>
            <a:ext cx="939183" cy="517023"/>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6" name="Oval 36"/>
          <p:cNvSpPr/>
          <p:nvPr/>
        </p:nvSpPr>
        <p:spPr>
          <a:xfrm>
            <a:off x="3255828" y="4091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37" name="Oval 37"/>
          <p:cNvSpPr/>
          <p:nvPr/>
        </p:nvSpPr>
        <p:spPr>
          <a:xfrm>
            <a:off x="3472967" y="1448180"/>
            <a:ext cx="910121" cy="496507"/>
          </a:xfrm>
          <a:prstGeom prst="ellipse">
            <a:avLst/>
          </a:prstGeom>
          <a:solidFill>
            <a:schemeClr val="bg1"/>
          </a:solidFill>
          <a:ln w="38100"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8" name="Oval 38"/>
          <p:cNvSpPr/>
          <p:nvPr/>
        </p:nvSpPr>
        <p:spPr>
          <a:xfrm>
            <a:off x="7248554" y="1190403"/>
            <a:ext cx="839758"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9" name="Oval 39"/>
          <p:cNvSpPr/>
          <p:nvPr/>
        </p:nvSpPr>
        <p:spPr>
          <a:xfrm>
            <a:off x="6161011" y="4527328"/>
            <a:ext cx="920827"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公司</a:t>
            </a:r>
          </a:p>
        </p:txBody>
      </p:sp>
      <p:sp>
        <p:nvSpPr>
          <p:cNvPr id="40" name="Oval 40"/>
          <p:cNvSpPr/>
          <p:nvPr/>
        </p:nvSpPr>
        <p:spPr>
          <a:xfrm>
            <a:off x="4551286" y="4419015"/>
            <a:ext cx="920827" cy="332373"/>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41" name="Oval 41"/>
          <p:cNvSpPr/>
          <p:nvPr/>
        </p:nvSpPr>
        <p:spPr>
          <a:xfrm>
            <a:off x="7396028" y="4278655"/>
            <a:ext cx="91929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grpSp>
        <p:nvGrpSpPr>
          <p:cNvPr id="42" name="Group 42"/>
          <p:cNvGrpSpPr/>
          <p:nvPr/>
        </p:nvGrpSpPr>
        <p:grpSpPr>
          <a:xfrm>
            <a:off x="3687303" y="5083974"/>
            <a:ext cx="904361" cy="459576"/>
            <a:chOff x="1200" y="2688"/>
            <a:chExt cx="585" cy="336"/>
          </a:xfrm>
        </p:grpSpPr>
        <p:grpSp>
          <p:nvGrpSpPr>
            <p:cNvPr id="43" name="Group 43"/>
            <p:cNvGrpSpPr/>
            <p:nvPr/>
          </p:nvGrpSpPr>
          <p:grpSpPr>
            <a:xfrm>
              <a:off x="1200" y="2688"/>
              <a:ext cx="528" cy="336"/>
              <a:chOff x="2949" y="196"/>
              <a:chExt cx="941" cy="598"/>
            </a:xfrm>
          </p:grpSpPr>
          <p:sp>
            <p:nvSpPr>
              <p:cNvPr id="45" name="Oval 44"/>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Oval 45"/>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Oval 46"/>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7"/>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8"/>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Oval 49"/>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Oval 50"/>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Oval 51"/>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Freeform 52"/>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54" name="Freeform 53"/>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55" name="Freeform 54"/>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44" name="Text Box 55"/>
            <p:cNvSpPr txBox="1"/>
            <p:nvPr/>
          </p:nvSpPr>
          <p:spPr>
            <a:xfrm>
              <a:off x="1218" y="2737"/>
              <a:ext cx="567" cy="270"/>
            </a:xfrm>
            <a:prstGeom prst="rect">
              <a:avLst/>
            </a:prstGeom>
            <a:noFill/>
            <a:ln w="1905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56" name="Group 56"/>
          <p:cNvGrpSpPr/>
          <p:nvPr/>
        </p:nvGrpSpPr>
        <p:grpSpPr>
          <a:xfrm>
            <a:off x="4850942" y="5155412"/>
            <a:ext cx="904299" cy="459576"/>
            <a:chOff x="1200" y="2688"/>
            <a:chExt cx="586" cy="336"/>
          </a:xfrm>
        </p:grpSpPr>
        <p:grpSp>
          <p:nvGrpSpPr>
            <p:cNvPr id="57" name="Group 57"/>
            <p:cNvGrpSpPr/>
            <p:nvPr/>
          </p:nvGrpSpPr>
          <p:grpSpPr>
            <a:xfrm>
              <a:off x="1200" y="2688"/>
              <a:ext cx="528" cy="336"/>
              <a:chOff x="2949" y="196"/>
              <a:chExt cx="941" cy="598"/>
            </a:xfrm>
          </p:grpSpPr>
          <p:sp>
            <p:nvSpPr>
              <p:cNvPr id="59" name="Oval 58"/>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Oval 59"/>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Oval 60"/>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Oval 61"/>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Oval 62"/>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Oval 63"/>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Oval 64"/>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6" name="Oval 65"/>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Freeform 66"/>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68" name="Freeform 67"/>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69" name="Freeform 68"/>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58" name="Text Box 69"/>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70" name="Group 70"/>
          <p:cNvGrpSpPr/>
          <p:nvPr/>
        </p:nvGrpSpPr>
        <p:grpSpPr>
          <a:xfrm>
            <a:off x="7162342" y="5155412"/>
            <a:ext cx="904360" cy="459576"/>
            <a:chOff x="1200" y="2688"/>
            <a:chExt cx="585" cy="336"/>
          </a:xfrm>
        </p:grpSpPr>
        <p:grpSp>
          <p:nvGrpSpPr>
            <p:cNvPr id="71" name="Group 71"/>
            <p:cNvGrpSpPr/>
            <p:nvPr/>
          </p:nvGrpSpPr>
          <p:grpSpPr>
            <a:xfrm>
              <a:off x="1200" y="2688"/>
              <a:ext cx="528" cy="336"/>
              <a:chOff x="2949" y="196"/>
              <a:chExt cx="941" cy="598"/>
            </a:xfrm>
          </p:grpSpPr>
          <p:sp>
            <p:nvSpPr>
              <p:cNvPr id="73" name="Oval 72"/>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Oval 73"/>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Oval 74"/>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Oval 75"/>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Oval 76"/>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Oval 77"/>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Oval 78"/>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Oval 79"/>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Freeform 80"/>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82" name="Freeform 81"/>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83" name="Freeform 82"/>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72" name="Text Box 83"/>
            <p:cNvSpPr txBox="1"/>
            <p:nvPr/>
          </p:nvSpPr>
          <p:spPr>
            <a:xfrm>
              <a:off x="1218" y="2737"/>
              <a:ext cx="567"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84" name="Group 84"/>
          <p:cNvGrpSpPr/>
          <p:nvPr/>
        </p:nvGrpSpPr>
        <p:grpSpPr>
          <a:xfrm>
            <a:off x="8292642" y="5012537"/>
            <a:ext cx="904299" cy="459576"/>
            <a:chOff x="1200" y="2688"/>
            <a:chExt cx="586" cy="336"/>
          </a:xfrm>
        </p:grpSpPr>
        <p:grpSp>
          <p:nvGrpSpPr>
            <p:cNvPr id="85" name="Group 85"/>
            <p:cNvGrpSpPr/>
            <p:nvPr/>
          </p:nvGrpSpPr>
          <p:grpSpPr>
            <a:xfrm>
              <a:off x="1200" y="2688"/>
              <a:ext cx="528" cy="336"/>
              <a:chOff x="2949" y="196"/>
              <a:chExt cx="941" cy="598"/>
            </a:xfrm>
          </p:grpSpPr>
          <p:sp>
            <p:nvSpPr>
              <p:cNvPr id="87" name="Oval 86"/>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Oval 87"/>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Oval 88"/>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Oval 89"/>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1" name="Oval 90"/>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91"/>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92"/>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4" name="Oval 93"/>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Freeform 94"/>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96" name="Freeform 95"/>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97" name="Freeform 96"/>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86" name="Text Box 97"/>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sp>
        <p:nvSpPr>
          <p:cNvPr id="98" name="Line 98"/>
          <p:cNvSpPr/>
          <p:nvPr/>
        </p:nvSpPr>
        <p:spPr>
          <a:xfrm>
            <a:off x="8849830" y="3052700"/>
            <a:ext cx="910120" cy="187387"/>
          </a:xfrm>
          <a:prstGeom prst="line">
            <a:avLst/>
          </a:prstGeom>
          <a:ln w="38100" cap="flat" cmpd="sng">
            <a:solidFill>
              <a:srgbClr val="000000"/>
            </a:solidFill>
            <a:prstDash val="solid"/>
            <a:headEnd type="none" w="med" len="med"/>
            <a:tailEnd type="none" w="med" len="med"/>
          </a:ln>
        </p:spPr>
      </p:sp>
      <p:sp>
        <p:nvSpPr>
          <p:cNvPr id="99" name="Line 99"/>
          <p:cNvSpPr/>
          <p:nvPr/>
        </p:nvSpPr>
        <p:spPr>
          <a:xfrm>
            <a:off x="8611098" y="3215369"/>
            <a:ext cx="348752" cy="745443"/>
          </a:xfrm>
          <a:prstGeom prst="line">
            <a:avLst/>
          </a:prstGeom>
          <a:ln w="38100" cap="flat" cmpd="sng">
            <a:solidFill>
              <a:srgbClr val="000000"/>
            </a:solidFill>
            <a:prstDash val="solid"/>
            <a:headEnd type="none" w="med" len="med"/>
            <a:tailEnd type="none" w="med" len="med"/>
          </a:ln>
        </p:spPr>
      </p:sp>
      <p:pic>
        <p:nvPicPr>
          <p:cNvPr id="100" name="Picture 100"/>
          <p:cNvPicPr/>
          <p:nvPr/>
        </p:nvPicPr>
        <p:blipFill>
          <a:blip r:embed="rId3"/>
          <a:stretch>
            <a:fillRect/>
          </a:stretch>
        </p:blipFill>
        <p:spPr>
          <a:xfrm>
            <a:off x="2382013" y="4918050"/>
            <a:ext cx="397700" cy="355624"/>
          </a:xfrm>
          <a:prstGeom prst="rect">
            <a:avLst/>
          </a:prstGeom>
          <a:noFill/>
          <a:ln w="38100">
            <a:noFill/>
          </a:ln>
        </p:spPr>
      </p:pic>
      <p:sp>
        <p:nvSpPr>
          <p:cNvPr id="101" name="Oval 101"/>
          <p:cNvSpPr/>
          <p:nvPr/>
        </p:nvSpPr>
        <p:spPr>
          <a:xfrm>
            <a:off x="7981221" y="28090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02" name="Line 102"/>
          <p:cNvSpPr/>
          <p:nvPr/>
        </p:nvSpPr>
        <p:spPr>
          <a:xfrm>
            <a:off x="3758097" y="2755256"/>
            <a:ext cx="767866" cy="124468"/>
          </a:xfrm>
          <a:prstGeom prst="line">
            <a:avLst/>
          </a:prstGeom>
          <a:ln w="38100" cap="flat" cmpd="sng">
            <a:solidFill>
              <a:srgbClr val="000000"/>
            </a:solidFill>
            <a:prstDash val="solid"/>
            <a:headEnd type="none" w="med" len="med"/>
            <a:tailEnd type="none" w="med" len="med"/>
          </a:ln>
        </p:spPr>
      </p:sp>
      <p:sp>
        <p:nvSpPr>
          <p:cNvPr id="103" name="Oval 103"/>
          <p:cNvSpPr/>
          <p:nvPr/>
        </p:nvSpPr>
        <p:spPr>
          <a:xfrm>
            <a:off x="6818186" y="3410749"/>
            <a:ext cx="1003426"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700" b="1" dirty="0">
                <a:latin typeface="+mn-ea"/>
              </a:rPr>
              <a:t> </a:t>
            </a:r>
            <a:r>
              <a:rPr lang="en-US" altLang="zh-CN" sz="1800" b="1" dirty="0">
                <a:latin typeface="+mn-ea"/>
              </a:rPr>
              <a:t>ISP</a:t>
            </a:r>
          </a:p>
        </p:txBody>
      </p:sp>
      <p:sp>
        <p:nvSpPr>
          <p:cNvPr id="104" name="Oval 104"/>
          <p:cNvSpPr/>
          <p:nvPr/>
        </p:nvSpPr>
        <p:spPr>
          <a:xfrm>
            <a:off x="4304287" y="2648749"/>
            <a:ext cx="51853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5" name="Oval 105"/>
          <p:cNvSpPr/>
          <p:nvPr/>
        </p:nvSpPr>
        <p:spPr>
          <a:xfrm>
            <a:off x="7149145" y="2648749"/>
            <a:ext cx="52006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6" name="Text Box 106"/>
          <p:cNvSpPr txBox="1"/>
          <p:nvPr/>
        </p:nvSpPr>
        <p:spPr>
          <a:xfrm>
            <a:off x="2143113" y="4825919"/>
            <a:ext cx="33529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A</a:t>
            </a:r>
          </a:p>
        </p:txBody>
      </p:sp>
      <p:pic>
        <p:nvPicPr>
          <p:cNvPr id="107" name="Picture 107"/>
          <p:cNvPicPr/>
          <p:nvPr/>
        </p:nvPicPr>
        <p:blipFill>
          <a:blip r:embed="rId3"/>
          <a:stretch>
            <a:fillRect/>
          </a:stretch>
        </p:blipFill>
        <p:spPr>
          <a:xfrm>
            <a:off x="9779763" y="4918050"/>
            <a:ext cx="397700" cy="355624"/>
          </a:xfrm>
          <a:prstGeom prst="rect">
            <a:avLst/>
          </a:prstGeom>
          <a:noFill/>
          <a:ln w="38100">
            <a:noFill/>
          </a:ln>
        </p:spPr>
      </p:pic>
      <p:sp>
        <p:nvSpPr>
          <p:cNvPr id="108" name="Text Box 108"/>
          <p:cNvSpPr txBox="1"/>
          <p:nvPr/>
        </p:nvSpPr>
        <p:spPr>
          <a:xfrm>
            <a:off x="10105549" y="4857669"/>
            <a:ext cx="323055"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B</a:t>
            </a:r>
          </a:p>
        </p:txBody>
      </p:sp>
      <p:sp>
        <p:nvSpPr>
          <p:cNvPr id="109" name="Text Box 109"/>
          <p:cNvSpPr txBox="1"/>
          <p:nvPr/>
        </p:nvSpPr>
        <p:spPr>
          <a:xfrm>
            <a:off x="1633537" y="5934049"/>
            <a:ext cx="9061451" cy="338554"/>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15000"/>
              </a:spcBef>
              <a:spcAft>
                <a:spcPct val="15000"/>
              </a:spcAft>
              <a:buSzPct val="100000"/>
              <a:buNone/>
            </a:pPr>
            <a:r>
              <a:rPr lang="zh-CN" altLang="en-US" sz="1600" dirty="0">
                <a:latin typeface="+mn-ea"/>
              </a:rPr>
              <a:t>主机</a:t>
            </a:r>
            <a:r>
              <a:rPr lang="en-US" altLang="zh-CN" sz="1600" dirty="0">
                <a:latin typeface="+mn-ea"/>
              </a:rPr>
              <a:t>A → </a:t>
            </a:r>
            <a:r>
              <a:rPr lang="zh-CN" altLang="en-US" sz="1600" dirty="0">
                <a:latin typeface="+mn-ea"/>
              </a:rPr>
              <a:t>本地 </a:t>
            </a:r>
            <a:r>
              <a:rPr lang="en-US" altLang="zh-CN" sz="1600" dirty="0">
                <a:latin typeface="+mn-ea"/>
              </a:rPr>
              <a:t>ISP → </a:t>
            </a:r>
            <a:r>
              <a:rPr lang="zh-CN" altLang="en-US" sz="1600" dirty="0">
                <a:latin typeface="+mn-ea"/>
              </a:rPr>
              <a:t>第二层 </a:t>
            </a:r>
            <a:r>
              <a:rPr lang="en-US" altLang="zh-CN" sz="1600" dirty="0">
                <a:latin typeface="+mn-ea"/>
              </a:rPr>
              <a:t>ISP →IXP → </a:t>
            </a:r>
            <a:r>
              <a:rPr lang="zh-CN" altLang="en-US" sz="1600" dirty="0">
                <a:latin typeface="+mn-ea"/>
              </a:rPr>
              <a:t>第一层 </a:t>
            </a:r>
            <a:r>
              <a:rPr lang="en-US" altLang="zh-CN" sz="1600" dirty="0">
                <a:latin typeface="+mn-ea"/>
              </a:rPr>
              <a:t>ISP → IXP → </a:t>
            </a:r>
            <a:r>
              <a:rPr lang="zh-CN" altLang="en-US" sz="1600" dirty="0">
                <a:latin typeface="+mn-ea"/>
              </a:rPr>
              <a:t>第二层 </a:t>
            </a:r>
            <a:r>
              <a:rPr lang="en-US" altLang="zh-CN" sz="1600" dirty="0">
                <a:latin typeface="+mn-ea"/>
              </a:rPr>
              <a:t>ISP → </a:t>
            </a:r>
            <a:r>
              <a:rPr lang="zh-CN" altLang="en-US" sz="1600" dirty="0">
                <a:latin typeface="+mn-ea"/>
              </a:rPr>
              <a:t>本地 </a:t>
            </a:r>
            <a:r>
              <a:rPr lang="en-US" altLang="zh-CN" sz="1600" dirty="0">
                <a:latin typeface="+mn-ea"/>
              </a:rPr>
              <a:t>ISP → </a:t>
            </a:r>
            <a:r>
              <a:rPr lang="zh-CN" altLang="en-US" sz="1600" dirty="0">
                <a:latin typeface="+mn-ea"/>
              </a:rPr>
              <a:t>主机</a:t>
            </a:r>
            <a:r>
              <a:rPr lang="en-US" altLang="zh-CN" sz="1600" dirty="0">
                <a:latin typeface="+mn-ea"/>
              </a:rPr>
              <a:t>B</a:t>
            </a:r>
          </a:p>
        </p:txBody>
      </p:sp>
      <p:sp>
        <p:nvSpPr>
          <p:cNvPr id="110" name="Rectangle 110"/>
          <p:cNvSpPr/>
          <p:nvPr/>
        </p:nvSpPr>
        <p:spPr>
          <a:xfrm>
            <a:off x="1698070" y="5817219"/>
            <a:ext cx="8705030" cy="434956"/>
          </a:xfrm>
          <a:prstGeom prst="rect">
            <a:avLst/>
          </a:prstGeom>
          <a:noFill/>
          <a:ln w="3810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1" name="Line 111"/>
          <p:cNvSpPr/>
          <p:nvPr/>
        </p:nvSpPr>
        <p:spPr>
          <a:xfrm>
            <a:off x="5368494" y="1881550"/>
            <a:ext cx="1121206" cy="61550"/>
          </a:xfrm>
          <a:prstGeom prst="line">
            <a:avLst/>
          </a:prstGeom>
          <a:ln w="38100" cap="flat" cmpd="sng">
            <a:solidFill>
              <a:srgbClr val="000000"/>
            </a:solidFill>
            <a:prstDash val="solid"/>
            <a:headEnd type="none" w="med" len="med"/>
            <a:tailEnd type="none" w="med" len="med"/>
          </a:ln>
        </p:spPr>
      </p:sp>
      <p:sp>
        <p:nvSpPr>
          <p:cNvPr id="112" name="Line 112"/>
          <p:cNvSpPr/>
          <p:nvPr/>
        </p:nvSpPr>
        <p:spPr>
          <a:xfrm>
            <a:off x="4985241" y="2084407"/>
            <a:ext cx="558309" cy="434956"/>
          </a:xfrm>
          <a:prstGeom prst="line">
            <a:avLst/>
          </a:prstGeom>
          <a:ln w="38100" cap="flat" cmpd="sng">
            <a:solidFill>
              <a:srgbClr val="000000"/>
            </a:solidFill>
            <a:prstDash val="solid"/>
            <a:headEnd type="none" w="med" len="med"/>
            <a:tailEnd type="none" w="med" len="med"/>
          </a:ln>
        </p:spPr>
      </p:sp>
      <p:sp>
        <p:nvSpPr>
          <p:cNvPr id="113" name="Oval 113"/>
          <p:cNvSpPr/>
          <p:nvPr/>
        </p:nvSpPr>
        <p:spPr>
          <a:xfrm>
            <a:off x="6384947" y="18221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114" name="Oval 114"/>
          <p:cNvSpPr/>
          <p:nvPr/>
        </p:nvSpPr>
        <p:spPr>
          <a:xfrm>
            <a:off x="3934683" y="3456787"/>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15" name="Oval 116"/>
          <p:cNvSpPr/>
          <p:nvPr/>
        </p:nvSpPr>
        <p:spPr>
          <a:xfrm>
            <a:off x="9358236" y="31483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6" name="Oval 117"/>
          <p:cNvSpPr/>
          <p:nvPr/>
        </p:nvSpPr>
        <p:spPr>
          <a:xfrm>
            <a:off x="8486698" y="37960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7" name="Line 118"/>
          <p:cNvSpPr/>
          <p:nvPr/>
        </p:nvSpPr>
        <p:spPr>
          <a:xfrm flipH="1">
            <a:off x="8462441" y="1147581"/>
            <a:ext cx="279920" cy="868543"/>
          </a:xfrm>
          <a:prstGeom prst="line">
            <a:avLst/>
          </a:prstGeom>
          <a:ln w="38100" cap="flat" cmpd="sng">
            <a:solidFill>
              <a:srgbClr val="000000"/>
            </a:solidFill>
            <a:prstDash val="solid"/>
            <a:headEnd type="none" w="med" len="med"/>
            <a:tailEnd type="none" w="med" len="med"/>
          </a:ln>
        </p:spPr>
      </p:sp>
      <p:sp>
        <p:nvSpPr>
          <p:cNvPr id="118" name="Line 119"/>
          <p:cNvSpPr/>
          <p:nvPr/>
        </p:nvSpPr>
        <p:spPr>
          <a:xfrm flipV="1">
            <a:off x="8549857" y="1571062"/>
            <a:ext cx="702092" cy="372037"/>
          </a:xfrm>
          <a:prstGeom prst="line">
            <a:avLst/>
          </a:prstGeom>
          <a:ln w="38100" cap="flat" cmpd="sng">
            <a:solidFill>
              <a:srgbClr val="000000"/>
            </a:solidFill>
            <a:prstDash val="solid"/>
            <a:headEnd type="none" w="med" len="med"/>
            <a:tailEnd type="none" w="med" len="med"/>
          </a:ln>
        </p:spPr>
      </p:sp>
      <p:sp>
        <p:nvSpPr>
          <p:cNvPr id="119" name="Oval 120"/>
          <p:cNvSpPr/>
          <p:nvPr/>
        </p:nvSpPr>
        <p:spPr>
          <a:xfrm>
            <a:off x="8850236" y="1419568"/>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0" name="Oval 121"/>
          <p:cNvSpPr/>
          <p:nvPr/>
        </p:nvSpPr>
        <p:spPr>
          <a:xfrm>
            <a:off x="8331123" y="895693"/>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1" name="Line 122"/>
          <p:cNvSpPr/>
          <p:nvPr/>
        </p:nvSpPr>
        <p:spPr>
          <a:xfrm>
            <a:off x="4825994" y="1313606"/>
            <a:ext cx="209556" cy="558056"/>
          </a:xfrm>
          <a:prstGeom prst="line">
            <a:avLst/>
          </a:prstGeom>
          <a:ln w="38100" cap="flat" cmpd="sng">
            <a:solidFill>
              <a:srgbClr val="000000"/>
            </a:solidFill>
            <a:prstDash val="solid"/>
            <a:headEnd type="none" w="med" len="med"/>
            <a:tailEnd type="none" w="med" len="med"/>
          </a:ln>
        </p:spPr>
      </p:sp>
      <p:sp>
        <p:nvSpPr>
          <p:cNvPr id="122" name="Oval 123"/>
          <p:cNvSpPr/>
          <p:nvPr/>
        </p:nvSpPr>
        <p:spPr>
          <a:xfrm>
            <a:off x="4494234" y="17840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23" name="Text Box 124"/>
          <p:cNvSpPr txBox="1"/>
          <p:nvPr/>
        </p:nvSpPr>
        <p:spPr>
          <a:xfrm>
            <a:off x="5641440" y="1573775"/>
            <a:ext cx="1328219"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第一层</a:t>
            </a:r>
          </a:p>
        </p:txBody>
      </p:sp>
      <p:sp>
        <p:nvSpPr>
          <p:cNvPr id="124" name="Text Box 125"/>
          <p:cNvSpPr txBox="1"/>
          <p:nvPr/>
        </p:nvSpPr>
        <p:spPr>
          <a:xfrm>
            <a:off x="5954887" y="1181627"/>
            <a:ext cx="112695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第二层</a:t>
            </a:r>
          </a:p>
        </p:txBody>
      </p:sp>
      <p:sp>
        <p:nvSpPr>
          <p:cNvPr id="125" name="Text Box 126"/>
          <p:cNvSpPr txBox="1"/>
          <p:nvPr/>
        </p:nvSpPr>
        <p:spPr>
          <a:xfrm>
            <a:off x="6102450" y="764518"/>
            <a:ext cx="1019034"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第三层</a:t>
            </a:r>
          </a:p>
        </p:txBody>
      </p:sp>
      <p:sp>
        <p:nvSpPr>
          <p:cNvPr id="126" name="Line 127"/>
          <p:cNvSpPr/>
          <p:nvPr/>
        </p:nvSpPr>
        <p:spPr>
          <a:xfrm>
            <a:off x="8565719" y="2137437"/>
            <a:ext cx="1121206" cy="310487"/>
          </a:xfrm>
          <a:prstGeom prst="line">
            <a:avLst/>
          </a:prstGeom>
          <a:ln w="38100" cap="flat" cmpd="sng">
            <a:solidFill>
              <a:srgbClr val="000000"/>
            </a:solidFill>
            <a:prstDash val="solid"/>
            <a:headEnd type="none" w="med" len="med"/>
            <a:tailEnd type="none" w="med" len="med"/>
          </a:ln>
        </p:spPr>
      </p:sp>
      <p:sp>
        <p:nvSpPr>
          <p:cNvPr id="127" name="Oval 128"/>
          <p:cNvSpPr/>
          <p:nvPr/>
        </p:nvSpPr>
        <p:spPr>
          <a:xfrm>
            <a:off x="9432790" y="2284755"/>
            <a:ext cx="919298"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8" name="Line 129"/>
          <p:cNvSpPr/>
          <p:nvPr/>
        </p:nvSpPr>
        <p:spPr>
          <a:xfrm>
            <a:off x="3760817" y="903587"/>
            <a:ext cx="839757" cy="248937"/>
          </a:xfrm>
          <a:prstGeom prst="line">
            <a:avLst/>
          </a:prstGeom>
          <a:ln w="38100" cap="flat" cmpd="sng">
            <a:solidFill>
              <a:srgbClr val="000000"/>
            </a:solidFill>
            <a:prstDash val="solid"/>
            <a:headEnd type="none" w="med" len="med"/>
            <a:tailEnd type="none" w="med" len="med"/>
          </a:ln>
        </p:spPr>
      </p:sp>
      <p:sp>
        <p:nvSpPr>
          <p:cNvPr id="129" name="Line 130"/>
          <p:cNvSpPr/>
          <p:nvPr/>
        </p:nvSpPr>
        <p:spPr>
          <a:xfrm flipH="1">
            <a:off x="4823386" y="531550"/>
            <a:ext cx="140725" cy="620975"/>
          </a:xfrm>
          <a:prstGeom prst="line">
            <a:avLst/>
          </a:prstGeom>
          <a:ln w="38100" cap="flat" cmpd="sng">
            <a:solidFill>
              <a:srgbClr val="000000"/>
            </a:solidFill>
            <a:prstDash val="solid"/>
            <a:headEnd type="none" w="med" len="med"/>
            <a:tailEnd type="none" w="med" len="med"/>
          </a:ln>
        </p:spPr>
      </p:sp>
      <p:sp>
        <p:nvSpPr>
          <p:cNvPr id="130" name="Oval 131"/>
          <p:cNvSpPr/>
          <p:nvPr/>
        </p:nvSpPr>
        <p:spPr>
          <a:xfrm>
            <a:off x="4202971" y="9802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1" name="Oval 132"/>
          <p:cNvSpPr/>
          <p:nvPr/>
        </p:nvSpPr>
        <p:spPr>
          <a:xfrm>
            <a:off x="4489315" y="276321"/>
            <a:ext cx="919298"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2" name="Oval 133"/>
          <p:cNvSpPr/>
          <p:nvPr/>
        </p:nvSpPr>
        <p:spPr>
          <a:xfrm>
            <a:off x="3181273" y="708121"/>
            <a:ext cx="920827"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3" name="Line 134"/>
          <p:cNvSpPr/>
          <p:nvPr/>
        </p:nvSpPr>
        <p:spPr>
          <a:xfrm>
            <a:off x="2594574" y="2416256"/>
            <a:ext cx="770925" cy="247569"/>
          </a:xfrm>
          <a:prstGeom prst="line">
            <a:avLst/>
          </a:prstGeom>
          <a:ln w="38100" cap="flat" cmpd="sng">
            <a:solidFill>
              <a:srgbClr val="000000"/>
            </a:solidFill>
            <a:prstDash val="solid"/>
            <a:headEnd type="none" w="med" len="med"/>
            <a:tailEnd type="none" w="med" len="med"/>
          </a:ln>
        </p:spPr>
      </p:sp>
      <p:sp>
        <p:nvSpPr>
          <p:cNvPr id="134" name="Line 135"/>
          <p:cNvSpPr/>
          <p:nvPr/>
        </p:nvSpPr>
        <p:spPr>
          <a:xfrm flipV="1">
            <a:off x="2597179" y="2795243"/>
            <a:ext cx="839758" cy="373405"/>
          </a:xfrm>
          <a:prstGeom prst="line">
            <a:avLst/>
          </a:prstGeom>
          <a:ln w="38100" cap="flat" cmpd="sng">
            <a:solidFill>
              <a:srgbClr val="000000"/>
            </a:solidFill>
            <a:prstDash val="solid"/>
            <a:headEnd type="none" w="med" len="med"/>
            <a:tailEnd type="none" w="med" len="med"/>
          </a:ln>
        </p:spPr>
      </p:sp>
      <p:sp>
        <p:nvSpPr>
          <p:cNvPr id="135" name="Oval 136"/>
          <p:cNvSpPr/>
          <p:nvPr/>
        </p:nvSpPr>
        <p:spPr>
          <a:xfrm>
            <a:off x="1946198" y="2147983"/>
            <a:ext cx="92082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6" name="Oval 137"/>
          <p:cNvSpPr/>
          <p:nvPr/>
        </p:nvSpPr>
        <p:spPr>
          <a:xfrm>
            <a:off x="2019165" y="3011583"/>
            <a:ext cx="919298"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7" name="Line 138"/>
          <p:cNvSpPr/>
          <p:nvPr/>
        </p:nvSpPr>
        <p:spPr>
          <a:xfrm>
            <a:off x="2736376" y="1795281"/>
            <a:ext cx="700562" cy="868543"/>
          </a:xfrm>
          <a:prstGeom prst="line">
            <a:avLst/>
          </a:prstGeom>
          <a:ln w="38100" cap="flat" cmpd="sng">
            <a:solidFill>
              <a:srgbClr val="000000"/>
            </a:solidFill>
            <a:prstDash val="solid"/>
            <a:headEnd type="none" w="med" len="med"/>
            <a:tailEnd type="none" w="med" len="med"/>
          </a:ln>
        </p:spPr>
      </p:sp>
      <p:sp>
        <p:nvSpPr>
          <p:cNvPr id="138" name="Oval 139"/>
          <p:cNvSpPr/>
          <p:nvPr/>
        </p:nvSpPr>
        <p:spPr>
          <a:xfrm>
            <a:off x="2967896" y="2521749"/>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9" name="Oval 140"/>
          <p:cNvSpPr/>
          <p:nvPr/>
        </p:nvSpPr>
        <p:spPr>
          <a:xfrm>
            <a:off x="2236653" y="1424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40" name="Line 141"/>
          <p:cNvSpPr/>
          <p:nvPr/>
        </p:nvSpPr>
        <p:spPr>
          <a:xfrm>
            <a:off x="7958238" y="846981"/>
            <a:ext cx="422174" cy="1240582"/>
          </a:xfrm>
          <a:prstGeom prst="line">
            <a:avLst/>
          </a:prstGeom>
          <a:ln w="38100" cap="flat" cmpd="sng">
            <a:solidFill>
              <a:srgbClr val="000000"/>
            </a:solidFill>
            <a:prstDash val="solid"/>
            <a:headEnd type="none" w="med" len="med"/>
            <a:tailEnd type="none" w="med" len="med"/>
          </a:ln>
        </p:spPr>
      </p:sp>
      <p:sp>
        <p:nvSpPr>
          <p:cNvPr id="141" name="Oval 142"/>
          <p:cNvSpPr/>
          <p:nvPr/>
        </p:nvSpPr>
        <p:spPr>
          <a:xfrm>
            <a:off x="7469111" y="484530"/>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42" name="Oval 143"/>
          <p:cNvSpPr/>
          <p:nvPr/>
        </p:nvSpPr>
        <p:spPr>
          <a:xfrm>
            <a:off x="7909783" y="1872462"/>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1851166" y="745550"/>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rPr>
              <a:t>1. Internet</a:t>
            </a:r>
            <a:r>
              <a:rPr lang="zh-CN" altLang="en-US" sz="3600" b="1" dirty="0">
                <a:solidFill>
                  <a:srgbClr val="5B9BD5"/>
                </a:solidFill>
                <a:latin typeface="+mn-ea"/>
                <a:ea typeface="+mn-ea"/>
              </a:rPr>
              <a:t>结构组成</a:t>
            </a:r>
            <a:r>
              <a:rPr lang="en-US" altLang="zh-CN" sz="3600" b="1" dirty="0">
                <a:solidFill>
                  <a:srgbClr val="5B9BD5"/>
                </a:solidFill>
                <a:latin typeface="+mn-ea"/>
                <a:ea typeface="+mn-ea"/>
              </a:rPr>
              <a:t>: </a:t>
            </a:r>
            <a:r>
              <a:rPr lang="zh-CN" altLang="en-US" sz="3600" b="1" dirty="0">
                <a:solidFill>
                  <a:srgbClr val="5B9BD5"/>
                </a:solidFill>
                <a:latin typeface="+mn-ea"/>
                <a:ea typeface="+mn-ea"/>
              </a:rPr>
              <a:t>网络的网络</a:t>
            </a:r>
          </a:p>
        </p:txBody>
      </p:sp>
      <p:sp>
        <p:nvSpPr>
          <p:cNvPr id="5" name="Rectangle 3"/>
          <p:cNvSpPr txBox="1"/>
          <p:nvPr/>
        </p:nvSpPr>
        <p:spPr>
          <a:xfrm>
            <a:off x="499382" y="1411141"/>
            <a:ext cx="10846383" cy="274939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松散分层，由众多网络构成的网络</a:t>
            </a:r>
          </a:p>
          <a:p>
            <a:pPr>
              <a:lnSpc>
                <a:spcPct val="13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构成</a:t>
            </a:r>
            <a:r>
              <a:rPr lang="en-US" altLang="zh-CN" sz="2600" dirty="0">
                <a:latin typeface="+mn-ea"/>
                <a:cs typeface="微软雅黑" panose="020B0503020204020204" pitchFamily="34" charset="-122"/>
              </a:rPr>
              <a:t>Internet</a:t>
            </a:r>
            <a:r>
              <a:rPr lang="zh-CN" altLang="en-US" sz="2600" dirty="0">
                <a:latin typeface="+mn-ea"/>
                <a:cs typeface="微软雅黑" panose="020B0503020204020204" pitchFamily="34" charset="-122"/>
              </a:rPr>
              <a:t>的核心主干</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第一层” </a:t>
            </a:r>
            <a:r>
              <a:rPr lang="en-US" altLang="zh-CN" sz="2600" dirty="0">
                <a:latin typeface="+mn-ea"/>
                <a:cs typeface="微软雅黑" panose="020B0503020204020204" pitchFamily="34" charset="-122"/>
              </a:rPr>
              <a:t>ISPs </a:t>
            </a:r>
            <a:r>
              <a:rPr lang="zh-CN" altLang="en-US" sz="2600" dirty="0">
                <a:latin typeface="+mn-ea"/>
                <a:cs typeface="微软雅黑" panose="020B0503020204020204" pitchFamily="34" charset="-122"/>
              </a:rPr>
              <a:t>＝</a:t>
            </a:r>
            <a:r>
              <a:rPr lang="en-US" altLang="zh-CN" sz="2600" dirty="0">
                <a:latin typeface="+mn-ea"/>
                <a:cs typeface="微软雅黑" panose="020B0503020204020204" pitchFamily="34" charset="-122"/>
              </a:rPr>
              <a:t>National Backbone Provider (NBPs)</a:t>
            </a:r>
            <a:r>
              <a:rPr lang="zh-CN" altLang="en-US" sz="2600" dirty="0">
                <a:latin typeface="+mn-ea"/>
                <a:cs typeface="微软雅黑" panose="020B0503020204020204" pitchFamily="34" charset="-122"/>
              </a:rPr>
              <a:t>国家</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国际级</a:t>
            </a:r>
            <a:r>
              <a:rPr lang="en-US" altLang="zh-CN" sz="2600" dirty="0">
                <a:latin typeface="+mn-ea"/>
                <a:cs typeface="微软雅黑" panose="020B0503020204020204" pitchFamily="34" charset="-122"/>
              </a:rPr>
              <a:t>ISP</a:t>
            </a:r>
          </a:p>
          <a:p>
            <a:pPr lvl="1">
              <a:lnSpc>
                <a:spcPct val="130000"/>
              </a:lnSpc>
              <a:spcBef>
                <a:spcPts val="0"/>
              </a:spcBef>
              <a:buSzPct val="85000"/>
            </a:pPr>
            <a:r>
              <a:rPr lang="en-US" altLang="zh-CN" sz="2200" dirty="0">
                <a:latin typeface="+mn-ea"/>
                <a:cs typeface="微软雅黑" panose="020B0503020204020204" pitchFamily="34" charset="-122"/>
              </a:rPr>
              <a:t>(e.g., AT&amp;T</a:t>
            </a:r>
            <a:r>
              <a:rPr lang="zh-CN" altLang="en-US" sz="2200" dirty="0">
                <a:latin typeface="+mn-ea"/>
                <a:cs typeface="微软雅黑" panose="020B0503020204020204" pitchFamily="34" charset="-122"/>
              </a:rPr>
              <a:t>， </a:t>
            </a:r>
            <a:r>
              <a:rPr lang="en-US" altLang="zh-CN" sz="2200" dirty="0">
                <a:latin typeface="+mn-ea"/>
                <a:cs typeface="微软雅黑" panose="020B0503020204020204" pitchFamily="34" charset="-122"/>
              </a:rPr>
              <a:t>Verizon</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MCI, NTT, Sprint), </a:t>
            </a:r>
            <a:r>
              <a:rPr lang="zh-CN" altLang="en-US" sz="2200" dirty="0">
                <a:latin typeface="+mn-ea"/>
                <a:cs typeface="微软雅黑" panose="020B0503020204020204" pitchFamily="34" charset="-122"/>
              </a:rPr>
              <a:t>覆盖国际区域的</a:t>
            </a:r>
            <a:r>
              <a:rPr lang="en-US" altLang="zh-CN" sz="2200" dirty="0">
                <a:latin typeface="+mn-ea"/>
                <a:cs typeface="微软雅黑" panose="020B0503020204020204" pitchFamily="34" charset="-122"/>
              </a:rPr>
              <a:t>ISP</a:t>
            </a:r>
            <a:r>
              <a:rPr lang="zh-CN" altLang="en-US" sz="2200" dirty="0">
                <a:latin typeface="+mn-ea"/>
                <a:cs typeface="微软雅黑" panose="020B0503020204020204" pitchFamily="34" charset="-122"/>
              </a:rPr>
              <a:t>彼此对等，直接互连或通过因特网交换点（</a:t>
            </a:r>
            <a:r>
              <a:rPr lang="en-US" altLang="zh-CN" sz="2200" dirty="0">
                <a:latin typeface="+mn-ea"/>
                <a:cs typeface="微软雅黑" panose="020B0503020204020204" pitchFamily="34" charset="-122"/>
              </a:rPr>
              <a:t>Internet Exchange Point</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IXP</a:t>
            </a:r>
            <a:r>
              <a:rPr lang="zh-CN" altLang="en-US" sz="2200" dirty="0">
                <a:latin typeface="+mn-ea"/>
                <a:cs typeface="微软雅黑" panose="020B0503020204020204" pitchFamily="34" charset="-122"/>
              </a:rPr>
              <a:t>）互连</a:t>
            </a:r>
          </a:p>
        </p:txBody>
      </p:sp>
      <p:grpSp>
        <p:nvGrpSpPr>
          <p:cNvPr id="6" name="Group 28"/>
          <p:cNvGrpSpPr/>
          <p:nvPr/>
        </p:nvGrpSpPr>
        <p:grpSpPr>
          <a:xfrm>
            <a:off x="1851166" y="4042275"/>
            <a:ext cx="9177392" cy="2574926"/>
            <a:chOff x="712" y="2079"/>
            <a:chExt cx="5232" cy="1622"/>
          </a:xfrm>
        </p:grpSpPr>
        <p:sp>
          <p:nvSpPr>
            <p:cNvPr id="7" name="Oval 4"/>
            <p:cNvSpPr/>
            <p:nvPr/>
          </p:nvSpPr>
          <p:spPr>
            <a:xfrm>
              <a:off x="1533" y="3205"/>
              <a:ext cx="1172" cy="496"/>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5"/>
            <p:cNvSpPr/>
            <p:nvPr/>
          </p:nvSpPr>
          <p:spPr>
            <a:xfrm>
              <a:off x="2225" y="2447"/>
              <a:ext cx="1172" cy="496"/>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6"/>
            <p:cNvSpPr/>
            <p:nvPr/>
          </p:nvSpPr>
          <p:spPr>
            <a:xfrm>
              <a:off x="3025" y="3181"/>
              <a:ext cx="1172" cy="496"/>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grpSp>
          <p:nvGrpSpPr>
            <p:cNvPr id="10" name="Group 18"/>
            <p:cNvGrpSpPr/>
            <p:nvPr/>
          </p:nvGrpSpPr>
          <p:grpSpPr>
            <a:xfrm>
              <a:off x="712" y="2230"/>
              <a:ext cx="2597" cy="1251"/>
              <a:chOff x="712" y="2230"/>
              <a:chExt cx="2597" cy="1251"/>
            </a:xfrm>
          </p:grpSpPr>
          <p:sp>
            <p:nvSpPr>
              <p:cNvPr id="20" name="Oval 7"/>
              <p:cNvSpPr/>
              <p:nvPr/>
            </p:nvSpPr>
            <p:spPr>
              <a:xfrm>
                <a:off x="3227" y="31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Oval 8"/>
              <p:cNvSpPr/>
              <p:nvPr/>
            </p:nvSpPr>
            <p:spPr>
              <a:xfrm>
                <a:off x="2943" y="2889"/>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Oval 9"/>
              <p:cNvSpPr/>
              <p:nvPr/>
            </p:nvSpPr>
            <p:spPr>
              <a:xfrm>
                <a:off x="2651" y="2905"/>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Oval 10"/>
              <p:cNvSpPr/>
              <p:nvPr/>
            </p:nvSpPr>
            <p:spPr>
              <a:xfrm>
                <a:off x="2355" y="31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Oval 11"/>
              <p:cNvSpPr/>
              <p:nvPr/>
            </p:nvSpPr>
            <p:spPr>
              <a:xfrm>
                <a:off x="2667" y="33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12"/>
              <p:cNvSpPr/>
              <p:nvPr/>
            </p:nvSpPr>
            <p:spPr>
              <a:xfrm>
                <a:off x="2991" y="33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13"/>
              <p:cNvSpPr/>
              <p:nvPr/>
            </p:nvSpPr>
            <p:spPr>
              <a:xfrm flipV="1">
                <a:off x="2752" y="3428"/>
                <a:ext cx="240" cy="4"/>
              </a:xfrm>
              <a:prstGeom prst="line">
                <a:avLst/>
              </a:prstGeom>
              <a:ln w="12700" cap="flat" cmpd="sng">
                <a:solidFill>
                  <a:schemeClr val="tx1"/>
                </a:solidFill>
                <a:prstDash val="solid"/>
                <a:headEnd type="none" w="sm" len="sm"/>
                <a:tailEnd type="none" w="sm" len="sm"/>
              </a:ln>
            </p:spPr>
          </p:sp>
          <p:sp>
            <p:nvSpPr>
              <p:cNvPr id="27" name="Line 14"/>
              <p:cNvSpPr/>
              <p:nvPr/>
            </p:nvSpPr>
            <p:spPr>
              <a:xfrm>
                <a:off x="3010" y="2960"/>
                <a:ext cx="232" cy="232"/>
              </a:xfrm>
              <a:prstGeom prst="line">
                <a:avLst/>
              </a:prstGeom>
              <a:ln w="12700" cap="flat" cmpd="sng">
                <a:solidFill>
                  <a:schemeClr val="tx1"/>
                </a:solidFill>
                <a:prstDash val="solid"/>
                <a:headEnd type="none" w="sm" len="sm"/>
                <a:tailEnd type="none" w="sm" len="sm"/>
              </a:ln>
            </p:spPr>
          </p:sp>
          <p:sp>
            <p:nvSpPr>
              <p:cNvPr id="28" name="Line 15"/>
              <p:cNvSpPr/>
              <p:nvPr/>
            </p:nvSpPr>
            <p:spPr>
              <a:xfrm flipV="1">
                <a:off x="2416" y="2980"/>
                <a:ext cx="248" cy="224"/>
              </a:xfrm>
              <a:prstGeom prst="line">
                <a:avLst/>
              </a:prstGeom>
              <a:ln w="12700" cap="flat" cmpd="sng">
                <a:solidFill>
                  <a:schemeClr val="tx1"/>
                </a:solidFill>
                <a:prstDash val="solid"/>
                <a:headEnd type="none" w="sm" len="sm"/>
                <a:tailEnd type="none" w="sm" len="sm"/>
              </a:ln>
            </p:spPr>
          </p:sp>
          <p:sp>
            <p:nvSpPr>
              <p:cNvPr id="29" name="Rectangle 16"/>
              <p:cNvSpPr/>
              <p:nvPr/>
            </p:nvSpPr>
            <p:spPr>
              <a:xfrm>
                <a:off x="712" y="2230"/>
                <a:ext cx="1002" cy="56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ct val="0"/>
                  </a:spcBef>
                  <a:buSzPct val="100000"/>
                  <a:buNone/>
                </a:pPr>
                <a:r>
                  <a:rPr lang="zh-CN" altLang="en-US" sz="2000" dirty="0">
                    <a:latin typeface="+mn-ea"/>
                  </a:rPr>
                  <a:t>第一层提供专用对等互连</a:t>
                </a:r>
              </a:p>
            </p:txBody>
          </p:sp>
          <p:sp>
            <p:nvSpPr>
              <p:cNvPr id="30" name="Line 17"/>
              <p:cNvSpPr/>
              <p:nvPr/>
            </p:nvSpPr>
            <p:spPr>
              <a:xfrm>
                <a:off x="1203" y="2760"/>
                <a:ext cx="1355" cy="308"/>
              </a:xfrm>
              <a:prstGeom prst="line">
                <a:avLst/>
              </a:prstGeom>
              <a:ln w="12700" cap="flat" cmpd="sng">
                <a:solidFill>
                  <a:schemeClr val="tx1"/>
                </a:solidFill>
                <a:prstDash val="solid"/>
                <a:headEnd type="none" w="sm" len="sm"/>
                <a:tailEnd type="stealth" w="med" len="med"/>
              </a:ln>
            </p:spPr>
          </p:sp>
        </p:grpSp>
        <p:grpSp>
          <p:nvGrpSpPr>
            <p:cNvPr id="11" name="Group 27"/>
            <p:cNvGrpSpPr/>
            <p:nvPr/>
          </p:nvGrpSpPr>
          <p:grpSpPr>
            <a:xfrm>
              <a:off x="2442" y="2079"/>
              <a:ext cx="3502" cy="1137"/>
              <a:chOff x="2442" y="2079"/>
              <a:chExt cx="3502" cy="1137"/>
            </a:xfrm>
          </p:grpSpPr>
          <p:grpSp>
            <p:nvGrpSpPr>
              <p:cNvPr id="12" name="Group 21"/>
              <p:cNvGrpSpPr/>
              <p:nvPr/>
            </p:nvGrpSpPr>
            <p:grpSpPr>
              <a:xfrm>
                <a:off x="3572" y="2760"/>
                <a:ext cx="452" cy="251"/>
                <a:chOff x="3572" y="2760"/>
                <a:chExt cx="452" cy="251"/>
              </a:xfrm>
            </p:grpSpPr>
            <p:sp>
              <p:nvSpPr>
                <p:cNvPr id="18" name="Rectangle 19"/>
                <p:cNvSpPr/>
                <p:nvPr/>
              </p:nvSpPr>
              <p:spPr>
                <a:xfrm>
                  <a:off x="3588" y="2765"/>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20"/>
                <p:cNvSpPr/>
                <p:nvPr/>
              </p:nvSpPr>
              <p:spPr>
                <a:xfrm>
                  <a:off x="3572" y="2760"/>
                  <a:ext cx="404" cy="25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13" name="Line 22"/>
              <p:cNvSpPr/>
              <p:nvPr/>
            </p:nvSpPr>
            <p:spPr>
              <a:xfrm flipH="1">
                <a:off x="3290" y="2928"/>
                <a:ext cx="316" cy="268"/>
              </a:xfrm>
              <a:prstGeom prst="line">
                <a:avLst/>
              </a:prstGeom>
              <a:ln w="12700" cap="flat" cmpd="sng">
                <a:solidFill>
                  <a:schemeClr val="tx1"/>
                </a:solidFill>
                <a:prstDash val="solid"/>
                <a:headEnd type="none" w="sm" len="sm"/>
                <a:tailEnd type="none" w="sm" len="sm"/>
              </a:ln>
            </p:spPr>
          </p:sp>
          <p:sp>
            <p:nvSpPr>
              <p:cNvPr id="14" name="Line 23"/>
              <p:cNvSpPr/>
              <p:nvPr/>
            </p:nvSpPr>
            <p:spPr>
              <a:xfrm flipH="1">
                <a:off x="3018" y="2876"/>
                <a:ext cx="568" cy="72"/>
              </a:xfrm>
              <a:prstGeom prst="line">
                <a:avLst/>
              </a:prstGeom>
              <a:ln w="12700" cap="flat" cmpd="sng">
                <a:solidFill>
                  <a:schemeClr val="tx1"/>
                </a:solidFill>
                <a:prstDash val="solid"/>
                <a:headEnd type="none" w="sm" len="sm"/>
                <a:tailEnd type="none" w="sm" len="sm"/>
              </a:ln>
            </p:spPr>
          </p:sp>
          <p:sp>
            <p:nvSpPr>
              <p:cNvPr id="15" name="Line 24"/>
              <p:cNvSpPr/>
              <p:nvPr/>
            </p:nvSpPr>
            <p:spPr>
              <a:xfrm flipH="1">
                <a:off x="2442" y="2912"/>
                <a:ext cx="1144" cy="304"/>
              </a:xfrm>
              <a:prstGeom prst="line">
                <a:avLst/>
              </a:prstGeom>
              <a:ln w="12700" cap="flat" cmpd="sng">
                <a:solidFill>
                  <a:schemeClr val="tx1"/>
                </a:solidFill>
                <a:prstDash val="solid"/>
                <a:headEnd type="none" w="sm" len="sm"/>
                <a:tailEnd type="none" w="sm" len="sm"/>
              </a:ln>
            </p:spPr>
          </p:sp>
          <p:sp>
            <p:nvSpPr>
              <p:cNvPr id="16" name="Rectangle 25"/>
              <p:cNvSpPr/>
              <p:nvPr/>
            </p:nvSpPr>
            <p:spPr>
              <a:xfrm>
                <a:off x="4408" y="2079"/>
                <a:ext cx="1536" cy="56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ct val="0"/>
                  </a:spcBef>
                  <a:buSzPct val="100000"/>
                  <a:buNone/>
                </a:pPr>
                <a:r>
                  <a:rPr lang="zh-CN" altLang="en-US" sz="2000" dirty="0">
                    <a:latin typeface="+mn-ea"/>
                    <a:cs typeface="微软雅黑" panose="020B0503020204020204" pitchFamily="34" charset="-122"/>
                  </a:rPr>
                  <a:t>第一层也提供公用的因特网交换点</a:t>
                </a:r>
                <a:r>
                  <a:rPr lang="en-US" altLang="zh-CN" sz="2000" dirty="0">
                    <a:latin typeface="+mn-ea"/>
                    <a:cs typeface="微软雅黑" panose="020B0503020204020204" pitchFamily="34" charset="-122"/>
                  </a:rPr>
                  <a:t>(IXPs)</a:t>
                </a:r>
              </a:p>
            </p:txBody>
          </p:sp>
          <p:sp>
            <p:nvSpPr>
              <p:cNvPr id="17" name="Line 26"/>
              <p:cNvSpPr/>
              <p:nvPr/>
            </p:nvSpPr>
            <p:spPr>
              <a:xfrm flipH="1">
                <a:off x="4008" y="2340"/>
                <a:ext cx="400" cy="344"/>
              </a:xfrm>
              <a:prstGeom prst="line">
                <a:avLst/>
              </a:prstGeom>
              <a:ln w="12700" cap="flat" cmpd="sng">
                <a:solidFill>
                  <a:schemeClr val="tx1"/>
                </a:solidFill>
                <a:prstDash val="solid"/>
                <a:headEnd type="none" w="sm" len="sm"/>
                <a:tailEnd type="stealth" w="med" len="med"/>
              </a:ln>
            </p:spPr>
          </p:sp>
        </p:grpSp>
      </p:grpSp>
      <p:sp>
        <p:nvSpPr>
          <p:cNvPr id="32" name="Title 1"/>
          <p:cNvSpPr txBox="1"/>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903" y="1464168"/>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308869" y="1938667"/>
            <a:ext cx="6883445" cy="2739211"/>
          </a:xfrm>
          <a:prstGeom prst="rect">
            <a:avLst/>
          </a:prstGeom>
          <a:noFill/>
        </p:spPr>
        <p:txBody>
          <a:bodyPr wrap="square" rtlCol="0">
            <a:spAutoFit/>
          </a:bodyPr>
          <a:lstStyle/>
          <a:p>
            <a:r>
              <a:rPr lang="zh-CN" altLang="en-US" sz="4400" b="1" dirty="0">
                <a:solidFill>
                  <a:srgbClr val="575757"/>
                </a:solidFill>
                <a:latin typeface="+mj-ea"/>
                <a:ea typeface="+mj-ea"/>
              </a:rPr>
              <a:t>  计算机网络和</a:t>
            </a:r>
            <a:br>
              <a:rPr lang="en-US" altLang="zh-CN" sz="4400" b="1" dirty="0">
                <a:solidFill>
                  <a:srgbClr val="575757"/>
                </a:solidFill>
                <a:latin typeface="+mj-ea"/>
                <a:ea typeface="+mj-ea"/>
              </a:rPr>
            </a:br>
            <a:r>
              <a:rPr lang="en-US" altLang="zh-CN" sz="4400" b="1" dirty="0">
                <a:solidFill>
                  <a:srgbClr val="575757"/>
                </a:solidFill>
                <a:latin typeface="+mj-ea"/>
                <a:ea typeface="+mj-ea"/>
              </a:rPr>
              <a:t>Internet</a:t>
            </a:r>
            <a:r>
              <a:rPr lang="zh-CN" altLang="en-US" sz="4400" b="1" dirty="0">
                <a:solidFill>
                  <a:srgbClr val="575757"/>
                </a:solidFill>
                <a:latin typeface="+mj-ea"/>
                <a:ea typeface="+mj-ea"/>
              </a:rPr>
              <a:t>发展史</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3182302" y="793338"/>
            <a:ext cx="57076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a:t>
            </a:r>
            <a:r>
              <a:rPr lang="zh-CN" altLang="en-US" sz="3600" b="1" dirty="0">
                <a:solidFill>
                  <a:srgbClr val="5B9BD5"/>
                </a:solidFill>
                <a:latin typeface="+mn-ea"/>
                <a:ea typeface="+mn-ea"/>
              </a:rPr>
              <a:t>第二层</a:t>
            </a:r>
            <a:r>
              <a:rPr lang="en-US" altLang="zh-CN" sz="3600" b="1" dirty="0">
                <a:solidFill>
                  <a:srgbClr val="5B9BD5"/>
                </a:solidFill>
                <a:latin typeface="+mn-ea"/>
                <a:ea typeface="+mn-ea"/>
              </a:rPr>
              <a:t>ISP(</a:t>
            </a:r>
            <a:r>
              <a:rPr lang="zh-CN" altLang="en-US" sz="3600" b="1" dirty="0">
                <a:solidFill>
                  <a:srgbClr val="5B9BD5"/>
                </a:solidFill>
                <a:latin typeface="+mn-ea"/>
                <a:ea typeface="+mn-ea"/>
              </a:rPr>
              <a:t>区域级</a:t>
            </a:r>
            <a:r>
              <a:rPr lang="en-US" altLang="zh-CN" sz="3600" b="1" dirty="0">
                <a:solidFill>
                  <a:srgbClr val="5B9BD5"/>
                </a:solidFill>
                <a:latin typeface="+mn-ea"/>
                <a:ea typeface="+mn-ea"/>
              </a:rPr>
              <a:t>ISP)</a:t>
            </a:r>
          </a:p>
        </p:txBody>
      </p:sp>
      <p:sp>
        <p:nvSpPr>
          <p:cNvPr id="5" name="Rectangle 3"/>
          <p:cNvSpPr txBox="1"/>
          <p:nvPr/>
        </p:nvSpPr>
        <p:spPr>
          <a:xfrm>
            <a:off x="683656" y="1651001"/>
            <a:ext cx="10555362"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第二层” </a:t>
            </a:r>
            <a:r>
              <a:rPr lang="en-US" altLang="zh-CN" sz="2600" dirty="0">
                <a:latin typeface="+mn-ea"/>
                <a:cs typeface="微软雅黑" panose="020B0503020204020204" pitchFamily="34" charset="-122"/>
              </a:rPr>
              <a:t>ISPs: </a:t>
            </a:r>
            <a:r>
              <a:rPr lang="zh-CN" altLang="en-US" sz="2600" dirty="0">
                <a:latin typeface="+mn-ea"/>
                <a:cs typeface="微软雅黑" panose="020B0503020204020204" pitchFamily="34" charset="-122"/>
              </a:rPr>
              <a:t>较小的</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通常是区域级的</a:t>
            </a:r>
            <a:r>
              <a:rPr lang="en-US" altLang="zh-CN" sz="2600" dirty="0">
                <a:latin typeface="+mn-ea"/>
                <a:cs typeface="微软雅黑" panose="020B0503020204020204" pitchFamily="34" charset="-122"/>
              </a:rPr>
              <a:t>) ISPs</a:t>
            </a:r>
          </a:p>
          <a:p>
            <a:pPr marL="457200" lvl="1" indent="0">
              <a:lnSpc>
                <a:spcPct val="130000"/>
              </a:lnSpc>
              <a:spcBef>
                <a:spcPts val="0"/>
              </a:spcBef>
              <a:buSzPct val="70000"/>
              <a:buNone/>
            </a:pP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连接到</a:t>
            </a:r>
            <a:r>
              <a:rPr lang="en-US" altLang="zh-CN" sz="2600" dirty="0">
                <a:latin typeface="+mn-ea"/>
                <a:cs typeface="微软雅黑" panose="020B0503020204020204" pitchFamily="34" charset="-122"/>
              </a:rPr>
              <a:t>1</a:t>
            </a:r>
            <a:r>
              <a:rPr lang="zh-CN" altLang="en-US" sz="2600" dirty="0">
                <a:latin typeface="+mn-ea"/>
                <a:cs typeface="微软雅黑" panose="020B0503020204020204" pitchFamily="34" charset="-122"/>
              </a:rPr>
              <a:t>个或多个 </a:t>
            </a:r>
            <a:r>
              <a:rPr lang="en-US" altLang="zh-CN" sz="2600" dirty="0">
                <a:latin typeface="+mn-ea"/>
                <a:cs typeface="微软雅黑" panose="020B0503020204020204" pitchFamily="34" charset="-122"/>
              </a:rPr>
              <a:t>tier-1 ISPs, </a:t>
            </a:r>
            <a:r>
              <a:rPr lang="zh-CN" altLang="en-US" sz="2600" dirty="0">
                <a:latin typeface="+mn-ea"/>
                <a:cs typeface="微软雅黑" panose="020B0503020204020204" pitchFamily="34" charset="-122"/>
              </a:rPr>
              <a:t>也可能连接其他 </a:t>
            </a:r>
            <a:r>
              <a:rPr lang="en-US" altLang="zh-CN" sz="2600" dirty="0">
                <a:latin typeface="+mn-ea"/>
                <a:cs typeface="微软雅黑" panose="020B0503020204020204" pitchFamily="34" charset="-122"/>
              </a:rPr>
              <a:t>tier-2 ISPs</a:t>
            </a:r>
          </a:p>
        </p:txBody>
      </p:sp>
      <p:grpSp>
        <p:nvGrpSpPr>
          <p:cNvPr id="2" name="组合 1"/>
          <p:cNvGrpSpPr/>
          <p:nvPr/>
        </p:nvGrpSpPr>
        <p:grpSpPr>
          <a:xfrm>
            <a:off x="1413920" y="3065724"/>
            <a:ext cx="9015402" cy="3103563"/>
            <a:chOff x="1701800" y="3019425"/>
            <a:chExt cx="9015402" cy="3103563"/>
          </a:xfrm>
        </p:grpSpPr>
        <p:sp>
          <p:nvSpPr>
            <p:cNvPr id="6" name="Oval 4"/>
            <p:cNvSpPr/>
            <p:nvPr/>
          </p:nvSpPr>
          <p:spPr>
            <a:xfrm>
              <a:off x="3957638" y="488473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7" name="Oval 5"/>
            <p:cNvSpPr/>
            <p:nvPr/>
          </p:nvSpPr>
          <p:spPr>
            <a:xfrm>
              <a:off x="5056188" y="368141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6"/>
            <p:cNvSpPr/>
            <p:nvPr/>
          </p:nvSpPr>
          <p:spPr>
            <a:xfrm>
              <a:off x="6326188" y="484663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7"/>
            <p:cNvSpPr/>
            <p:nvPr/>
          </p:nvSpPr>
          <p:spPr>
            <a:xfrm>
              <a:off x="6646863" y="48529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p:cNvSpPr/>
            <p:nvPr/>
          </p:nvSpPr>
          <p:spPr>
            <a:xfrm>
              <a:off x="6196013" y="43830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p:cNvSpPr/>
            <p:nvPr/>
          </p:nvSpPr>
          <p:spPr>
            <a:xfrm>
              <a:off x="5732463" y="44084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p:cNvSpPr/>
            <p:nvPr/>
          </p:nvSpPr>
          <p:spPr>
            <a:xfrm>
              <a:off x="5262563" y="48656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p:cNvSpPr/>
            <p:nvPr/>
          </p:nvSpPr>
          <p:spPr>
            <a:xfrm>
              <a:off x="5757863" y="51831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p:cNvSpPr/>
            <p:nvPr/>
          </p:nvSpPr>
          <p:spPr>
            <a:xfrm>
              <a:off x="6272213" y="51704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p:cNvGrpSpPr/>
            <p:nvPr/>
          </p:nvGrpSpPr>
          <p:grpSpPr>
            <a:xfrm>
              <a:off x="7194550" y="4178300"/>
              <a:ext cx="717550" cy="398463"/>
              <a:chOff x="3572" y="2632"/>
              <a:chExt cx="452" cy="251"/>
            </a:xfrm>
          </p:grpSpPr>
          <p:sp>
            <p:nvSpPr>
              <p:cNvPr id="19" name="Rectangle 16"/>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1" name="Line 19"/>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p:cNvGrpSpPr/>
            <p:nvPr/>
          </p:nvGrpSpPr>
          <p:grpSpPr>
            <a:xfrm>
              <a:off x="3471863" y="3287713"/>
              <a:ext cx="6216650" cy="2835275"/>
              <a:chOff x="1227" y="2071"/>
              <a:chExt cx="3916" cy="1786"/>
            </a:xfrm>
          </p:grpSpPr>
          <p:grpSp>
            <p:nvGrpSpPr>
              <p:cNvPr id="25" name="Group 25"/>
              <p:cNvGrpSpPr/>
              <p:nvPr/>
            </p:nvGrpSpPr>
            <p:grpSpPr>
              <a:xfrm>
                <a:off x="3043" y="2103"/>
                <a:ext cx="1052" cy="370"/>
                <a:chOff x="3043" y="2103"/>
                <a:chExt cx="1052" cy="370"/>
              </a:xfrm>
            </p:grpSpPr>
            <p:sp>
              <p:nvSpPr>
                <p:cNvPr id="45" name="Oval 22"/>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p:cNvSpPr/>
                <p:nvPr/>
              </p:nvSpPr>
              <p:spPr>
                <a:xfrm>
                  <a:off x="3182" y="217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7" name="Oval 24"/>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p:cNvGrpSpPr/>
              <p:nvPr/>
            </p:nvGrpSpPr>
            <p:grpSpPr>
              <a:xfrm>
                <a:off x="1611" y="2071"/>
                <a:ext cx="1052" cy="370"/>
                <a:chOff x="1611" y="2071"/>
                <a:chExt cx="1052" cy="370"/>
              </a:xfrm>
            </p:grpSpPr>
            <p:sp>
              <p:nvSpPr>
                <p:cNvPr id="42" name="Oval 26"/>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p:cNvSpPr/>
                <p:nvPr/>
              </p:nvSpPr>
              <p:spPr>
                <a:xfrm>
                  <a:off x="1750" y="2144"/>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4" name="Oval 28"/>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p:cNvGrpSpPr/>
              <p:nvPr/>
            </p:nvGrpSpPr>
            <p:grpSpPr>
              <a:xfrm>
                <a:off x="1227" y="3477"/>
                <a:ext cx="1052" cy="372"/>
                <a:chOff x="1227" y="3477"/>
                <a:chExt cx="1052" cy="372"/>
              </a:xfrm>
            </p:grpSpPr>
            <p:sp>
              <p:nvSpPr>
                <p:cNvPr id="39" name="Oval 30"/>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p:cNvSpPr/>
                <p:nvPr/>
              </p:nvSpPr>
              <p:spPr>
                <a:xfrm>
                  <a:off x="1366" y="3552"/>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1" name="Oval 32"/>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p:cNvGrpSpPr/>
              <p:nvPr/>
            </p:nvGrpSpPr>
            <p:grpSpPr>
              <a:xfrm>
                <a:off x="2675" y="3487"/>
                <a:ext cx="1052" cy="370"/>
                <a:chOff x="2675" y="3487"/>
                <a:chExt cx="1052" cy="370"/>
              </a:xfrm>
            </p:grpSpPr>
            <p:sp>
              <p:nvSpPr>
                <p:cNvPr id="36" name="Oval 34"/>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p:cNvSpPr/>
                <p:nvPr/>
              </p:nvSpPr>
              <p:spPr>
                <a:xfrm>
                  <a:off x="2814" y="3560"/>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8" name="Oval 36"/>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p:cNvGrpSpPr/>
              <p:nvPr/>
            </p:nvGrpSpPr>
            <p:grpSpPr>
              <a:xfrm>
                <a:off x="4091" y="3183"/>
                <a:ext cx="1052" cy="370"/>
                <a:chOff x="4091" y="3183"/>
                <a:chExt cx="1052" cy="370"/>
              </a:xfrm>
            </p:grpSpPr>
            <p:sp>
              <p:nvSpPr>
                <p:cNvPr id="33" name="Oval 38"/>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p:cNvSpPr/>
                <p:nvPr/>
              </p:nvSpPr>
              <p:spPr>
                <a:xfrm>
                  <a:off x="4230" y="325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5" name="Oval 40"/>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8" name="Group 49"/>
            <p:cNvGrpSpPr/>
            <p:nvPr/>
          </p:nvGrpSpPr>
          <p:grpSpPr>
            <a:xfrm>
              <a:off x="1701800" y="3406775"/>
              <a:ext cx="3562350" cy="1477963"/>
              <a:chOff x="112" y="2146"/>
              <a:chExt cx="2244" cy="931"/>
            </a:xfrm>
          </p:grpSpPr>
          <p:sp>
            <p:nvSpPr>
              <p:cNvPr id="49" name="Rectangle 46"/>
              <p:cNvSpPr/>
              <p:nvPr/>
            </p:nvSpPr>
            <p:spPr>
              <a:xfrm>
                <a:off x="112" y="2146"/>
                <a:ext cx="1292" cy="93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spcBef>
                    <a:spcPct val="0"/>
                  </a:spcBef>
                  <a:buClr>
                    <a:schemeClr val="accent2"/>
                  </a:buClr>
                  <a:buFont typeface="Wingdings" panose="05000000000000000000" pitchFamily="2" charset="2"/>
                  <a:buChar char="l"/>
                </a:pPr>
                <a:r>
                  <a:rPr lang="zh-CN" altLang="en-US" sz="1800" dirty="0">
                    <a:latin typeface="+mn-ea"/>
                  </a:rPr>
                  <a:t>第二层</a:t>
                </a:r>
                <a:r>
                  <a:rPr lang="en-US" altLang="zh-CN" sz="1800" dirty="0">
                    <a:latin typeface="+mn-ea"/>
                  </a:rPr>
                  <a:t>ISP</a:t>
                </a:r>
                <a:r>
                  <a:rPr lang="zh-CN" altLang="en-US" sz="1800" dirty="0">
                    <a:latin typeface="+mn-ea"/>
                  </a:rPr>
                  <a:t>需要向第一层</a:t>
                </a:r>
                <a:r>
                  <a:rPr lang="en-US" altLang="zh-CN" sz="1800" dirty="0">
                    <a:latin typeface="+mn-ea"/>
                  </a:rPr>
                  <a:t>ISP</a:t>
                </a:r>
                <a:r>
                  <a:rPr lang="zh-CN" altLang="en-US" sz="1800" dirty="0">
                    <a:latin typeface="+mn-ea"/>
                  </a:rPr>
                  <a:t>付费</a:t>
                </a:r>
              </a:p>
              <a:p>
                <a:pPr lvl="0">
                  <a:spcBef>
                    <a:spcPct val="0"/>
                  </a:spcBef>
                  <a:buClr>
                    <a:schemeClr val="accent2"/>
                  </a:buClr>
                  <a:buFont typeface="Wingdings" panose="05000000000000000000" pitchFamily="2" charset="2"/>
                  <a:buChar char="l"/>
                </a:pPr>
                <a:r>
                  <a:rPr lang="zh-CN" altLang="en-US" sz="1800" dirty="0">
                    <a:latin typeface="+mn-ea"/>
                  </a:rPr>
                  <a:t>第二层</a:t>
                </a:r>
                <a:r>
                  <a:rPr lang="en-US" altLang="zh-CN" sz="1800" dirty="0">
                    <a:latin typeface="+mn-ea"/>
                  </a:rPr>
                  <a:t>ISP</a:t>
                </a:r>
                <a:r>
                  <a:rPr lang="zh-CN" altLang="en-US" sz="1800" dirty="0">
                    <a:latin typeface="+mn-ea"/>
                  </a:rPr>
                  <a:t>是第一层</a:t>
                </a:r>
                <a:r>
                  <a:rPr lang="en-US" altLang="zh-CN" sz="1800" dirty="0">
                    <a:latin typeface="+mn-ea"/>
                  </a:rPr>
                  <a:t>ISP</a:t>
                </a:r>
                <a:r>
                  <a:rPr lang="zh-CN" altLang="en-US" sz="1800" dirty="0">
                    <a:latin typeface="+mn-ea"/>
                  </a:rPr>
                  <a:t>的客户</a:t>
                </a:r>
              </a:p>
            </p:txBody>
          </p:sp>
          <p:sp>
            <p:nvSpPr>
              <p:cNvPr id="50" name="Line 47"/>
              <p:cNvSpPr/>
              <p:nvPr/>
            </p:nvSpPr>
            <p:spPr>
              <a:xfrm flipV="1">
                <a:off x="1344" y="2392"/>
                <a:ext cx="1012" cy="368"/>
              </a:xfrm>
              <a:prstGeom prst="line">
                <a:avLst/>
              </a:prstGeom>
              <a:ln w="12700" cap="flat" cmpd="sng">
                <a:solidFill>
                  <a:schemeClr val="tx1"/>
                </a:solidFill>
                <a:prstDash val="solid"/>
                <a:headEnd type="none" w="sm" len="sm"/>
                <a:tailEnd type="stealth" w="med" len="med"/>
              </a:ln>
            </p:spPr>
          </p:sp>
          <p:sp>
            <p:nvSpPr>
              <p:cNvPr id="51" name="Line 48"/>
              <p:cNvSpPr/>
              <p:nvPr/>
            </p:nvSpPr>
            <p:spPr>
              <a:xfrm flipV="1">
                <a:off x="1352" y="2412"/>
                <a:ext cx="360" cy="344"/>
              </a:xfrm>
              <a:prstGeom prst="line">
                <a:avLst/>
              </a:prstGeom>
              <a:ln w="12700" cap="flat" cmpd="sng">
                <a:solidFill>
                  <a:schemeClr val="tx1"/>
                </a:solidFill>
                <a:prstDash val="solid"/>
                <a:headEnd type="none" w="sm" len="sm"/>
                <a:tailEnd type="stealth" w="med" len="med"/>
              </a:ln>
            </p:spPr>
          </p:sp>
        </p:grpSp>
        <p:grpSp>
          <p:nvGrpSpPr>
            <p:cNvPr id="52" name="Group 58"/>
            <p:cNvGrpSpPr/>
            <p:nvPr/>
          </p:nvGrpSpPr>
          <p:grpSpPr>
            <a:xfrm>
              <a:off x="7532681" y="3019425"/>
              <a:ext cx="3184521" cy="2135188"/>
              <a:chOff x="3785" y="1902"/>
              <a:chExt cx="2006" cy="1345"/>
            </a:xfrm>
          </p:grpSpPr>
          <p:sp>
            <p:nvSpPr>
              <p:cNvPr id="53" name="Oval 50"/>
              <p:cNvSpPr/>
              <p:nvPr/>
            </p:nvSpPr>
            <p:spPr>
              <a:xfrm>
                <a:off x="3993" y="2321"/>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51"/>
              <p:cNvSpPr/>
              <p:nvPr/>
            </p:nvSpPr>
            <p:spPr>
              <a:xfrm>
                <a:off x="4659" y="1902"/>
                <a:ext cx="113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latin typeface="+mn-ea"/>
                  </a:rPr>
                  <a:t>第二层</a:t>
                </a:r>
                <a:r>
                  <a:rPr lang="en-US" altLang="zh-CN" sz="1800" dirty="0">
                    <a:latin typeface="+mn-ea"/>
                  </a:rPr>
                  <a:t>ISP</a:t>
                </a:r>
                <a:r>
                  <a:rPr lang="zh-CN" altLang="en-US" sz="1800" dirty="0">
                    <a:latin typeface="+mn-ea"/>
                  </a:rPr>
                  <a:t>之间可以使用专用对等点互连，或使用</a:t>
                </a:r>
                <a:r>
                  <a:rPr lang="en-US" altLang="zh-CN" sz="1800" dirty="0">
                    <a:latin typeface="+mn-ea"/>
                  </a:rPr>
                  <a:t>IXP</a:t>
                </a:r>
                <a:r>
                  <a:rPr lang="zh-CN" altLang="en-US" sz="1800" dirty="0">
                    <a:latin typeface="+mn-ea"/>
                  </a:rPr>
                  <a:t>互连</a:t>
                </a:r>
              </a:p>
            </p:txBody>
          </p:sp>
          <p:sp>
            <p:nvSpPr>
              <p:cNvPr id="55" name="Oval 52"/>
              <p:cNvSpPr/>
              <p:nvPr/>
            </p:nvSpPr>
            <p:spPr>
              <a:xfrm>
                <a:off x="4601" y="3145"/>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6" name="Line 53"/>
              <p:cNvSpPr/>
              <p:nvPr/>
            </p:nvSpPr>
            <p:spPr>
              <a:xfrm>
                <a:off x="4064" y="2408"/>
                <a:ext cx="552" cy="728"/>
              </a:xfrm>
              <a:prstGeom prst="line">
                <a:avLst/>
              </a:prstGeom>
              <a:ln w="12700" cap="flat" cmpd="sng">
                <a:solidFill>
                  <a:schemeClr val="tx1"/>
                </a:solidFill>
                <a:prstDash val="solid"/>
                <a:headEnd type="none" w="sm" len="sm"/>
                <a:tailEnd type="none" w="sm" len="sm"/>
              </a:ln>
            </p:spPr>
          </p:sp>
          <p:sp>
            <p:nvSpPr>
              <p:cNvPr id="57" name="Oval 54"/>
              <p:cNvSpPr/>
              <p:nvPr/>
            </p:nvSpPr>
            <p:spPr>
              <a:xfrm>
                <a:off x="3785" y="2393"/>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Line 55"/>
              <p:cNvSpPr/>
              <p:nvPr/>
            </p:nvSpPr>
            <p:spPr>
              <a:xfrm>
                <a:off x="3832" y="2488"/>
                <a:ext cx="0" cy="152"/>
              </a:xfrm>
              <a:prstGeom prst="line">
                <a:avLst/>
              </a:prstGeom>
              <a:ln w="12700" cap="flat" cmpd="sng">
                <a:solidFill>
                  <a:schemeClr val="tx1"/>
                </a:solidFill>
                <a:prstDash val="solid"/>
                <a:headEnd type="none" w="sm" len="sm"/>
                <a:tailEnd type="none" w="sm" len="sm"/>
              </a:ln>
            </p:spPr>
          </p:sp>
          <p:sp>
            <p:nvSpPr>
              <p:cNvPr id="59" name="Line 56"/>
              <p:cNvSpPr/>
              <p:nvPr/>
            </p:nvSpPr>
            <p:spPr>
              <a:xfrm flipH="1">
                <a:off x="4388" y="2000"/>
                <a:ext cx="260" cy="824"/>
              </a:xfrm>
              <a:prstGeom prst="line">
                <a:avLst/>
              </a:prstGeom>
              <a:ln w="12700" cap="flat" cmpd="sng">
                <a:solidFill>
                  <a:schemeClr val="tx1"/>
                </a:solidFill>
                <a:prstDash val="solid"/>
                <a:headEnd type="none" w="sm" len="sm"/>
                <a:tailEnd type="stealth" w="med" len="med"/>
              </a:ln>
            </p:spPr>
          </p:sp>
          <p:sp>
            <p:nvSpPr>
              <p:cNvPr id="60" name="Line 57"/>
              <p:cNvSpPr/>
              <p:nvPr/>
            </p:nvSpPr>
            <p:spPr>
              <a:xfrm flipH="1">
                <a:off x="3880" y="2012"/>
                <a:ext cx="760" cy="400"/>
              </a:xfrm>
              <a:prstGeom prst="line">
                <a:avLst/>
              </a:prstGeom>
              <a:ln w="12700" cap="flat" cmpd="sng">
                <a:solidFill>
                  <a:schemeClr val="tx1"/>
                </a:solidFill>
                <a:prstDash val="solid"/>
                <a:headEnd type="none" w="sm" len="sm"/>
                <a:tailEnd type="stealth" w="med" len="med"/>
              </a:ln>
            </p:spPr>
          </p:sp>
        </p:grpSp>
      </p:grpSp>
      <p:sp>
        <p:nvSpPr>
          <p:cNvPr id="62" name="Title 1"/>
          <p:cNvSpPr txBox="1"/>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675123" y="1557756"/>
            <a:ext cx="10375030" cy="51672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en-US" altLang="zh-CN" sz="2600" dirty="0">
                <a:latin typeface="+mn-ea"/>
              </a:rPr>
              <a:t>“Tier-3”ISPs and local ISPs ——</a:t>
            </a:r>
            <a:r>
              <a:rPr lang="zh-CN" altLang="en-US" sz="2600" dirty="0">
                <a:latin typeface="+mn-ea"/>
              </a:rPr>
              <a:t>最后的接入网络 </a:t>
            </a:r>
            <a:r>
              <a:rPr lang="en-US" altLang="zh-CN" sz="2600" dirty="0">
                <a:latin typeface="+mn-ea"/>
              </a:rPr>
              <a:t>(</a:t>
            </a:r>
            <a:r>
              <a:rPr lang="zh-CN" altLang="en-US" sz="2600" dirty="0">
                <a:latin typeface="+mn-ea"/>
              </a:rPr>
              <a:t>最接近端系统</a:t>
            </a:r>
            <a:r>
              <a:rPr lang="en-US" altLang="zh-CN" sz="2600" dirty="0">
                <a:latin typeface="+mn-ea"/>
              </a:rPr>
              <a:t>)</a:t>
            </a:r>
            <a:endParaRPr lang="en-US" altLang="zh-CN" sz="2600" b="1" dirty="0">
              <a:solidFill>
                <a:srgbClr val="FF0000"/>
              </a:solidFill>
              <a:latin typeface="+mn-ea"/>
            </a:endParaRPr>
          </a:p>
        </p:txBody>
      </p:sp>
      <p:grpSp>
        <p:nvGrpSpPr>
          <p:cNvPr id="2" name="组合 1"/>
          <p:cNvGrpSpPr/>
          <p:nvPr/>
        </p:nvGrpSpPr>
        <p:grpSpPr>
          <a:xfrm>
            <a:off x="776487" y="2204085"/>
            <a:ext cx="9920088" cy="4495800"/>
            <a:chOff x="776487" y="2204085"/>
            <a:chExt cx="9920088" cy="4495800"/>
          </a:xfrm>
        </p:grpSpPr>
        <p:sp>
          <p:nvSpPr>
            <p:cNvPr id="5" name="Oval 3"/>
            <p:cNvSpPr/>
            <p:nvPr/>
          </p:nvSpPr>
          <p:spPr>
            <a:xfrm>
              <a:off x="3957638" y="479329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6" name="Oval 4"/>
            <p:cNvSpPr/>
            <p:nvPr/>
          </p:nvSpPr>
          <p:spPr>
            <a:xfrm>
              <a:off x="5056188" y="358997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7" name="Oval 5"/>
            <p:cNvSpPr/>
            <p:nvPr/>
          </p:nvSpPr>
          <p:spPr>
            <a:xfrm>
              <a:off x="6326188" y="475519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8" name="Oval 6"/>
            <p:cNvSpPr/>
            <p:nvPr/>
          </p:nvSpPr>
          <p:spPr>
            <a:xfrm>
              <a:off x="6646863" y="47615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Oval 7"/>
            <p:cNvSpPr/>
            <p:nvPr/>
          </p:nvSpPr>
          <p:spPr>
            <a:xfrm>
              <a:off x="6196013" y="42916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p:cNvSpPr/>
            <p:nvPr/>
          </p:nvSpPr>
          <p:spPr>
            <a:xfrm>
              <a:off x="5732463" y="43170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p:cNvSpPr/>
            <p:nvPr/>
          </p:nvSpPr>
          <p:spPr>
            <a:xfrm>
              <a:off x="5262563" y="47742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p:cNvSpPr/>
            <p:nvPr/>
          </p:nvSpPr>
          <p:spPr>
            <a:xfrm>
              <a:off x="5757863" y="50917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p:cNvSpPr/>
            <p:nvPr/>
          </p:nvSpPr>
          <p:spPr>
            <a:xfrm>
              <a:off x="6272213" y="50790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Line 12"/>
            <p:cNvSpPr/>
            <p:nvPr/>
          </p:nvSpPr>
          <p:spPr>
            <a:xfrm flipV="1">
              <a:off x="5892800" y="5147310"/>
              <a:ext cx="381000" cy="6350"/>
            </a:xfrm>
            <a:prstGeom prst="line">
              <a:avLst/>
            </a:prstGeom>
            <a:ln w="12700" cap="flat" cmpd="sng">
              <a:solidFill>
                <a:schemeClr val="tx1"/>
              </a:solidFill>
              <a:prstDash val="solid"/>
              <a:headEnd type="none" w="sm" len="sm"/>
              <a:tailEnd type="none" w="sm" len="sm"/>
            </a:ln>
          </p:spPr>
        </p:sp>
        <p:sp>
          <p:nvSpPr>
            <p:cNvPr id="15" name="Line 13"/>
            <p:cNvSpPr/>
            <p:nvPr/>
          </p:nvSpPr>
          <p:spPr>
            <a:xfrm>
              <a:off x="6302375" y="4404360"/>
              <a:ext cx="368300" cy="368300"/>
            </a:xfrm>
            <a:prstGeom prst="line">
              <a:avLst/>
            </a:prstGeom>
            <a:ln w="12700" cap="flat" cmpd="sng">
              <a:solidFill>
                <a:schemeClr val="tx1"/>
              </a:solidFill>
              <a:prstDash val="solid"/>
              <a:headEnd type="none" w="sm" len="sm"/>
              <a:tailEnd type="none" w="sm" len="sm"/>
            </a:ln>
          </p:spPr>
        </p:sp>
        <p:sp>
          <p:nvSpPr>
            <p:cNvPr id="16" name="Line 14"/>
            <p:cNvSpPr/>
            <p:nvPr/>
          </p:nvSpPr>
          <p:spPr>
            <a:xfrm flipV="1">
              <a:off x="5359400" y="4436110"/>
              <a:ext cx="393700" cy="355600"/>
            </a:xfrm>
            <a:prstGeom prst="line">
              <a:avLst/>
            </a:prstGeom>
            <a:ln w="12700" cap="flat" cmpd="sng">
              <a:solidFill>
                <a:schemeClr val="tx1"/>
              </a:solidFill>
              <a:prstDash val="solid"/>
              <a:headEnd type="none" w="sm" len="sm"/>
              <a:tailEnd type="none" w="sm" len="sm"/>
            </a:ln>
          </p:spPr>
        </p:sp>
        <p:grpSp>
          <p:nvGrpSpPr>
            <p:cNvPr id="17" name="Group 17"/>
            <p:cNvGrpSpPr/>
            <p:nvPr/>
          </p:nvGrpSpPr>
          <p:grpSpPr>
            <a:xfrm>
              <a:off x="7194550" y="4086860"/>
              <a:ext cx="717550" cy="398463"/>
              <a:chOff x="3572" y="2632"/>
              <a:chExt cx="452" cy="251"/>
            </a:xfrm>
          </p:grpSpPr>
          <p:sp>
            <p:nvSpPr>
              <p:cNvPr id="18" name="Rectangle 15"/>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16"/>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0" name="Line 18"/>
            <p:cNvSpPr/>
            <p:nvPr/>
          </p:nvSpPr>
          <p:spPr>
            <a:xfrm flipH="1">
              <a:off x="6746875" y="4353560"/>
              <a:ext cx="501650" cy="425450"/>
            </a:xfrm>
            <a:prstGeom prst="line">
              <a:avLst/>
            </a:prstGeom>
            <a:ln w="12700" cap="flat" cmpd="sng">
              <a:solidFill>
                <a:schemeClr val="tx1"/>
              </a:solidFill>
              <a:prstDash val="solid"/>
              <a:headEnd type="none" w="sm" len="sm"/>
              <a:tailEnd type="none" w="sm" len="sm"/>
            </a:ln>
          </p:spPr>
        </p:sp>
        <p:sp>
          <p:nvSpPr>
            <p:cNvPr id="21" name="Line 19"/>
            <p:cNvSpPr/>
            <p:nvPr/>
          </p:nvSpPr>
          <p:spPr>
            <a:xfrm flipH="1">
              <a:off x="6315075" y="4271010"/>
              <a:ext cx="901700" cy="114300"/>
            </a:xfrm>
            <a:prstGeom prst="line">
              <a:avLst/>
            </a:prstGeom>
            <a:ln w="12700" cap="flat" cmpd="sng">
              <a:solidFill>
                <a:schemeClr val="tx1"/>
              </a:solidFill>
              <a:prstDash val="solid"/>
              <a:headEnd type="none" w="sm" len="sm"/>
              <a:tailEnd type="none" w="sm" len="sm"/>
            </a:ln>
          </p:spPr>
        </p:sp>
        <p:sp>
          <p:nvSpPr>
            <p:cNvPr id="22" name="Line 20"/>
            <p:cNvSpPr/>
            <p:nvPr/>
          </p:nvSpPr>
          <p:spPr>
            <a:xfrm flipH="1">
              <a:off x="5400675" y="4328160"/>
              <a:ext cx="1816100" cy="482600"/>
            </a:xfrm>
            <a:prstGeom prst="line">
              <a:avLst/>
            </a:prstGeom>
            <a:ln w="12700" cap="flat" cmpd="sng">
              <a:solidFill>
                <a:schemeClr val="tx1"/>
              </a:solidFill>
              <a:prstDash val="solid"/>
              <a:headEnd type="none" w="sm" len="sm"/>
              <a:tailEnd type="none" w="sm" len="sm"/>
            </a:ln>
          </p:spPr>
        </p:sp>
        <p:grpSp>
          <p:nvGrpSpPr>
            <p:cNvPr id="23" name="Group 44"/>
            <p:cNvGrpSpPr/>
            <p:nvPr/>
          </p:nvGrpSpPr>
          <p:grpSpPr>
            <a:xfrm>
              <a:off x="3471863" y="3196273"/>
              <a:ext cx="6216650" cy="2835275"/>
              <a:chOff x="1227" y="2071"/>
              <a:chExt cx="3916" cy="1786"/>
            </a:xfrm>
          </p:grpSpPr>
          <p:grpSp>
            <p:nvGrpSpPr>
              <p:cNvPr id="24" name="Group 24"/>
              <p:cNvGrpSpPr/>
              <p:nvPr/>
            </p:nvGrpSpPr>
            <p:grpSpPr>
              <a:xfrm>
                <a:off x="3043" y="2103"/>
                <a:ext cx="1052" cy="370"/>
                <a:chOff x="3043" y="2103"/>
                <a:chExt cx="1052" cy="370"/>
              </a:xfrm>
            </p:grpSpPr>
            <p:sp>
              <p:nvSpPr>
                <p:cNvPr id="44" name="Oval 21"/>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22"/>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6" name="Oval 23"/>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8"/>
              <p:cNvGrpSpPr/>
              <p:nvPr/>
            </p:nvGrpSpPr>
            <p:grpSpPr>
              <a:xfrm>
                <a:off x="1611" y="2071"/>
                <a:ext cx="1052" cy="370"/>
                <a:chOff x="1611" y="2071"/>
                <a:chExt cx="1052" cy="370"/>
              </a:xfrm>
            </p:grpSpPr>
            <p:sp>
              <p:nvSpPr>
                <p:cNvPr id="41" name="Oval 25"/>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26"/>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3" name="Oval 27"/>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32"/>
              <p:cNvGrpSpPr/>
              <p:nvPr/>
            </p:nvGrpSpPr>
            <p:grpSpPr>
              <a:xfrm>
                <a:off x="1227" y="3477"/>
                <a:ext cx="1052" cy="372"/>
                <a:chOff x="1227" y="3477"/>
                <a:chExt cx="1052" cy="372"/>
              </a:xfrm>
            </p:grpSpPr>
            <p:sp>
              <p:nvSpPr>
                <p:cNvPr id="38" name="Oval 29"/>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0"/>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0" name="Oval 31"/>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6"/>
              <p:cNvGrpSpPr/>
              <p:nvPr/>
            </p:nvGrpSpPr>
            <p:grpSpPr>
              <a:xfrm>
                <a:off x="2675" y="3487"/>
                <a:ext cx="1052" cy="370"/>
                <a:chOff x="2675" y="3487"/>
                <a:chExt cx="1052" cy="370"/>
              </a:xfrm>
            </p:grpSpPr>
            <p:sp>
              <p:nvSpPr>
                <p:cNvPr id="35" name="Oval 33"/>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7" name="Oval 35"/>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40"/>
              <p:cNvGrpSpPr/>
              <p:nvPr/>
            </p:nvGrpSpPr>
            <p:grpSpPr>
              <a:xfrm>
                <a:off x="4091" y="3183"/>
                <a:ext cx="1052" cy="370"/>
                <a:chOff x="4091" y="3183"/>
                <a:chExt cx="1052" cy="370"/>
              </a:xfrm>
            </p:grpSpPr>
            <p:sp>
              <p:nvSpPr>
                <p:cNvPr id="32" name="Oval 37"/>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38"/>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4" name="Oval 39"/>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9" name="Oval 41"/>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42"/>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1" name="Oval 43"/>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7" name="Oval 45"/>
            <p:cNvSpPr/>
            <p:nvPr/>
          </p:nvSpPr>
          <p:spPr>
            <a:xfrm>
              <a:off x="7862888" y="35931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6"/>
            <p:cNvSpPr/>
            <p:nvPr/>
          </p:nvSpPr>
          <p:spPr>
            <a:xfrm>
              <a:off x="8828088" y="49012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Line 47"/>
            <p:cNvSpPr/>
            <p:nvPr/>
          </p:nvSpPr>
          <p:spPr>
            <a:xfrm>
              <a:off x="7975600" y="3731260"/>
              <a:ext cx="876300" cy="1155700"/>
            </a:xfrm>
            <a:prstGeom prst="line">
              <a:avLst/>
            </a:prstGeom>
            <a:ln w="12700" cap="flat" cmpd="sng">
              <a:solidFill>
                <a:schemeClr val="tx1"/>
              </a:solidFill>
              <a:prstDash val="solid"/>
              <a:headEnd type="none" w="sm" len="sm"/>
              <a:tailEnd type="none" w="sm" len="sm"/>
            </a:ln>
          </p:spPr>
        </p:sp>
        <p:sp>
          <p:nvSpPr>
            <p:cNvPr id="50" name="Oval 48"/>
            <p:cNvSpPr/>
            <p:nvPr/>
          </p:nvSpPr>
          <p:spPr>
            <a:xfrm>
              <a:off x="7532688" y="37074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Line 49"/>
            <p:cNvSpPr/>
            <p:nvPr/>
          </p:nvSpPr>
          <p:spPr>
            <a:xfrm>
              <a:off x="7607300" y="3858260"/>
              <a:ext cx="0" cy="241300"/>
            </a:xfrm>
            <a:prstGeom prst="line">
              <a:avLst/>
            </a:prstGeom>
            <a:ln w="12700" cap="flat" cmpd="sng">
              <a:solidFill>
                <a:schemeClr val="tx1"/>
              </a:solidFill>
              <a:prstDash val="solid"/>
              <a:headEnd type="none" w="sm" len="sm"/>
              <a:tailEnd type="none" w="sm" len="sm"/>
            </a:ln>
          </p:spPr>
        </p:sp>
        <p:grpSp>
          <p:nvGrpSpPr>
            <p:cNvPr id="52" name="Group 77"/>
            <p:cNvGrpSpPr/>
            <p:nvPr/>
          </p:nvGrpSpPr>
          <p:grpSpPr>
            <a:xfrm>
              <a:off x="2818672" y="2204085"/>
              <a:ext cx="7877903" cy="4495800"/>
              <a:chOff x="971" y="1559"/>
              <a:chExt cx="4296" cy="2620"/>
            </a:xfrm>
          </p:grpSpPr>
          <p:grpSp>
            <p:nvGrpSpPr>
              <p:cNvPr id="53" name="Group 52"/>
              <p:cNvGrpSpPr/>
              <p:nvPr/>
            </p:nvGrpSpPr>
            <p:grpSpPr>
              <a:xfrm>
                <a:off x="3323" y="1687"/>
                <a:ext cx="664" cy="436"/>
                <a:chOff x="3323" y="1687"/>
                <a:chExt cx="664" cy="436"/>
              </a:xfrm>
            </p:grpSpPr>
            <p:sp>
              <p:nvSpPr>
                <p:cNvPr id="78" name="Oval 50"/>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51"/>
                <p:cNvSpPr/>
                <p:nvPr/>
              </p:nvSpPr>
              <p:spPr>
                <a:xfrm>
                  <a:off x="3403" y="1706"/>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4" name="Group 55"/>
              <p:cNvGrpSpPr/>
              <p:nvPr/>
            </p:nvGrpSpPr>
            <p:grpSpPr>
              <a:xfrm>
                <a:off x="2715" y="1783"/>
                <a:ext cx="664" cy="436"/>
                <a:chOff x="2715" y="1783"/>
                <a:chExt cx="664" cy="436"/>
              </a:xfrm>
            </p:grpSpPr>
            <p:sp>
              <p:nvSpPr>
                <p:cNvPr id="76" name="Oval 53"/>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54"/>
                <p:cNvSpPr/>
                <p:nvPr/>
              </p:nvSpPr>
              <p:spPr>
                <a:xfrm>
                  <a:off x="2795" y="180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5" name="Group 58"/>
              <p:cNvGrpSpPr/>
              <p:nvPr/>
            </p:nvGrpSpPr>
            <p:grpSpPr>
              <a:xfrm>
                <a:off x="3795" y="1775"/>
                <a:ext cx="664" cy="436"/>
                <a:chOff x="3795" y="1775"/>
                <a:chExt cx="664" cy="436"/>
              </a:xfrm>
            </p:grpSpPr>
            <p:sp>
              <p:nvSpPr>
                <p:cNvPr id="74" name="Oval 56"/>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57"/>
                <p:cNvSpPr/>
                <p:nvPr/>
              </p:nvSpPr>
              <p:spPr>
                <a:xfrm>
                  <a:off x="3875" y="179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61"/>
              <p:cNvGrpSpPr/>
              <p:nvPr/>
            </p:nvGrpSpPr>
            <p:grpSpPr>
              <a:xfrm>
                <a:off x="971" y="3703"/>
                <a:ext cx="664" cy="436"/>
                <a:chOff x="971" y="3703"/>
                <a:chExt cx="664" cy="436"/>
              </a:xfrm>
            </p:grpSpPr>
            <p:sp>
              <p:nvSpPr>
                <p:cNvPr id="72" name="Oval 59"/>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60"/>
                <p:cNvSpPr/>
                <p:nvPr/>
              </p:nvSpPr>
              <p:spPr>
                <a:xfrm>
                  <a:off x="1051" y="372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7" name="Group 64"/>
              <p:cNvGrpSpPr/>
              <p:nvPr/>
            </p:nvGrpSpPr>
            <p:grpSpPr>
              <a:xfrm>
                <a:off x="1187" y="1559"/>
                <a:ext cx="664" cy="436"/>
                <a:chOff x="1187" y="1559"/>
                <a:chExt cx="664" cy="436"/>
              </a:xfrm>
            </p:grpSpPr>
            <p:sp>
              <p:nvSpPr>
                <p:cNvPr id="70" name="Oval 62"/>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3"/>
                <p:cNvSpPr/>
                <p:nvPr/>
              </p:nvSpPr>
              <p:spPr>
                <a:xfrm>
                  <a:off x="1267" y="1578"/>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8" name="Group 67"/>
              <p:cNvGrpSpPr/>
              <p:nvPr/>
            </p:nvGrpSpPr>
            <p:grpSpPr>
              <a:xfrm>
                <a:off x="1731" y="1711"/>
                <a:ext cx="664" cy="436"/>
                <a:chOff x="1731" y="1711"/>
                <a:chExt cx="664" cy="436"/>
              </a:xfrm>
            </p:grpSpPr>
            <p:sp>
              <p:nvSpPr>
                <p:cNvPr id="68" name="Oval 65"/>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66"/>
                <p:cNvSpPr/>
                <p:nvPr/>
              </p:nvSpPr>
              <p:spPr>
                <a:xfrm>
                  <a:off x="1776" y="1730"/>
                  <a:ext cx="470"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Tier-3</a:t>
                  </a:r>
                </a:p>
                <a:p>
                  <a:pPr marL="0" lvl="0" indent="0" algn="ctr">
                    <a:spcBef>
                      <a:spcPct val="0"/>
                    </a:spcBef>
                    <a:buSzPct val="100000"/>
                    <a:buNone/>
                  </a:pPr>
                  <a:r>
                    <a:rPr lang="en-US" altLang="zh-CN" sz="1800" b="1" dirty="0">
                      <a:latin typeface="+mn-ea"/>
                    </a:rPr>
                    <a:t>ISP</a:t>
                  </a:r>
                </a:p>
              </p:txBody>
            </p:sp>
          </p:grpSp>
          <p:grpSp>
            <p:nvGrpSpPr>
              <p:cNvPr id="59" name="Group 70"/>
              <p:cNvGrpSpPr/>
              <p:nvPr/>
            </p:nvGrpSpPr>
            <p:grpSpPr>
              <a:xfrm>
                <a:off x="1827" y="3743"/>
                <a:ext cx="664" cy="436"/>
                <a:chOff x="1827" y="3743"/>
                <a:chExt cx="664" cy="436"/>
              </a:xfrm>
            </p:grpSpPr>
            <p:sp>
              <p:nvSpPr>
                <p:cNvPr id="66" name="Oval 68"/>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9"/>
                <p:cNvSpPr/>
                <p:nvPr/>
              </p:nvSpPr>
              <p:spPr>
                <a:xfrm>
                  <a:off x="1907"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0" name="Group 73"/>
              <p:cNvGrpSpPr/>
              <p:nvPr/>
            </p:nvGrpSpPr>
            <p:grpSpPr>
              <a:xfrm>
                <a:off x="2899" y="3743"/>
                <a:ext cx="664" cy="436"/>
                <a:chOff x="2899" y="3743"/>
                <a:chExt cx="664" cy="436"/>
              </a:xfrm>
            </p:grpSpPr>
            <p:sp>
              <p:nvSpPr>
                <p:cNvPr id="64" name="Oval 71"/>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Rectangle 72"/>
                <p:cNvSpPr/>
                <p:nvPr/>
              </p:nvSpPr>
              <p:spPr>
                <a:xfrm>
                  <a:off x="2979"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1" name="Group 76"/>
              <p:cNvGrpSpPr/>
              <p:nvPr/>
            </p:nvGrpSpPr>
            <p:grpSpPr>
              <a:xfrm>
                <a:off x="4603" y="3455"/>
                <a:ext cx="664" cy="436"/>
                <a:chOff x="4603" y="3455"/>
                <a:chExt cx="664" cy="436"/>
              </a:xfrm>
            </p:grpSpPr>
            <p:sp>
              <p:nvSpPr>
                <p:cNvPr id="62" name="Oval 74"/>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75"/>
                <p:cNvSpPr/>
                <p:nvPr/>
              </p:nvSpPr>
              <p:spPr>
                <a:xfrm>
                  <a:off x="4683" y="347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grpSp>
          <p:nvGrpSpPr>
            <p:cNvPr id="80" name="Group 83"/>
            <p:cNvGrpSpPr/>
            <p:nvPr/>
          </p:nvGrpSpPr>
          <p:grpSpPr>
            <a:xfrm>
              <a:off x="776487" y="3083560"/>
              <a:ext cx="3848856" cy="2819400"/>
              <a:chOff x="47" y="2000"/>
              <a:chExt cx="1849" cy="1776"/>
            </a:xfrm>
          </p:grpSpPr>
          <p:sp>
            <p:nvSpPr>
              <p:cNvPr id="81" name="Rectangle 78"/>
              <p:cNvSpPr/>
              <p:nvPr/>
            </p:nvSpPr>
            <p:spPr>
              <a:xfrm>
                <a:off x="47" y="2094"/>
                <a:ext cx="1132" cy="110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t>Local and tier- 3 ISPs are </a:t>
                </a:r>
                <a:r>
                  <a:rPr lang="en-US" altLang="zh-CN" sz="1800" i="1" dirty="0"/>
                  <a:t>customers</a:t>
                </a:r>
                <a:r>
                  <a:rPr lang="en-US" altLang="zh-CN" sz="1800" dirty="0"/>
                  <a:t> of</a:t>
                </a:r>
              </a:p>
              <a:p>
                <a:pPr marL="0" lvl="0" indent="0">
                  <a:spcBef>
                    <a:spcPct val="0"/>
                  </a:spcBef>
                  <a:buSzPct val="100000"/>
                  <a:buNone/>
                </a:pPr>
                <a:r>
                  <a:rPr lang="en-US" altLang="zh-CN" sz="1800" dirty="0"/>
                  <a:t>higher tier ISPs</a:t>
                </a:r>
              </a:p>
              <a:p>
                <a:pPr marL="0" lvl="0" indent="0">
                  <a:spcBef>
                    <a:spcPct val="0"/>
                  </a:spcBef>
                  <a:buSzPct val="100000"/>
                  <a:buNone/>
                </a:pPr>
                <a:r>
                  <a:rPr lang="en-US" altLang="zh-CN" sz="1800" dirty="0"/>
                  <a:t>connecting them to rest of Internet</a:t>
                </a:r>
              </a:p>
            </p:txBody>
          </p:sp>
          <p:sp>
            <p:nvSpPr>
              <p:cNvPr id="82" name="Line 79"/>
              <p:cNvSpPr/>
              <p:nvPr/>
            </p:nvSpPr>
            <p:spPr>
              <a:xfrm flipV="1">
                <a:off x="1072" y="2008"/>
                <a:ext cx="344" cy="744"/>
              </a:xfrm>
              <a:prstGeom prst="line">
                <a:avLst/>
              </a:prstGeom>
              <a:ln w="12700" cap="flat" cmpd="sng">
                <a:solidFill>
                  <a:schemeClr val="tx1"/>
                </a:solidFill>
                <a:prstDash val="solid"/>
                <a:headEnd type="none" w="sm" len="sm"/>
                <a:tailEnd type="stealth" w="med" len="med"/>
              </a:ln>
            </p:spPr>
          </p:sp>
          <p:sp>
            <p:nvSpPr>
              <p:cNvPr id="83" name="Line 80"/>
              <p:cNvSpPr/>
              <p:nvPr/>
            </p:nvSpPr>
            <p:spPr>
              <a:xfrm flipV="1">
                <a:off x="1088" y="2000"/>
                <a:ext cx="664" cy="728"/>
              </a:xfrm>
              <a:prstGeom prst="line">
                <a:avLst/>
              </a:prstGeom>
              <a:ln w="12700" cap="flat" cmpd="sng">
                <a:solidFill>
                  <a:schemeClr val="tx1"/>
                </a:solidFill>
                <a:prstDash val="solid"/>
                <a:headEnd type="none" w="sm" len="sm"/>
                <a:tailEnd type="stealth" w="med" len="med"/>
              </a:ln>
            </p:spPr>
          </p:sp>
          <p:sp>
            <p:nvSpPr>
              <p:cNvPr id="84" name="Line 81"/>
              <p:cNvSpPr/>
              <p:nvPr/>
            </p:nvSpPr>
            <p:spPr>
              <a:xfrm>
                <a:off x="1073" y="2744"/>
                <a:ext cx="95" cy="960"/>
              </a:xfrm>
              <a:prstGeom prst="line">
                <a:avLst/>
              </a:prstGeom>
              <a:ln w="12700" cap="flat" cmpd="sng">
                <a:solidFill>
                  <a:schemeClr val="tx1"/>
                </a:solidFill>
                <a:prstDash val="solid"/>
                <a:headEnd type="none" w="sm" len="sm"/>
                <a:tailEnd type="stealth" w="med" len="med"/>
              </a:ln>
            </p:spPr>
          </p:sp>
          <p:sp>
            <p:nvSpPr>
              <p:cNvPr id="85" name="Line 82"/>
              <p:cNvSpPr/>
              <p:nvPr/>
            </p:nvSpPr>
            <p:spPr>
              <a:xfrm>
                <a:off x="1074" y="2739"/>
                <a:ext cx="822" cy="1037"/>
              </a:xfrm>
              <a:prstGeom prst="line">
                <a:avLst/>
              </a:prstGeom>
              <a:ln w="12700" cap="flat" cmpd="sng">
                <a:solidFill>
                  <a:schemeClr val="tx1"/>
                </a:solidFill>
                <a:prstDash val="solid"/>
                <a:headEnd type="none" w="sm" len="sm"/>
                <a:tailEnd type="stealth" w="med" len="med"/>
              </a:ln>
            </p:spPr>
          </p:sp>
        </p:grpSp>
      </p:grpSp>
      <p:sp>
        <p:nvSpPr>
          <p:cNvPr id="86" name="Rectangle 84"/>
          <p:cNvSpPr/>
          <p:nvPr/>
        </p:nvSpPr>
        <p:spPr>
          <a:xfrm>
            <a:off x="2159000" y="615426"/>
            <a:ext cx="8096250" cy="789305"/>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3600" b="1" dirty="0">
                <a:solidFill>
                  <a:srgbClr val="5B9BD5"/>
                </a:solidFill>
                <a:latin typeface="+mn-ea"/>
                <a:cs typeface="微软雅黑" panose="020B0503020204020204" pitchFamily="34" charset="-122"/>
              </a:rPr>
              <a:t>3. Tier-3 ISP(</a:t>
            </a:r>
            <a:r>
              <a:rPr lang="zh-CN" altLang="en-US" sz="3600" b="1" dirty="0">
                <a:solidFill>
                  <a:srgbClr val="5B9BD5"/>
                </a:solidFill>
                <a:latin typeface="+mn-ea"/>
                <a:cs typeface="微软雅黑" panose="020B0503020204020204" pitchFamily="34" charset="-122"/>
              </a:rPr>
              <a:t>本地</a:t>
            </a:r>
            <a:r>
              <a:rPr lang="en-US" altLang="zh-CN" sz="3600" b="1" dirty="0">
                <a:solidFill>
                  <a:srgbClr val="5B9BD5"/>
                </a:solidFill>
                <a:latin typeface="+mn-ea"/>
                <a:cs typeface="微软雅黑" panose="020B0503020204020204" pitchFamily="34" charset="-122"/>
              </a:rPr>
              <a:t>ISP</a:t>
            </a:r>
            <a:r>
              <a:rPr lang="zh-CN" altLang="en-US" sz="3600" b="1" dirty="0">
                <a:solidFill>
                  <a:srgbClr val="5B9BD5"/>
                </a:solidFill>
                <a:latin typeface="+mn-ea"/>
                <a:cs typeface="微软雅黑" panose="020B0503020204020204" pitchFamily="34" charset="-122"/>
              </a:rPr>
              <a:t>或接入</a:t>
            </a:r>
            <a:r>
              <a:rPr lang="en-US" altLang="zh-CN" sz="3600" b="1" dirty="0">
                <a:solidFill>
                  <a:srgbClr val="5B9BD5"/>
                </a:solidFill>
                <a:latin typeface="+mn-ea"/>
                <a:cs typeface="微软雅黑" panose="020B0503020204020204" pitchFamily="34" charset="-122"/>
              </a:rPr>
              <a:t>ISP) </a:t>
            </a:r>
          </a:p>
        </p:txBody>
      </p:sp>
      <p:sp>
        <p:nvSpPr>
          <p:cNvPr id="88" name="Title 1"/>
          <p:cNvSpPr txBox="1"/>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2320925" y="714722"/>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Internet</a:t>
            </a:r>
            <a:r>
              <a:rPr lang="zh-CN" altLang="en-US" sz="3600" b="1" dirty="0">
                <a:solidFill>
                  <a:srgbClr val="5B9BD5"/>
                </a:solidFill>
                <a:latin typeface="+mn-ea"/>
                <a:ea typeface="+mn-ea"/>
              </a:rPr>
              <a:t>结构组成与分组传送</a:t>
            </a:r>
          </a:p>
        </p:txBody>
      </p:sp>
      <p:sp>
        <p:nvSpPr>
          <p:cNvPr id="5" name="Rectangle 3"/>
          <p:cNvSpPr txBox="1"/>
          <p:nvPr/>
        </p:nvSpPr>
        <p:spPr>
          <a:xfrm>
            <a:off x="835819" y="1509553"/>
            <a:ext cx="8440738" cy="565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zh-CN" altLang="en-US" dirty="0">
                <a:latin typeface="+mn-ea"/>
              </a:rPr>
              <a:t> 一个分组可能要穿越很多网络</a:t>
            </a:r>
          </a:p>
          <a:p>
            <a:pPr>
              <a:buSzPct val="85000"/>
              <a:buFont typeface="Wingdings" panose="05000000000000000000" pitchFamily="2" charset="2"/>
              <a:buChar char="l"/>
            </a:pPr>
            <a:endParaRPr lang="zh-CN" altLang="en-US" b="1" dirty="0">
              <a:solidFill>
                <a:srgbClr val="FF0000"/>
              </a:solidFill>
              <a:latin typeface="+mn-ea"/>
            </a:endParaRPr>
          </a:p>
          <a:p>
            <a:pPr>
              <a:buSzPct val="85000"/>
              <a:buFont typeface="Wingdings" panose="05000000000000000000" pitchFamily="2" charset="2"/>
              <a:buChar char="l"/>
            </a:pPr>
            <a:endParaRPr lang="en-US" altLang="zh-CN" b="1" dirty="0">
              <a:solidFill>
                <a:srgbClr val="FF0000"/>
              </a:solidFill>
              <a:latin typeface="+mn-ea"/>
            </a:endParaRPr>
          </a:p>
        </p:txBody>
      </p:sp>
      <p:grpSp>
        <p:nvGrpSpPr>
          <p:cNvPr id="2" name="组合 1"/>
          <p:cNvGrpSpPr/>
          <p:nvPr/>
        </p:nvGrpSpPr>
        <p:grpSpPr>
          <a:xfrm>
            <a:off x="2505075" y="2153474"/>
            <a:ext cx="7404100" cy="4437063"/>
            <a:chOff x="3036888" y="2197100"/>
            <a:chExt cx="7404100" cy="4437063"/>
          </a:xfrm>
        </p:grpSpPr>
        <p:sp>
          <p:nvSpPr>
            <p:cNvPr id="6" name="Oval 4"/>
            <p:cNvSpPr/>
            <p:nvPr/>
          </p:nvSpPr>
          <p:spPr>
            <a:xfrm>
              <a:off x="3957638" y="48847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7" name="Oval 5"/>
            <p:cNvSpPr/>
            <p:nvPr/>
          </p:nvSpPr>
          <p:spPr>
            <a:xfrm>
              <a:off x="5056188" y="3681413"/>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8" name="Oval 6"/>
            <p:cNvSpPr/>
            <p:nvPr/>
          </p:nvSpPr>
          <p:spPr>
            <a:xfrm>
              <a:off x="6326188" y="48466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9" name="Oval 7"/>
            <p:cNvSpPr/>
            <p:nvPr/>
          </p:nvSpPr>
          <p:spPr>
            <a:xfrm>
              <a:off x="6646863" y="48529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p:cNvSpPr/>
            <p:nvPr/>
          </p:nvSpPr>
          <p:spPr>
            <a:xfrm>
              <a:off x="6196013" y="43830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p:cNvSpPr/>
            <p:nvPr/>
          </p:nvSpPr>
          <p:spPr>
            <a:xfrm>
              <a:off x="5732463" y="4408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p:cNvSpPr/>
            <p:nvPr/>
          </p:nvSpPr>
          <p:spPr>
            <a:xfrm>
              <a:off x="5262563" y="48656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p:cNvSpPr/>
            <p:nvPr/>
          </p:nvSpPr>
          <p:spPr>
            <a:xfrm>
              <a:off x="5757863" y="51831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p:cNvSpPr/>
            <p:nvPr/>
          </p:nvSpPr>
          <p:spPr>
            <a:xfrm>
              <a:off x="6272213" y="5170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p:cNvGrpSpPr/>
            <p:nvPr/>
          </p:nvGrpSpPr>
          <p:grpSpPr>
            <a:xfrm>
              <a:off x="7194550" y="4178300"/>
              <a:ext cx="717550" cy="398463"/>
              <a:chOff x="3572" y="2632"/>
              <a:chExt cx="452" cy="251"/>
            </a:xfrm>
            <a:solidFill>
              <a:srgbClr val="00B0F0"/>
            </a:solidFill>
          </p:grpSpPr>
          <p:sp>
            <p:nvSpPr>
              <p:cNvPr id="19" name="Rectangle 16"/>
              <p:cNvSpPr/>
              <p:nvPr/>
            </p:nvSpPr>
            <p:spPr>
              <a:xfrm>
                <a:off x="3588" y="2637"/>
                <a:ext cx="436" cy="196"/>
              </a:xfrm>
              <a:prstGeom prst="rect">
                <a:avLst/>
              </a:prstGeom>
              <a:grp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p:cNvSpPr/>
              <p:nvPr/>
            </p:nvSpPr>
            <p:spPr>
              <a:xfrm>
                <a:off x="3572" y="2632"/>
                <a:ext cx="404" cy="251"/>
              </a:xfrm>
              <a:prstGeom prst="rect">
                <a:avLst/>
              </a:prstGeom>
              <a:grp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IXP</a:t>
                </a:r>
              </a:p>
            </p:txBody>
          </p:sp>
        </p:grpSp>
        <p:sp>
          <p:nvSpPr>
            <p:cNvPr id="21" name="Line 19"/>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p:cNvGrpSpPr/>
            <p:nvPr/>
          </p:nvGrpSpPr>
          <p:grpSpPr>
            <a:xfrm>
              <a:off x="3471863" y="3287713"/>
              <a:ext cx="6216650" cy="2835275"/>
              <a:chOff x="1227" y="2071"/>
              <a:chExt cx="3916" cy="1786"/>
            </a:xfrm>
          </p:grpSpPr>
          <p:grpSp>
            <p:nvGrpSpPr>
              <p:cNvPr id="25" name="Group 25"/>
              <p:cNvGrpSpPr/>
              <p:nvPr/>
            </p:nvGrpSpPr>
            <p:grpSpPr>
              <a:xfrm>
                <a:off x="3043" y="2103"/>
                <a:ext cx="1052" cy="370"/>
                <a:chOff x="3043" y="2103"/>
                <a:chExt cx="1052" cy="370"/>
              </a:xfrm>
            </p:grpSpPr>
            <p:sp>
              <p:nvSpPr>
                <p:cNvPr id="45" name="Oval 22"/>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7" name="Oval 24"/>
                <p:cNvSpPr/>
                <p:nvPr/>
              </p:nvSpPr>
              <p:spPr>
                <a:xfrm>
                  <a:off x="3185"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p:cNvGrpSpPr/>
              <p:nvPr/>
            </p:nvGrpSpPr>
            <p:grpSpPr>
              <a:xfrm>
                <a:off x="1611" y="2071"/>
                <a:ext cx="1052" cy="370"/>
                <a:chOff x="1611" y="2071"/>
                <a:chExt cx="1052" cy="370"/>
              </a:xfrm>
            </p:grpSpPr>
            <p:sp>
              <p:nvSpPr>
                <p:cNvPr id="42" name="Oval 26"/>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4" name="Oval 28"/>
                <p:cNvSpPr/>
                <p:nvPr/>
              </p:nvSpPr>
              <p:spPr>
                <a:xfrm>
                  <a:off x="2377"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p:cNvGrpSpPr/>
              <p:nvPr/>
            </p:nvGrpSpPr>
            <p:grpSpPr>
              <a:xfrm>
                <a:off x="1227" y="3477"/>
                <a:ext cx="1052" cy="372"/>
                <a:chOff x="1227" y="3477"/>
                <a:chExt cx="1052" cy="372"/>
              </a:xfrm>
            </p:grpSpPr>
            <p:sp>
              <p:nvSpPr>
                <p:cNvPr id="39" name="Oval 30"/>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1" name="Oval 32"/>
                <p:cNvSpPr/>
                <p:nvPr/>
              </p:nvSpPr>
              <p:spPr>
                <a:xfrm>
                  <a:off x="1689" y="3477"/>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p:cNvGrpSpPr/>
              <p:nvPr/>
            </p:nvGrpSpPr>
            <p:grpSpPr>
              <a:xfrm>
                <a:off x="2675" y="3487"/>
                <a:ext cx="1052" cy="370"/>
                <a:chOff x="2675" y="3487"/>
                <a:chExt cx="1052" cy="370"/>
              </a:xfrm>
            </p:grpSpPr>
            <p:sp>
              <p:nvSpPr>
                <p:cNvPr id="36" name="Oval 34"/>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8" name="Oval 36"/>
                <p:cNvSpPr/>
                <p:nvPr/>
              </p:nvSpPr>
              <p:spPr>
                <a:xfrm>
                  <a:off x="3385" y="3493"/>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p:cNvGrpSpPr/>
              <p:nvPr/>
            </p:nvGrpSpPr>
            <p:grpSpPr>
              <a:xfrm>
                <a:off x="4091" y="3183"/>
                <a:ext cx="1052" cy="370"/>
                <a:chOff x="4091" y="3183"/>
                <a:chExt cx="1052" cy="370"/>
              </a:xfrm>
            </p:grpSpPr>
            <p:sp>
              <p:nvSpPr>
                <p:cNvPr id="33" name="Oval 38"/>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5" name="Oval 40"/>
                <p:cNvSpPr/>
                <p:nvPr/>
              </p:nvSpPr>
              <p:spPr>
                <a:xfrm>
                  <a:off x="4145" y="3309"/>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p:cNvSpPr/>
              <p:nvPr/>
            </p:nvSpPr>
            <p:spPr>
              <a:xfrm>
                <a:off x="1713" y="2329"/>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p:cNvSpPr/>
              <p:nvPr/>
            </p:nvSpPr>
            <p:spPr>
              <a:xfrm>
                <a:off x="1929" y="3045"/>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8" name="Oval 46"/>
            <p:cNvSpPr/>
            <p:nvPr/>
          </p:nvSpPr>
          <p:spPr>
            <a:xfrm>
              <a:off x="7862888" y="36845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7"/>
            <p:cNvSpPr/>
            <p:nvPr/>
          </p:nvSpPr>
          <p:spPr>
            <a:xfrm>
              <a:off x="8828088" y="49926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Line 48"/>
            <p:cNvSpPr/>
            <p:nvPr/>
          </p:nvSpPr>
          <p:spPr>
            <a:xfrm>
              <a:off x="7975600" y="3822700"/>
              <a:ext cx="876300" cy="1155700"/>
            </a:xfrm>
            <a:prstGeom prst="line">
              <a:avLst/>
            </a:prstGeom>
            <a:ln w="12700" cap="flat" cmpd="sng">
              <a:solidFill>
                <a:schemeClr val="tx1"/>
              </a:solidFill>
              <a:prstDash val="solid"/>
              <a:headEnd type="none" w="sm" len="sm"/>
              <a:tailEnd type="none" w="sm" len="sm"/>
            </a:ln>
          </p:spPr>
        </p:sp>
        <p:sp>
          <p:nvSpPr>
            <p:cNvPr id="51" name="Oval 49"/>
            <p:cNvSpPr/>
            <p:nvPr/>
          </p:nvSpPr>
          <p:spPr>
            <a:xfrm>
              <a:off x="7532688" y="37988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Line 50"/>
            <p:cNvSpPr/>
            <p:nvPr/>
          </p:nvSpPr>
          <p:spPr>
            <a:xfrm>
              <a:off x="7607300" y="3949700"/>
              <a:ext cx="0" cy="241300"/>
            </a:xfrm>
            <a:prstGeom prst="line">
              <a:avLst/>
            </a:prstGeom>
            <a:ln w="12700" cap="flat" cmpd="sng">
              <a:solidFill>
                <a:schemeClr val="tx1"/>
              </a:solidFill>
              <a:prstDash val="solid"/>
              <a:headEnd type="none" w="sm" len="sm"/>
              <a:tailEnd type="none" w="sm" len="sm"/>
            </a:ln>
          </p:spPr>
        </p:sp>
        <p:grpSp>
          <p:nvGrpSpPr>
            <p:cNvPr id="53" name="Group 53"/>
            <p:cNvGrpSpPr/>
            <p:nvPr/>
          </p:nvGrpSpPr>
          <p:grpSpPr>
            <a:xfrm>
              <a:off x="6799263" y="2678113"/>
              <a:ext cx="1054100" cy="692150"/>
              <a:chOff x="3323" y="1687"/>
              <a:chExt cx="664" cy="436"/>
            </a:xfrm>
          </p:grpSpPr>
          <p:sp>
            <p:nvSpPr>
              <p:cNvPr id="54" name="Oval 51"/>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p:cNvSpPr/>
              <p:nvPr/>
            </p:nvSpPr>
            <p:spPr>
              <a:xfrm>
                <a:off x="3372" y="1706"/>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56"/>
            <p:cNvGrpSpPr/>
            <p:nvPr/>
          </p:nvGrpSpPr>
          <p:grpSpPr>
            <a:xfrm>
              <a:off x="5834063" y="2830513"/>
              <a:ext cx="1054100" cy="692150"/>
              <a:chOff x="2715" y="1783"/>
              <a:chExt cx="664" cy="436"/>
            </a:xfrm>
          </p:grpSpPr>
          <p:sp>
            <p:nvSpPr>
              <p:cNvPr id="57" name="Oval 54"/>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5"/>
              <p:cNvSpPr/>
              <p:nvPr/>
            </p:nvSpPr>
            <p:spPr>
              <a:xfrm>
                <a:off x="2764" y="180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9" name="Group 59"/>
            <p:cNvGrpSpPr/>
            <p:nvPr/>
          </p:nvGrpSpPr>
          <p:grpSpPr>
            <a:xfrm>
              <a:off x="7548563" y="2817813"/>
              <a:ext cx="1054100" cy="692150"/>
              <a:chOff x="3795" y="1775"/>
              <a:chExt cx="664" cy="436"/>
            </a:xfrm>
          </p:grpSpPr>
          <p:sp>
            <p:nvSpPr>
              <p:cNvPr id="60" name="Oval 57"/>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p:cNvSpPr/>
              <p:nvPr/>
            </p:nvSpPr>
            <p:spPr>
              <a:xfrm>
                <a:off x="3844" y="179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2" name="Group 62"/>
            <p:cNvGrpSpPr/>
            <p:nvPr/>
          </p:nvGrpSpPr>
          <p:grpSpPr>
            <a:xfrm>
              <a:off x="3065463" y="5878513"/>
              <a:ext cx="1054100" cy="692150"/>
              <a:chOff x="971" y="3703"/>
              <a:chExt cx="664" cy="436"/>
            </a:xfrm>
          </p:grpSpPr>
          <p:sp>
            <p:nvSpPr>
              <p:cNvPr id="63" name="Oval 60"/>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p:cNvSpPr/>
              <p:nvPr/>
            </p:nvSpPr>
            <p:spPr>
              <a:xfrm>
                <a:off x="1020" y="372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5" name="Group 65"/>
            <p:cNvGrpSpPr/>
            <p:nvPr/>
          </p:nvGrpSpPr>
          <p:grpSpPr>
            <a:xfrm>
              <a:off x="3408363" y="2474913"/>
              <a:ext cx="1054100" cy="692150"/>
              <a:chOff x="1187" y="1559"/>
              <a:chExt cx="664" cy="436"/>
            </a:xfrm>
          </p:grpSpPr>
          <p:sp>
            <p:nvSpPr>
              <p:cNvPr id="66" name="Oval 63"/>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4"/>
              <p:cNvSpPr/>
              <p:nvPr/>
            </p:nvSpPr>
            <p:spPr>
              <a:xfrm>
                <a:off x="1236" y="1578"/>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8" name="Group 68"/>
            <p:cNvGrpSpPr/>
            <p:nvPr/>
          </p:nvGrpSpPr>
          <p:grpSpPr>
            <a:xfrm>
              <a:off x="4271963" y="2716213"/>
              <a:ext cx="1054100" cy="692150"/>
              <a:chOff x="1731" y="1711"/>
              <a:chExt cx="664" cy="436"/>
            </a:xfrm>
          </p:grpSpPr>
          <p:sp>
            <p:nvSpPr>
              <p:cNvPr id="69" name="Oval 66"/>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0" name="Rectangle 67"/>
              <p:cNvSpPr/>
              <p:nvPr/>
            </p:nvSpPr>
            <p:spPr>
              <a:xfrm>
                <a:off x="1745" y="1730"/>
                <a:ext cx="531"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 3</a:t>
                </a:r>
              </a:p>
              <a:p>
                <a:pPr marL="0" lvl="0" indent="0" algn="ctr">
                  <a:spcBef>
                    <a:spcPct val="0"/>
                  </a:spcBef>
                  <a:buSzPct val="100000"/>
                  <a:buNone/>
                </a:pPr>
                <a:r>
                  <a:rPr lang="en-US" altLang="zh-CN" sz="1800" b="1" dirty="0">
                    <a:latin typeface="+mn-ea"/>
                  </a:rPr>
                  <a:t>ISP</a:t>
                </a:r>
              </a:p>
            </p:txBody>
          </p:sp>
        </p:grpSp>
        <p:grpSp>
          <p:nvGrpSpPr>
            <p:cNvPr id="71" name="Group 71"/>
            <p:cNvGrpSpPr/>
            <p:nvPr/>
          </p:nvGrpSpPr>
          <p:grpSpPr>
            <a:xfrm>
              <a:off x="4424363" y="5942013"/>
              <a:ext cx="1054100" cy="692150"/>
              <a:chOff x="1827" y="3743"/>
              <a:chExt cx="664" cy="436"/>
            </a:xfrm>
          </p:grpSpPr>
          <p:sp>
            <p:nvSpPr>
              <p:cNvPr id="72" name="Oval 69"/>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70"/>
              <p:cNvSpPr/>
              <p:nvPr/>
            </p:nvSpPr>
            <p:spPr>
              <a:xfrm>
                <a:off x="1876"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4" name="Group 74"/>
            <p:cNvGrpSpPr/>
            <p:nvPr/>
          </p:nvGrpSpPr>
          <p:grpSpPr>
            <a:xfrm>
              <a:off x="6126163" y="5942013"/>
              <a:ext cx="1054100" cy="692150"/>
              <a:chOff x="2899" y="3743"/>
              <a:chExt cx="664" cy="436"/>
            </a:xfrm>
          </p:grpSpPr>
          <p:sp>
            <p:nvSpPr>
              <p:cNvPr id="75" name="Oval 72"/>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3"/>
              <p:cNvSpPr/>
              <p:nvPr/>
            </p:nvSpPr>
            <p:spPr>
              <a:xfrm>
                <a:off x="2948"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7" name="Group 77"/>
            <p:cNvGrpSpPr/>
            <p:nvPr/>
          </p:nvGrpSpPr>
          <p:grpSpPr>
            <a:xfrm>
              <a:off x="8831263" y="5484813"/>
              <a:ext cx="1054100" cy="692150"/>
              <a:chOff x="4603" y="3455"/>
              <a:chExt cx="664" cy="436"/>
            </a:xfrm>
          </p:grpSpPr>
          <p:sp>
            <p:nvSpPr>
              <p:cNvPr id="78" name="Oval 75"/>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p:cNvSpPr/>
              <p:nvPr/>
            </p:nvSpPr>
            <p:spPr>
              <a:xfrm>
                <a:off x="4652" y="347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aphicFrame>
          <p:nvGraphicFramePr>
            <p:cNvPr id="80" name="Object 78"/>
            <p:cNvGraphicFramePr/>
            <p:nvPr/>
          </p:nvGraphicFramePr>
          <p:xfrm>
            <a:off x="3036888" y="2197100"/>
            <a:ext cx="430212" cy="331788"/>
          </p:xfrm>
          <a:graphic>
            <a:graphicData uri="http://schemas.openxmlformats.org/presentationml/2006/ole">
              <mc:AlternateContent xmlns:mc="http://schemas.openxmlformats.org/markup-compatibility/2006">
                <mc:Choice xmlns:v="urn:schemas-microsoft-com:vml" Requires="v">
                  <p:oleObj spid="_x0000_s9284" r:id="rId4" imgW="429260" imgH="331470" progId="MS_ClipArt_Gallery.2">
                    <p:embed/>
                  </p:oleObj>
                </mc:Choice>
                <mc:Fallback>
                  <p:oleObj r:id="rId4" imgW="429260" imgH="331470" progId="MS_ClipArt_Gallery.2">
                    <p:embed/>
                    <p:pic>
                      <p:nvPicPr>
                        <p:cNvPr id="0" name="图片 9231"/>
                        <p:cNvPicPr/>
                        <p:nvPr/>
                      </p:nvPicPr>
                      <p:blipFill>
                        <a:blip r:embed="rId5"/>
                        <a:stretch>
                          <a:fillRect/>
                        </a:stretch>
                      </p:blipFill>
                      <p:spPr>
                        <a:xfrm>
                          <a:off x="3036888" y="2197100"/>
                          <a:ext cx="430212" cy="331788"/>
                        </a:xfrm>
                        <a:prstGeom prst="rect">
                          <a:avLst/>
                        </a:prstGeom>
                        <a:noFill/>
                        <a:ln w="38100">
                          <a:noFill/>
                          <a:miter/>
                        </a:ln>
                      </p:spPr>
                    </p:pic>
                  </p:oleObj>
                </mc:Fallback>
              </mc:AlternateContent>
            </a:graphicData>
          </a:graphic>
        </p:graphicFrame>
        <p:graphicFrame>
          <p:nvGraphicFramePr>
            <p:cNvPr id="81" name="Object 79"/>
            <p:cNvGraphicFramePr/>
            <p:nvPr/>
          </p:nvGraphicFramePr>
          <p:xfrm>
            <a:off x="10010775" y="6007100"/>
            <a:ext cx="430213" cy="331788"/>
          </p:xfrm>
          <a:graphic>
            <a:graphicData uri="http://schemas.openxmlformats.org/presentationml/2006/ole">
              <mc:AlternateContent xmlns:mc="http://schemas.openxmlformats.org/markup-compatibility/2006">
                <mc:Choice xmlns:v="urn:schemas-microsoft-com:vml" Requires="v">
                  <p:oleObj spid="_x0000_s9285" r:id="rId6" imgW="429260" imgH="331470" progId="MS_ClipArt_Gallery.2">
                    <p:embed/>
                  </p:oleObj>
                </mc:Choice>
                <mc:Fallback>
                  <p:oleObj r:id="rId6" imgW="429260" imgH="331470" progId="MS_ClipArt_Gallery.2">
                    <p:embed/>
                    <p:pic>
                      <p:nvPicPr>
                        <p:cNvPr id="0" name="图片 9232"/>
                        <p:cNvPicPr/>
                        <p:nvPr/>
                      </p:nvPicPr>
                      <p:blipFill>
                        <a:blip r:embed="rId7"/>
                        <a:stretch>
                          <a:fillRect/>
                        </a:stretch>
                      </p:blipFill>
                      <p:spPr>
                        <a:xfrm>
                          <a:off x="10010775" y="6007100"/>
                          <a:ext cx="430213" cy="331788"/>
                        </a:xfrm>
                        <a:prstGeom prst="rect">
                          <a:avLst/>
                        </a:prstGeom>
                        <a:noFill/>
                        <a:ln w="38100">
                          <a:noFill/>
                          <a:miter/>
                        </a:ln>
                      </p:spPr>
                    </p:pic>
                  </p:oleObj>
                </mc:Fallback>
              </mc:AlternateContent>
            </a:graphicData>
          </a:graphic>
        </p:graphicFrame>
        <p:sp>
          <p:nvSpPr>
            <p:cNvPr id="82" name="Freeform 80"/>
            <p:cNvSpPr/>
            <p:nvPr/>
          </p:nvSpPr>
          <p:spPr>
            <a:xfrm>
              <a:off x="3403600" y="2476500"/>
              <a:ext cx="6656388" cy="3621088"/>
            </a:xfrm>
            <a:custGeom>
              <a:avLst/>
              <a:gdLst>
                <a:gd name="txL" fmla="*/ 0 w 4193"/>
                <a:gd name="txT" fmla="*/ 0 h 2281"/>
                <a:gd name="txR" fmla="*/ 4193 w 4193"/>
                <a:gd name="txB" fmla="*/ 2281 h 228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93" h="2281">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0800" cap="rnd" cmpd="sng">
              <a:solidFill>
                <a:srgbClr val="00FF00">
                  <a:alpha val="100000"/>
                </a:srgbClr>
              </a:solidFill>
              <a:prstDash val="solid"/>
              <a:round/>
              <a:headEnd type="none" w="sm" len="sm"/>
              <a:tailEnd type="stealth" w="med" len="med"/>
            </a:ln>
          </p:spPr>
          <p:txBody>
            <a:bodyPr/>
            <a:lstStyle/>
            <a:p>
              <a:endParaRPr lang="zh-CN" altLang="en-US">
                <a:latin typeface="+mn-ea"/>
              </a:endParaRPr>
            </a:p>
          </p:txBody>
        </p:sp>
      </p:grpSp>
      <p:sp>
        <p:nvSpPr>
          <p:cNvPr id="84" name="Title 1"/>
          <p:cNvSpPr txBox="1"/>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883"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470346" y="1860463"/>
            <a:ext cx="6883445" cy="1446550"/>
          </a:xfrm>
          <a:prstGeom prst="rect">
            <a:avLst/>
          </a:prstGeom>
          <a:noFill/>
        </p:spPr>
        <p:txBody>
          <a:bodyPr wrap="square" rtlCol="0">
            <a:spAutoFit/>
          </a:bodyPr>
          <a:lstStyle/>
          <a:p>
            <a:r>
              <a:rPr lang="zh-CN" altLang="en-US" sz="4400" b="1" dirty="0">
                <a:solidFill>
                  <a:srgbClr val="575757"/>
                </a:solidFill>
                <a:latin typeface="微软雅黑" panose="020B0503020204020204" pitchFamily="34" charset="-122"/>
                <a:ea typeface="微软雅黑" panose="020B0503020204020204" pitchFamily="34" charset="-122"/>
                <a:cs typeface="微软雅黑" panose="020B0503020204020204" pitchFamily="34" charset="-122"/>
              </a:rPr>
              <a:t>分组交换网络中的延迟、丢失和吞吐量</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741504" y="46383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4" name="Rectangle 2"/>
          <p:cNvSpPr txBox="1"/>
          <p:nvPr/>
        </p:nvSpPr>
        <p:spPr>
          <a:xfrm>
            <a:off x="2432050" y="872391"/>
            <a:ext cx="763222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分组丢失和延迟是如何产生的</a:t>
            </a:r>
            <a:r>
              <a:rPr lang="en-US" altLang="zh-CN" sz="3600" b="1" dirty="0">
                <a:solidFill>
                  <a:srgbClr val="5B9BD5"/>
                </a:solidFill>
                <a:latin typeface="+mn-ea"/>
                <a:ea typeface="+mn-ea"/>
              </a:rPr>
              <a:t>?</a:t>
            </a:r>
          </a:p>
        </p:txBody>
      </p:sp>
      <p:sp>
        <p:nvSpPr>
          <p:cNvPr id="5" name="Rectangle 3"/>
          <p:cNvSpPr txBox="1"/>
          <p:nvPr/>
        </p:nvSpPr>
        <p:spPr>
          <a:xfrm>
            <a:off x="954218" y="1676792"/>
            <a:ext cx="10587887" cy="21145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buFont typeface="Wingdings" panose="05000000000000000000" pitchFamily="2" charset="2"/>
              <a:buChar char="l"/>
            </a:pPr>
            <a:r>
              <a:rPr lang="zh-CN" altLang="en-US" b="1" dirty="0">
                <a:latin typeface="+mn-ea"/>
                <a:cs typeface="微软雅黑" panose="020B0503020204020204" pitchFamily="34" charset="-122"/>
              </a:rPr>
              <a:t>路由器分组缓冲区队列 </a:t>
            </a:r>
          </a:p>
          <a:p>
            <a:pPr>
              <a:lnSpc>
                <a:spcPct val="130000"/>
              </a:lnSpc>
              <a:buSzPct val="85000"/>
            </a:pPr>
            <a:r>
              <a:rPr lang="zh-CN" altLang="en-US" dirty="0">
                <a:latin typeface="+mn-ea"/>
                <a:cs typeface="微软雅黑" panose="020B0503020204020204" pitchFamily="34" charset="-122"/>
              </a:rPr>
              <a:t>分组到达输出链路的速率超过输出链路的容量</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产生延迟</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甚至丢失</a:t>
            </a:r>
          </a:p>
          <a:p>
            <a:pPr>
              <a:lnSpc>
                <a:spcPct val="130000"/>
              </a:lnSpc>
              <a:buSzPct val="85000"/>
            </a:pPr>
            <a:r>
              <a:rPr lang="zh-CN" altLang="en-US" dirty="0">
                <a:latin typeface="+mn-ea"/>
                <a:cs typeface="微软雅黑" panose="020B0503020204020204" pitchFamily="34" charset="-122"/>
              </a:rPr>
              <a:t>分组在缓冲区队列排队</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按序等待</a:t>
            </a:r>
          </a:p>
        </p:txBody>
      </p:sp>
      <p:grpSp>
        <p:nvGrpSpPr>
          <p:cNvPr id="2" name="组合 1"/>
          <p:cNvGrpSpPr/>
          <p:nvPr/>
        </p:nvGrpSpPr>
        <p:grpSpPr>
          <a:xfrm>
            <a:off x="4577951" y="3352598"/>
            <a:ext cx="6021388" cy="3346450"/>
            <a:chOff x="2155825" y="3317875"/>
            <a:chExt cx="6021388" cy="3346450"/>
          </a:xfrm>
        </p:grpSpPr>
        <p:graphicFrame>
          <p:nvGraphicFramePr>
            <p:cNvPr id="6" name="Object 4"/>
            <p:cNvGraphicFramePr/>
            <p:nvPr/>
          </p:nvGraphicFramePr>
          <p:xfrm>
            <a:off x="2822575" y="5156200"/>
            <a:ext cx="658813" cy="546100"/>
          </p:xfrm>
          <a:graphic>
            <a:graphicData uri="http://schemas.openxmlformats.org/presentationml/2006/ole">
              <mc:AlternateContent xmlns:mc="http://schemas.openxmlformats.org/markup-compatibility/2006">
                <mc:Choice xmlns:v="urn:schemas-microsoft-com:vml" Requires="v">
                  <p:oleObj spid="_x0000_s10308" r:id="rId4" imgW="657860" imgH="546100" progId="MS_ClipArt_Gallery.2">
                    <p:embed/>
                  </p:oleObj>
                </mc:Choice>
                <mc:Fallback>
                  <p:oleObj r:id="rId4" imgW="657860" imgH="546100" progId="MS_ClipArt_Gallery.2">
                    <p:embed/>
                    <p:pic>
                      <p:nvPicPr>
                        <p:cNvPr id="0" name="图片 10255"/>
                        <p:cNvPicPr/>
                        <p:nvPr/>
                      </p:nvPicPr>
                      <p:blipFill>
                        <a:blip r:embed="rId5"/>
                        <a:stretch>
                          <a:fillRect/>
                        </a:stretch>
                      </p:blipFill>
                      <p:spPr>
                        <a:xfrm>
                          <a:off x="2822575" y="5156200"/>
                          <a:ext cx="658813" cy="546100"/>
                        </a:xfrm>
                        <a:prstGeom prst="rect">
                          <a:avLst/>
                        </a:prstGeom>
                        <a:noFill/>
                        <a:ln w="38100">
                          <a:noFill/>
                          <a:miter/>
                        </a:ln>
                      </p:spPr>
                    </p:pic>
                  </p:oleObj>
                </mc:Fallback>
              </mc:AlternateContent>
            </a:graphicData>
          </a:graphic>
        </p:graphicFrame>
        <p:sp>
          <p:nvSpPr>
            <p:cNvPr id="7" name="Oval 5"/>
            <p:cNvSpPr/>
            <p:nvPr/>
          </p:nvSpPr>
          <p:spPr>
            <a:xfrm>
              <a:off x="3863975" y="491490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p:cNvSpPr/>
            <p:nvPr/>
          </p:nvSpPr>
          <p:spPr>
            <a:xfrm>
              <a:off x="3863975" y="48466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9" name="Oval 7"/>
            <p:cNvSpPr/>
            <p:nvPr/>
          </p:nvSpPr>
          <p:spPr>
            <a:xfrm>
              <a:off x="3873500" y="46180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 name="Group 16"/>
            <p:cNvGrpSpPr/>
            <p:nvPr/>
          </p:nvGrpSpPr>
          <p:grpSpPr>
            <a:xfrm>
              <a:off x="4219575" y="4648200"/>
              <a:ext cx="498475" cy="119063"/>
              <a:chOff x="1698" y="2928"/>
              <a:chExt cx="314" cy="75"/>
            </a:xfrm>
          </p:grpSpPr>
          <p:grpSp>
            <p:nvGrpSpPr>
              <p:cNvPr id="11" name="Group 11"/>
              <p:cNvGrpSpPr/>
              <p:nvPr/>
            </p:nvGrpSpPr>
            <p:grpSpPr>
              <a:xfrm>
                <a:off x="1698" y="2929"/>
                <a:ext cx="314" cy="74"/>
                <a:chOff x="1698" y="2929"/>
                <a:chExt cx="314" cy="74"/>
              </a:xfrm>
            </p:grpSpPr>
            <p:sp>
              <p:nvSpPr>
                <p:cNvPr id="16" name="Line 8"/>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17" name="Line 9"/>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18" name="Line 10"/>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12" name="Group 15"/>
              <p:cNvGrpSpPr/>
              <p:nvPr/>
            </p:nvGrpSpPr>
            <p:grpSpPr>
              <a:xfrm>
                <a:off x="1698" y="2928"/>
                <a:ext cx="313" cy="74"/>
                <a:chOff x="1698" y="2928"/>
                <a:chExt cx="313" cy="74"/>
              </a:xfrm>
            </p:grpSpPr>
            <p:sp>
              <p:nvSpPr>
                <p:cNvPr id="13" name="Line 12"/>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14" name="Line 13"/>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15" name="Line 14"/>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9" name="Oval 17"/>
            <p:cNvSpPr/>
            <p:nvPr/>
          </p:nvSpPr>
          <p:spPr>
            <a:xfrm>
              <a:off x="6959600" y="493395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Line 18"/>
            <p:cNvSpPr/>
            <p:nvPr/>
          </p:nvSpPr>
          <p:spPr>
            <a:xfrm>
              <a:off x="6969125" y="4913313"/>
              <a:ext cx="0" cy="228600"/>
            </a:xfrm>
            <a:prstGeom prst="line">
              <a:avLst/>
            </a:prstGeom>
            <a:ln w="12700" cap="flat" cmpd="sng">
              <a:solidFill>
                <a:schemeClr val="tx1"/>
              </a:solidFill>
              <a:prstDash val="solid"/>
              <a:headEnd type="none" w="sm" len="sm"/>
              <a:tailEnd type="none" w="sm" len="sm"/>
            </a:ln>
          </p:spPr>
        </p:sp>
        <p:sp>
          <p:nvSpPr>
            <p:cNvPr id="21" name="Rectangle 19"/>
            <p:cNvSpPr/>
            <p:nvPr/>
          </p:nvSpPr>
          <p:spPr>
            <a:xfrm>
              <a:off x="6969125" y="487521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2" name="Oval 20"/>
            <p:cNvSpPr/>
            <p:nvPr/>
          </p:nvSpPr>
          <p:spPr>
            <a:xfrm>
              <a:off x="6978650" y="464661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3" name="Object 21"/>
            <p:cNvGraphicFramePr/>
            <p:nvPr/>
          </p:nvGraphicFramePr>
          <p:xfrm>
            <a:off x="2508250" y="4146550"/>
            <a:ext cx="658813" cy="546100"/>
          </p:xfrm>
          <a:graphic>
            <a:graphicData uri="http://schemas.openxmlformats.org/presentationml/2006/ole">
              <mc:AlternateContent xmlns:mc="http://schemas.openxmlformats.org/markup-compatibility/2006">
                <mc:Choice xmlns:v="urn:schemas-microsoft-com:vml" Requires="v">
                  <p:oleObj spid="_x0000_s10309" r:id="rId6" imgW="657860" imgH="546100" progId="MS_ClipArt_Gallery.2">
                    <p:embed/>
                  </p:oleObj>
                </mc:Choice>
                <mc:Fallback>
                  <p:oleObj r:id="rId6" imgW="657860" imgH="546100" progId="MS_ClipArt_Gallery.2">
                    <p:embed/>
                    <p:pic>
                      <p:nvPicPr>
                        <p:cNvPr id="0" name="图片 10256"/>
                        <p:cNvPicPr/>
                        <p:nvPr/>
                      </p:nvPicPr>
                      <p:blipFill>
                        <a:blip r:embed="rId7"/>
                        <a:stretch>
                          <a:fillRect/>
                        </a:stretch>
                      </p:blipFill>
                      <p:spPr>
                        <a:xfrm>
                          <a:off x="2508250" y="4146550"/>
                          <a:ext cx="658813" cy="546100"/>
                        </a:xfrm>
                        <a:prstGeom prst="rect">
                          <a:avLst/>
                        </a:prstGeom>
                        <a:noFill/>
                        <a:ln w="38100">
                          <a:noFill/>
                          <a:miter/>
                        </a:ln>
                      </p:spPr>
                    </p:pic>
                  </p:oleObj>
                </mc:Fallback>
              </mc:AlternateContent>
            </a:graphicData>
          </a:graphic>
        </p:graphicFrame>
        <p:sp>
          <p:nvSpPr>
            <p:cNvPr id="24" name="Line 22"/>
            <p:cNvSpPr/>
            <p:nvPr/>
          </p:nvSpPr>
          <p:spPr>
            <a:xfrm>
              <a:off x="3133725" y="4552950"/>
              <a:ext cx="504825" cy="0"/>
            </a:xfrm>
            <a:prstGeom prst="line">
              <a:avLst/>
            </a:prstGeom>
            <a:ln w="12700" cap="flat" cmpd="sng">
              <a:solidFill>
                <a:schemeClr val="tx1"/>
              </a:solidFill>
              <a:prstDash val="solid"/>
              <a:headEnd type="none" w="sm" len="sm"/>
              <a:tailEnd type="none" w="sm" len="sm"/>
            </a:ln>
          </p:spPr>
        </p:sp>
        <p:sp>
          <p:nvSpPr>
            <p:cNvPr id="25" name="Line 23"/>
            <p:cNvSpPr/>
            <p:nvPr/>
          </p:nvSpPr>
          <p:spPr>
            <a:xfrm flipV="1">
              <a:off x="3436938" y="5537200"/>
              <a:ext cx="195262" cy="4763"/>
            </a:xfrm>
            <a:prstGeom prst="line">
              <a:avLst/>
            </a:prstGeom>
            <a:ln w="12700" cap="flat" cmpd="sng">
              <a:solidFill>
                <a:schemeClr val="tx1"/>
              </a:solidFill>
              <a:prstDash val="solid"/>
              <a:headEnd type="none" w="sm" len="sm"/>
              <a:tailEnd type="none" w="sm" len="sm"/>
            </a:ln>
          </p:spPr>
        </p:sp>
        <p:sp>
          <p:nvSpPr>
            <p:cNvPr id="26" name="Line 24"/>
            <p:cNvSpPr/>
            <p:nvPr/>
          </p:nvSpPr>
          <p:spPr>
            <a:xfrm>
              <a:off x="5057775" y="4972050"/>
              <a:ext cx="1933575" cy="9525"/>
            </a:xfrm>
            <a:prstGeom prst="line">
              <a:avLst/>
            </a:prstGeom>
            <a:ln w="12700" cap="flat" cmpd="sng">
              <a:solidFill>
                <a:schemeClr val="tx1"/>
              </a:solidFill>
              <a:prstDash val="solid"/>
              <a:headEnd type="none" w="sm" len="sm"/>
              <a:tailEnd type="none" w="sm" len="sm"/>
            </a:ln>
          </p:spPr>
        </p:sp>
        <p:sp>
          <p:nvSpPr>
            <p:cNvPr id="27" name="Line 25"/>
            <p:cNvSpPr/>
            <p:nvPr/>
          </p:nvSpPr>
          <p:spPr>
            <a:xfrm>
              <a:off x="3638550" y="4543425"/>
              <a:ext cx="0" cy="1000125"/>
            </a:xfrm>
            <a:prstGeom prst="line">
              <a:avLst/>
            </a:prstGeom>
            <a:ln w="12700" cap="flat" cmpd="sng">
              <a:solidFill>
                <a:schemeClr val="tx1"/>
              </a:solidFill>
              <a:prstDash val="solid"/>
              <a:headEnd type="none" w="sm" len="sm"/>
              <a:tailEnd type="none" w="sm" len="sm"/>
            </a:ln>
          </p:spPr>
        </p:sp>
        <p:sp>
          <p:nvSpPr>
            <p:cNvPr id="28" name="Line 26"/>
            <p:cNvSpPr/>
            <p:nvPr/>
          </p:nvSpPr>
          <p:spPr>
            <a:xfrm>
              <a:off x="3648075" y="4976813"/>
              <a:ext cx="200025" cy="0"/>
            </a:xfrm>
            <a:prstGeom prst="line">
              <a:avLst/>
            </a:prstGeom>
            <a:ln w="12700" cap="flat" cmpd="sng">
              <a:solidFill>
                <a:schemeClr val="tx1"/>
              </a:solidFill>
              <a:prstDash val="solid"/>
              <a:headEnd type="none" w="sm" len="sm"/>
              <a:tailEnd type="none" w="sm" len="sm"/>
            </a:ln>
          </p:spPr>
        </p:sp>
        <p:sp>
          <p:nvSpPr>
            <p:cNvPr id="29" name="Rectangle 27"/>
            <p:cNvSpPr/>
            <p:nvPr/>
          </p:nvSpPr>
          <p:spPr>
            <a:xfrm>
              <a:off x="4725988" y="4845050"/>
              <a:ext cx="144462"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0" name="Rectangle 28"/>
            <p:cNvSpPr/>
            <p:nvPr/>
          </p:nvSpPr>
          <p:spPr>
            <a:xfrm>
              <a:off x="4887913" y="48450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Rectangle 29"/>
            <p:cNvSpPr/>
            <p:nvPr/>
          </p:nvSpPr>
          <p:spPr>
            <a:xfrm>
              <a:off x="3673475" y="47450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Line 30"/>
            <p:cNvSpPr/>
            <p:nvPr/>
          </p:nvSpPr>
          <p:spPr>
            <a:xfrm>
              <a:off x="3848100" y="4848225"/>
              <a:ext cx="242888" cy="4763"/>
            </a:xfrm>
            <a:prstGeom prst="line">
              <a:avLst/>
            </a:prstGeom>
            <a:ln w="12700" cap="flat" cmpd="sng">
              <a:solidFill>
                <a:schemeClr val="tx1"/>
              </a:solidFill>
              <a:prstDash val="solid"/>
              <a:headEnd type="none" w="sm" len="sm"/>
              <a:tailEnd type="stealth" w="med" len="med"/>
            </a:ln>
          </p:spPr>
        </p:sp>
        <p:sp>
          <p:nvSpPr>
            <p:cNvPr id="33" name="Line 31"/>
            <p:cNvSpPr/>
            <p:nvPr/>
          </p:nvSpPr>
          <p:spPr>
            <a:xfrm flipV="1">
              <a:off x="3514725" y="5122863"/>
              <a:ext cx="0" cy="176212"/>
            </a:xfrm>
            <a:prstGeom prst="line">
              <a:avLst/>
            </a:prstGeom>
            <a:ln w="12700" cap="flat" cmpd="sng">
              <a:solidFill>
                <a:schemeClr val="tx1"/>
              </a:solidFill>
              <a:prstDash val="solid"/>
              <a:headEnd type="none" w="sm" len="sm"/>
              <a:tailEnd type="stealth" w="med" len="med"/>
            </a:ln>
          </p:spPr>
        </p:sp>
        <p:sp>
          <p:nvSpPr>
            <p:cNvPr id="34" name="Rectangle 32"/>
            <p:cNvSpPr/>
            <p:nvPr/>
          </p:nvSpPr>
          <p:spPr>
            <a:xfrm>
              <a:off x="2155825" y="4170363"/>
              <a:ext cx="41678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5" name="Rectangle 33"/>
            <p:cNvSpPr/>
            <p:nvPr/>
          </p:nvSpPr>
          <p:spPr>
            <a:xfrm>
              <a:off x="2432050" y="5189538"/>
              <a:ext cx="39594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6" name="Rectangle 34"/>
            <p:cNvSpPr/>
            <p:nvPr/>
          </p:nvSpPr>
          <p:spPr>
            <a:xfrm>
              <a:off x="5016500" y="47831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7" name="Group 37"/>
            <p:cNvGrpSpPr/>
            <p:nvPr/>
          </p:nvGrpSpPr>
          <p:grpSpPr>
            <a:xfrm>
              <a:off x="5110163" y="3317875"/>
              <a:ext cx="2374900" cy="1454150"/>
              <a:chOff x="2259" y="2090"/>
              <a:chExt cx="1496" cy="916"/>
            </a:xfrm>
          </p:grpSpPr>
          <p:sp>
            <p:nvSpPr>
              <p:cNvPr id="38" name="Rectangle 35"/>
              <p:cNvSpPr/>
              <p:nvPr/>
            </p:nvSpPr>
            <p:spPr>
              <a:xfrm>
                <a:off x="2602" y="20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分组传输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39" name="Line 36"/>
              <p:cNvSpPr/>
              <p:nvPr/>
            </p:nvSpPr>
            <p:spPr>
              <a:xfrm flipH="1">
                <a:off x="2259" y="2294"/>
                <a:ext cx="1059" cy="712"/>
              </a:xfrm>
              <a:prstGeom prst="line">
                <a:avLst/>
              </a:prstGeom>
              <a:ln w="12700" cap="flat" cmpd="sng">
                <a:solidFill>
                  <a:schemeClr val="tx1"/>
                </a:solidFill>
                <a:prstDash val="solid"/>
                <a:headEnd type="none" w="sm" len="sm"/>
                <a:tailEnd type="stealth" w="med" len="med"/>
              </a:ln>
            </p:spPr>
          </p:sp>
        </p:grpSp>
        <p:grpSp>
          <p:nvGrpSpPr>
            <p:cNvPr id="40" name="Group 40"/>
            <p:cNvGrpSpPr/>
            <p:nvPr/>
          </p:nvGrpSpPr>
          <p:grpSpPr>
            <a:xfrm>
              <a:off x="4860925" y="5102225"/>
              <a:ext cx="2509838" cy="806451"/>
              <a:chOff x="2102" y="3214"/>
              <a:chExt cx="1581" cy="508"/>
            </a:xfrm>
          </p:grpSpPr>
          <p:sp>
            <p:nvSpPr>
              <p:cNvPr id="41" name="Rectangle 38"/>
              <p:cNvSpPr/>
              <p:nvPr/>
            </p:nvSpPr>
            <p:spPr>
              <a:xfrm>
                <a:off x="2530" y="34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分组排队</a:t>
                </a:r>
                <a:r>
                  <a:rPr lang="zh-CN" altLang="en-US" sz="1800" b="1" dirty="0">
                    <a:solidFill>
                      <a:srgbClr val="FF0000"/>
                    </a:solidFill>
                    <a:latin typeface="+mn-ea"/>
                  </a:rPr>
                  <a:t>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42" name="Line 39"/>
              <p:cNvSpPr/>
              <p:nvPr/>
            </p:nvSpPr>
            <p:spPr>
              <a:xfrm flipH="1" flipV="1">
                <a:off x="2102" y="3214"/>
                <a:ext cx="471" cy="404"/>
              </a:xfrm>
              <a:prstGeom prst="line">
                <a:avLst/>
              </a:prstGeom>
              <a:ln w="12700" cap="flat" cmpd="sng">
                <a:solidFill>
                  <a:schemeClr val="tx1"/>
                </a:solidFill>
                <a:prstDash val="solid"/>
                <a:headEnd type="none" w="sm" len="sm"/>
                <a:tailEnd type="stealth" w="med" len="med"/>
              </a:ln>
            </p:spPr>
          </p:sp>
        </p:grpSp>
        <p:grpSp>
          <p:nvGrpSpPr>
            <p:cNvPr id="43" name="Group 49"/>
            <p:cNvGrpSpPr/>
            <p:nvPr/>
          </p:nvGrpSpPr>
          <p:grpSpPr>
            <a:xfrm>
              <a:off x="7305675" y="4705350"/>
              <a:ext cx="498475" cy="119063"/>
              <a:chOff x="3642" y="2964"/>
              <a:chExt cx="314" cy="75"/>
            </a:xfrm>
          </p:grpSpPr>
          <p:grpSp>
            <p:nvGrpSpPr>
              <p:cNvPr id="44" name="Group 44"/>
              <p:cNvGrpSpPr/>
              <p:nvPr/>
            </p:nvGrpSpPr>
            <p:grpSpPr>
              <a:xfrm>
                <a:off x="3642" y="2965"/>
                <a:ext cx="314" cy="74"/>
                <a:chOff x="3642" y="2965"/>
                <a:chExt cx="314" cy="74"/>
              </a:xfrm>
            </p:grpSpPr>
            <p:sp>
              <p:nvSpPr>
                <p:cNvPr id="49" name="Line 41"/>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50" name="Line 42"/>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51" name="Line 43"/>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5" name="Group 48"/>
              <p:cNvGrpSpPr/>
              <p:nvPr/>
            </p:nvGrpSpPr>
            <p:grpSpPr>
              <a:xfrm>
                <a:off x="3642" y="2964"/>
                <a:ext cx="313" cy="74"/>
                <a:chOff x="3642" y="2964"/>
                <a:chExt cx="313" cy="74"/>
              </a:xfrm>
            </p:grpSpPr>
            <p:sp>
              <p:nvSpPr>
                <p:cNvPr id="46" name="Line 45"/>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7" name="Line 46"/>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8" name="Line 47"/>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sp>
          <p:nvSpPr>
            <p:cNvPr id="52" name="Rectangle 50"/>
            <p:cNvSpPr/>
            <p:nvPr/>
          </p:nvSpPr>
          <p:spPr>
            <a:xfrm>
              <a:off x="3198813" y="42735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Line 51"/>
            <p:cNvSpPr/>
            <p:nvPr/>
          </p:nvSpPr>
          <p:spPr>
            <a:xfrm>
              <a:off x="3327400" y="4378325"/>
              <a:ext cx="242888" cy="4763"/>
            </a:xfrm>
            <a:prstGeom prst="line">
              <a:avLst/>
            </a:prstGeom>
            <a:ln w="12700" cap="flat" cmpd="sng">
              <a:solidFill>
                <a:schemeClr val="tx1"/>
              </a:solidFill>
              <a:prstDash val="solid"/>
              <a:headEnd type="none" w="sm" len="sm"/>
              <a:tailEnd type="stealth" w="med" len="med"/>
            </a:ln>
          </p:spPr>
        </p:sp>
        <p:sp>
          <p:nvSpPr>
            <p:cNvPr id="54" name="Rectangle 52"/>
            <p:cNvSpPr/>
            <p:nvPr/>
          </p:nvSpPr>
          <p:spPr>
            <a:xfrm>
              <a:off x="3470275" y="53038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3"/>
            <p:cNvSpPr/>
            <p:nvPr/>
          </p:nvSpPr>
          <p:spPr>
            <a:xfrm>
              <a:off x="45862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6" name="Rectangle 54"/>
            <p:cNvSpPr/>
            <p:nvPr/>
          </p:nvSpPr>
          <p:spPr>
            <a:xfrm>
              <a:off x="44465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7" name="Rectangle 55"/>
            <p:cNvSpPr/>
            <p:nvPr/>
          </p:nvSpPr>
          <p:spPr>
            <a:xfrm>
              <a:off x="43068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grpSp>
          <p:nvGrpSpPr>
            <p:cNvPr id="58" name="Group 58"/>
            <p:cNvGrpSpPr/>
            <p:nvPr/>
          </p:nvGrpSpPr>
          <p:grpSpPr>
            <a:xfrm>
              <a:off x="4041775" y="5064125"/>
              <a:ext cx="3783013" cy="1600200"/>
              <a:chOff x="1586" y="3190"/>
              <a:chExt cx="2383" cy="1008"/>
            </a:xfrm>
          </p:grpSpPr>
          <p:sp>
            <p:nvSpPr>
              <p:cNvPr id="59" name="Line 56"/>
              <p:cNvSpPr/>
              <p:nvPr/>
            </p:nvSpPr>
            <p:spPr>
              <a:xfrm flipV="1">
                <a:off x="1797" y="3190"/>
                <a:ext cx="105" cy="588"/>
              </a:xfrm>
              <a:prstGeom prst="line">
                <a:avLst/>
              </a:prstGeom>
              <a:ln w="12700" cap="flat" cmpd="sng">
                <a:solidFill>
                  <a:schemeClr val="tx1"/>
                </a:solidFill>
                <a:prstDash val="solid"/>
                <a:headEnd type="none" w="sm" len="sm"/>
                <a:tailEnd type="stealth" w="med" len="med"/>
              </a:ln>
            </p:spPr>
          </p:sp>
          <p:sp>
            <p:nvSpPr>
              <p:cNvPr id="60" name="Rectangle 57"/>
              <p:cNvSpPr/>
              <p:nvPr/>
            </p:nvSpPr>
            <p:spPr>
              <a:xfrm>
                <a:off x="1586" y="3738"/>
                <a:ext cx="2383" cy="4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1800" b="1" dirty="0">
                    <a:latin typeface="+mn-ea"/>
                  </a:rPr>
                  <a:t>空闲缓冲区</a:t>
                </a:r>
                <a:r>
                  <a:rPr lang="en-US" altLang="zh-CN" sz="1800" b="1" dirty="0">
                    <a:latin typeface="+mn-ea"/>
                  </a:rPr>
                  <a:t>: </a:t>
                </a:r>
                <a:r>
                  <a:rPr lang="zh-CN" altLang="en-US" sz="1800" b="1" dirty="0">
                    <a:latin typeface="+mn-ea"/>
                  </a:rPr>
                  <a:t>如果没有空闲缓冲区，</a:t>
                </a:r>
              </a:p>
              <a:p>
                <a:pPr marL="0" lvl="0" indent="0">
                  <a:lnSpc>
                    <a:spcPct val="120000"/>
                  </a:lnSpc>
                  <a:spcBef>
                    <a:spcPct val="0"/>
                  </a:spcBef>
                  <a:buSzPct val="100000"/>
                  <a:buNone/>
                </a:pPr>
                <a:r>
                  <a:rPr lang="zh-CN" altLang="en-US" sz="1800" b="1" dirty="0">
                    <a:latin typeface="+mn-ea"/>
                  </a:rPr>
                  <a:t>则到达的分组将被</a:t>
                </a:r>
                <a:r>
                  <a:rPr lang="zh-CN" altLang="en-US" sz="1800" b="1" dirty="0">
                    <a:solidFill>
                      <a:schemeClr val="tx2"/>
                    </a:solidFill>
                    <a:latin typeface="+mn-ea"/>
                  </a:rPr>
                  <a:t>丢失。</a:t>
                </a:r>
              </a:p>
            </p:txBody>
          </p:sp>
        </p:grpSp>
      </p:grpSp>
    </p:spTree>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2832497" y="761250"/>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
        <p:nvSpPr>
          <p:cNvPr id="5" name="Rectangle 3"/>
          <p:cNvSpPr txBox="1"/>
          <p:nvPr/>
        </p:nvSpPr>
        <p:spPr>
          <a:xfrm>
            <a:off x="863758" y="1620360"/>
            <a:ext cx="5478145" cy="231965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SzPct val="85000"/>
              <a:buNone/>
            </a:pPr>
            <a:r>
              <a:rPr lang="en-US" altLang="zh-CN" sz="2400" b="1" dirty="0">
                <a:latin typeface="+mn-ea"/>
                <a:cs typeface="微软雅黑" panose="020B0503020204020204" pitchFamily="34" charset="-122"/>
              </a:rPr>
              <a:t>1. </a:t>
            </a:r>
            <a:r>
              <a:rPr lang="zh-CN" altLang="en-US" sz="2400" b="1" dirty="0">
                <a:latin typeface="+mn-ea"/>
                <a:cs typeface="微软雅黑" panose="020B0503020204020204" pitchFamily="34" charset="-122"/>
              </a:rPr>
              <a:t>节点处理时延</a:t>
            </a:r>
          </a:p>
          <a:p>
            <a:pPr>
              <a:lnSpc>
                <a:spcPct val="130000"/>
              </a:lnSpc>
              <a:spcBef>
                <a:spcPts val="0"/>
              </a:spcBef>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nodal processing delay:</a:t>
            </a:r>
          </a:p>
          <a:p>
            <a:pPr lvl="1">
              <a:lnSpc>
                <a:spcPct val="130000"/>
              </a:lnSpc>
              <a:spcBef>
                <a:spcPts val="0"/>
              </a:spcBef>
              <a:buSzPct val="70000"/>
            </a:pPr>
            <a:r>
              <a:rPr lang="zh-CN" altLang="en-US" dirty="0">
                <a:latin typeface="+mn-ea"/>
                <a:cs typeface="微软雅黑" panose="020B0503020204020204" pitchFamily="34" charset="-122"/>
              </a:rPr>
              <a:t>检查错误位</a:t>
            </a:r>
          </a:p>
          <a:p>
            <a:pPr lvl="1">
              <a:lnSpc>
                <a:spcPct val="130000"/>
              </a:lnSpc>
              <a:spcBef>
                <a:spcPts val="0"/>
              </a:spcBef>
              <a:buSzPct val="70000"/>
            </a:pPr>
            <a:r>
              <a:rPr lang="zh-CN" altLang="en-US" dirty="0">
                <a:latin typeface="+mn-ea"/>
                <a:cs typeface="微软雅黑" panose="020B0503020204020204" pitchFamily="34" charset="-122"/>
              </a:rPr>
              <a:t>选择输出链路</a:t>
            </a:r>
          </a:p>
          <a:p>
            <a:pPr lvl="1">
              <a:lnSpc>
                <a:spcPct val="130000"/>
              </a:lnSpc>
              <a:spcBef>
                <a:spcPts val="0"/>
              </a:spcBef>
              <a:buSzPct val="70000"/>
            </a:pPr>
            <a:r>
              <a:rPr lang="zh-CN" altLang="en-US" dirty="0">
                <a:latin typeface="+mn-ea"/>
                <a:cs typeface="微软雅黑" panose="020B0503020204020204" pitchFamily="34" charset="-122"/>
              </a:rPr>
              <a:t>高速路由器处理延迟－微秒级</a:t>
            </a:r>
          </a:p>
        </p:txBody>
      </p:sp>
      <p:grpSp>
        <p:nvGrpSpPr>
          <p:cNvPr id="6" name="Group 55"/>
          <p:cNvGrpSpPr/>
          <p:nvPr/>
        </p:nvGrpSpPr>
        <p:grpSpPr>
          <a:xfrm>
            <a:off x="3196431" y="4224336"/>
            <a:ext cx="6021388" cy="2139951"/>
            <a:chOff x="398" y="2498"/>
            <a:chExt cx="3793" cy="1348"/>
          </a:xfrm>
        </p:grpSpPr>
        <p:graphicFrame>
          <p:nvGraphicFramePr>
            <p:cNvPr id="7" name="Object 4"/>
            <p:cNvGraphicFramePr/>
            <p:nvPr/>
          </p:nvGraphicFramePr>
          <p:xfrm>
            <a:off x="818" y="3248"/>
            <a:ext cx="415" cy="344"/>
          </p:xfrm>
          <a:graphic>
            <a:graphicData uri="http://schemas.openxmlformats.org/presentationml/2006/ole">
              <mc:AlternateContent xmlns:mc="http://schemas.openxmlformats.org/markup-compatibility/2006">
                <mc:Choice xmlns:v="urn:schemas-microsoft-com:vml" Requires="v">
                  <p:oleObj spid="_x0000_s11332" r:id="rId4" imgW="657860" imgH="546100" progId="MS_ClipArt_Gallery.2">
                    <p:embed/>
                  </p:oleObj>
                </mc:Choice>
                <mc:Fallback>
                  <p:oleObj r:id="rId4" imgW="657860" imgH="546100" progId="MS_ClipArt_Gallery.2">
                    <p:embed/>
                    <p:pic>
                      <p:nvPicPr>
                        <p:cNvPr id="0" name="图片 11279"/>
                        <p:cNvPicPr/>
                        <p:nvPr/>
                      </p:nvPicPr>
                      <p:blipFill>
                        <a:blip r:embed="rId5"/>
                        <a:stretch>
                          <a:fillRect/>
                        </a:stretch>
                      </p:blipFill>
                      <p:spPr>
                        <a:xfrm>
                          <a:off x="818" y="3248"/>
                          <a:ext cx="415" cy="344"/>
                        </a:xfrm>
                        <a:prstGeom prst="rect">
                          <a:avLst/>
                        </a:prstGeom>
                        <a:noFill/>
                        <a:ln w="38100">
                          <a:noFill/>
                          <a:miter/>
                        </a:ln>
                      </p:spPr>
                    </p:pic>
                  </p:oleObj>
                </mc:Fallback>
              </mc:AlternateContent>
            </a:graphicData>
          </a:graphic>
        </p:graphicFrame>
        <p:sp>
          <p:nvSpPr>
            <p:cNvPr id="8" name="Oval 5"/>
            <p:cNvSpPr/>
            <p:nvPr/>
          </p:nvSpPr>
          <p:spPr>
            <a:xfrm>
              <a:off x="1474" y="3096"/>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p:cNvSpPr/>
            <p:nvPr/>
          </p:nvSpPr>
          <p:spPr>
            <a:xfrm>
              <a:off x="1474" y="3053"/>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7"/>
            <p:cNvSpPr/>
            <p:nvPr/>
          </p:nvSpPr>
          <p:spPr>
            <a:xfrm>
              <a:off x="1480" y="2909"/>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6"/>
            <p:cNvGrpSpPr/>
            <p:nvPr/>
          </p:nvGrpSpPr>
          <p:grpSpPr>
            <a:xfrm>
              <a:off x="1698" y="2928"/>
              <a:ext cx="314" cy="75"/>
              <a:chOff x="1698" y="2928"/>
              <a:chExt cx="314" cy="75"/>
            </a:xfrm>
          </p:grpSpPr>
          <p:grpSp>
            <p:nvGrpSpPr>
              <p:cNvPr id="50" name="Group 11"/>
              <p:cNvGrpSpPr/>
              <p:nvPr/>
            </p:nvGrpSpPr>
            <p:grpSpPr>
              <a:xfrm>
                <a:off x="1698" y="2929"/>
                <a:ext cx="314" cy="74"/>
                <a:chOff x="1698" y="2929"/>
                <a:chExt cx="314" cy="74"/>
              </a:xfrm>
            </p:grpSpPr>
            <p:sp>
              <p:nvSpPr>
                <p:cNvPr id="55" name="Line 8"/>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56" name="Line 9"/>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57" name="Line 10"/>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51" name="Group 15"/>
              <p:cNvGrpSpPr/>
              <p:nvPr/>
            </p:nvGrpSpPr>
            <p:grpSpPr>
              <a:xfrm>
                <a:off x="1698" y="2928"/>
                <a:ext cx="313" cy="74"/>
                <a:chOff x="1698" y="2928"/>
                <a:chExt cx="313" cy="74"/>
              </a:xfrm>
            </p:grpSpPr>
            <p:sp>
              <p:nvSpPr>
                <p:cNvPr id="52" name="Line 12"/>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53" name="Line 13"/>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54" name="Line 14"/>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2" name="Oval 17"/>
            <p:cNvSpPr/>
            <p:nvPr/>
          </p:nvSpPr>
          <p:spPr>
            <a:xfrm>
              <a:off x="3424" y="3108"/>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Line 18"/>
            <p:cNvSpPr/>
            <p:nvPr/>
          </p:nvSpPr>
          <p:spPr>
            <a:xfrm>
              <a:off x="3430" y="3095"/>
              <a:ext cx="0" cy="144"/>
            </a:xfrm>
            <a:prstGeom prst="line">
              <a:avLst/>
            </a:prstGeom>
            <a:ln w="12700" cap="flat" cmpd="sng">
              <a:solidFill>
                <a:schemeClr val="tx1"/>
              </a:solidFill>
              <a:prstDash val="solid"/>
              <a:headEnd type="none" w="sm" len="sm"/>
              <a:tailEnd type="none" w="sm" len="sm"/>
            </a:ln>
          </p:spPr>
        </p:sp>
        <p:sp>
          <p:nvSpPr>
            <p:cNvPr id="14" name="Rectangle 19"/>
            <p:cNvSpPr/>
            <p:nvPr/>
          </p:nvSpPr>
          <p:spPr>
            <a:xfrm>
              <a:off x="3430" y="307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5" name="Oval 20"/>
            <p:cNvSpPr/>
            <p:nvPr/>
          </p:nvSpPr>
          <p:spPr>
            <a:xfrm>
              <a:off x="3436" y="2927"/>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6" name="Object 21"/>
            <p:cNvGraphicFramePr/>
            <p:nvPr/>
          </p:nvGraphicFramePr>
          <p:xfrm>
            <a:off x="620" y="2612"/>
            <a:ext cx="415" cy="344"/>
          </p:xfrm>
          <a:graphic>
            <a:graphicData uri="http://schemas.openxmlformats.org/presentationml/2006/ole">
              <mc:AlternateContent xmlns:mc="http://schemas.openxmlformats.org/markup-compatibility/2006">
                <mc:Choice xmlns:v="urn:schemas-microsoft-com:vml" Requires="v">
                  <p:oleObj spid="_x0000_s11333" r:id="rId6" imgW="657860" imgH="546100" progId="MS_ClipArt_Gallery.2">
                    <p:embed/>
                  </p:oleObj>
                </mc:Choice>
                <mc:Fallback>
                  <p:oleObj r:id="rId6" imgW="657860" imgH="546100" progId="MS_ClipArt_Gallery.2">
                    <p:embed/>
                    <p:pic>
                      <p:nvPicPr>
                        <p:cNvPr id="0" name="图片 11280"/>
                        <p:cNvPicPr/>
                        <p:nvPr/>
                      </p:nvPicPr>
                      <p:blipFill>
                        <a:blip r:embed="rId7"/>
                        <a:stretch>
                          <a:fillRect/>
                        </a:stretch>
                      </p:blipFill>
                      <p:spPr>
                        <a:xfrm>
                          <a:off x="620" y="2612"/>
                          <a:ext cx="415" cy="344"/>
                        </a:xfrm>
                        <a:prstGeom prst="rect">
                          <a:avLst/>
                        </a:prstGeom>
                        <a:noFill/>
                        <a:ln w="38100">
                          <a:noFill/>
                          <a:miter/>
                        </a:ln>
                      </p:spPr>
                    </p:pic>
                  </p:oleObj>
                </mc:Fallback>
              </mc:AlternateContent>
            </a:graphicData>
          </a:graphic>
        </p:graphicFrame>
        <p:sp>
          <p:nvSpPr>
            <p:cNvPr id="17" name="Line 22"/>
            <p:cNvSpPr/>
            <p:nvPr/>
          </p:nvSpPr>
          <p:spPr>
            <a:xfrm>
              <a:off x="1014" y="2868"/>
              <a:ext cx="318" cy="0"/>
            </a:xfrm>
            <a:prstGeom prst="line">
              <a:avLst/>
            </a:prstGeom>
            <a:ln w="12700" cap="flat" cmpd="sng">
              <a:solidFill>
                <a:schemeClr val="tx1"/>
              </a:solidFill>
              <a:prstDash val="solid"/>
              <a:headEnd type="none" w="sm" len="sm"/>
              <a:tailEnd type="none" w="sm" len="sm"/>
            </a:ln>
          </p:spPr>
        </p:sp>
        <p:sp>
          <p:nvSpPr>
            <p:cNvPr id="18" name="Line 23"/>
            <p:cNvSpPr/>
            <p:nvPr/>
          </p:nvSpPr>
          <p:spPr>
            <a:xfrm flipV="1">
              <a:off x="1205" y="3488"/>
              <a:ext cx="123" cy="3"/>
            </a:xfrm>
            <a:prstGeom prst="line">
              <a:avLst/>
            </a:prstGeom>
            <a:ln w="12700" cap="flat" cmpd="sng">
              <a:solidFill>
                <a:schemeClr val="tx1"/>
              </a:solidFill>
              <a:prstDash val="solid"/>
              <a:headEnd type="none" w="sm" len="sm"/>
              <a:tailEnd type="none" w="sm" len="sm"/>
            </a:ln>
          </p:spPr>
        </p:sp>
        <p:sp>
          <p:nvSpPr>
            <p:cNvPr id="19" name="Line 24"/>
            <p:cNvSpPr/>
            <p:nvPr/>
          </p:nvSpPr>
          <p:spPr>
            <a:xfrm>
              <a:off x="2226" y="3132"/>
              <a:ext cx="1218" cy="6"/>
            </a:xfrm>
            <a:prstGeom prst="line">
              <a:avLst/>
            </a:prstGeom>
            <a:ln w="12700" cap="flat" cmpd="sng">
              <a:solidFill>
                <a:schemeClr val="tx1"/>
              </a:solidFill>
              <a:prstDash val="solid"/>
              <a:headEnd type="none" w="sm" len="sm"/>
              <a:tailEnd type="none" w="sm" len="sm"/>
            </a:ln>
          </p:spPr>
        </p:sp>
        <p:sp>
          <p:nvSpPr>
            <p:cNvPr id="20" name="Line 25"/>
            <p:cNvSpPr/>
            <p:nvPr/>
          </p:nvSpPr>
          <p:spPr>
            <a:xfrm>
              <a:off x="1332" y="2862"/>
              <a:ext cx="0" cy="630"/>
            </a:xfrm>
            <a:prstGeom prst="line">
              <a:avLst/>
            </a:prstGeom>
            <a:ln w="12700" cap="flat" cmpd="sng">
              <a:solidFill>
                <a:schemeClr val="tx1"/>
              </a:solidFill>
              <a:prstDash val="solid"/>
              <a:headEnd type="none" w="sm" len="sm"/>
              <a:tailEnd type="none" w="sm" len="sm"/>
            </a:ln>
          </p:spPr>
        </p:sp>
        <p:sp>
          <p:nvSpPr>
            <p:cNvPr id="21" name="Line 26"/>
            <p:cNvSpPr/>
            <p:nvPr/>
          </p:nvSpPr>
          <p:spPr>
            <a:xfrm>
              <a:off x="1338" y="3135"/>
              <a:ext cx="126" cy="0"/>
            </a:xfrm>
            <a:prstGeom prst="line">
              <a:avLst/>
            </a:prstGeom>
            <a:ln w="12700" cap="flat" cmpd="sng">
              <a:solidFill>
                <a:schemeClr val="tx1"/>
              </a:solidFill>
              <a:prstDash val="solid"/>
              <a:headEnd type="none" w="sm" len="sm"/>
              <a:tailEnd type="none" w="sm" len="sm"/>
            </a:ln>
          </p:spPr>
        </p:sp>
        <p:sp>
          <p:nvSpPr>
            <p:cNvPr id="22" name="Rectangle 27"/>
            <p:cNvSpPr/>
            <p:nvPr/>
          </p:nvSpPr>
          <p:spPr>
            <a:xfrm>
              <a:off x="2806" y="3007"/>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8"/>
            <p:cNvSpPr/>
            <p:nvPr/>
          </p:nvSpPr>
          <p:spPr>
            <a:xfrm>
              <a:off x="2017" y="3052"/>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9"/>
            <p:cNvSpPr/>
            <p:nvPr/>
          </p:nvSpPr>
          <p:spPr>
            <a:xfrm>
              <a:off x="2119" y="3052"/>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p:cNvSpPr/>
            <p:nvPr/>
          </p:nvSpPr>
          <p:spPr>
            <a:xfrm>
              <a:off x="1354" y="298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31"/>
            <p:cNvSpPr/>
            <p:nvPr/>
          </p:nvSpPr>
          <p:spPr>
            <a:xfrm>
              <a:off x="1464" y="3054"/>
              <a:ext cx="153" cy="3"/>
            </a:xfrm>
            <a:prstGeom prst="line">
              <a:avLst/>
            </a:prstGeom>
            <a:ln w="12700" cap="flat" cmpd="sng">
              <a:solidFill>
                <a:schemeClr val="tx1"/>
              </a:solidFill>
              <a:prstDash val="solid"/>
              <a:headEnd type="none" w="sm" len="sm"/>
              <a:tailEnd type="stealth" w="med" len="med"/>
            </a:ln>
          </p:spPr>
        </p:sp>
        <p:sp>
          <p:nvSpPr>
            <p:cNvPr id="27" name="Line 32"/>
            <p:cNvSpPr/>
            <p:nvPr/>
          </p:nvSpPr>
          <p:spPr>
            <a:xfrm flipV="1">
              <a:off x="1254" y="3227"/>
              <a:ext cx="0" cy="111"/>
            </a:xfrm>
            <a:prstGeom prst="line">
              <a:avLst/>
            </a:prstGeom>
            <a:ln w="12700" cap="flat" cmpd="sng">
              <a:solidFill>
                <a:schemeClr val="tx1"/>
              </a:solidFill>
              <a:prstDash val="solid"/>
              <a:headEnd type="none" w="sm" len="sm"/>
              <a:tailEnd type="stealth" w="med" len="med"/>
            </a:ln>
          </p:spPr>
        </p:sp>
        <p:sp>
          <p:nvSpPr>
            <p:cNvPr id="28" name="Line 33"/>
            <p:cNvSpPr/>
            <p:nvPr/>
          </p:nvSpPr>
          <p:spPr>
            <a:xfrm>
              <a:off x="3290" y="2880"/>
              <a:ext cx="231" cy="0"/>
            </a:xfrm>
            <a:prstGeom prst="line">
              <a:avLst/>
            </a:prstGeom>
            <a:ln w="12700" cap="flat" cmpd="sng">
              <a:solidFill>
                <a:schemeClr val="tx1"/>
              </a:solidFill>
              <a:prstDash val="solid"/>
              <a:headEnd type="none" w="sm" len="sm"/>
              <a:tailEnd type="stealth" w="med" len="med"/>
            </a:ln>
          </p:spPr>
        </p:sp>
        <p:sp>
          <p:nvSpPr>
            <p:cNvPr id="29" name="Rectangle 34"/>
            <p:cNvSpPr/>
            <p:nvPr/>
          </p:nvSpPr>
          <p:spPr>
            <a:xfrm>
              <a:off x="398" y="2627"/>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0" name="Rectangle 35"/>
            <p:cNvSpPr/>
            <p:nvPr/>
          </p:nvSpPr>
          <p:spPr>
            <a:xfrm>
              <a:off x="572" y="3269"/>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1" name="Rectangle 36"/>
            <p:cNvSpPr/>
            <p:nvPr/>
          </p:nvSpPr>
          <p:spPr>
            <a:xfrm>
              <a:off x="2200" y="301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37"/>
            <p:cNvSpPr/>
            <p:nvPr/>
          </p:nvSpPr>
          <p:spPr>
            <a:xfrm>
              <a:off x="2444" y="2762"/>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3" name="Line 38"/>
            <p:cNvSpPr/>
            <p:nvPr/>
          </p:nvSpPr>
          <p:spPr>
            <a:xfrm flipH="1">
              <a:off x="2288" y="2880"/>
              <a:ext cx="201" cy="0"/>
            </a:xfrm>
            <a:prstGeom prst="line">
              <a:avLst/>
            </a:prstGeom>
            <a:ln w="12700" cap="flat" cmpd="sng">
              <a:solidFill>
                <a:schemeClr val="tx1"/>
              </a:solidFill>
              <a:prstDash val="solid"/>
              <a:headEnd type="none" w="sm" len="sm"/>
              <a:tailEnd type="stealth" w="med" len="med"/>
            </a:ln>
          </p:spPr>
        </p:sp>
        <p:sp>
          <p:nvSpPr>
            <p:cNvPr id="34" name="Rectangle 39"/>
            <p:cNvSpPr/>
            <p:nvPr/>
          </p:nvSpPr>
          <p:spPr>
            <a:xfrm>
              <a:off x="1250" y="2498"/>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5" name="Line 40"/>
            <p:cNvSpPr/>
            <p:nvPr/>
          </p:nvSpPr>
          <p:spPr>
            <a:xfrm>
              <a:off x="1926" y="2670"/>
              <a:ext cx="333" cy="336"/>
            </a:xfrm>
            <a:prstGeom prst="line">
              <a:avLst/>
            </a:prstGeom>
            <a:ln w="12700" cap="flat" cmpd="sng">
              <a:solidFill>
                <a:schemeClr val="tx1"/>
              </a:solidFill>
              <a:prstDash val="solid"/>
              <a:headEnd type="none" w="sm" len="sm"/>
              <a:tailEnd type="stealth" w="med" len="med"/>
            </a:ln>
          </p:spPr>
        </p:sp>
        <p:sp>
          <p:nvSpPr>
            <p:cNvPr id="36" name="Rectangle 41"/>
            <p:cNvSpPr/>
            <p:nvPr/>
          </p:nvSpPr>
          <p:spPr>
            <a:xfrm>
              <a:off x="1391" y="3452"/>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7" name="Line 42"/>
            <p:cNvSpPr/>
            <p:nvPr/>
          </p:nvSpPr>
          <p:spPr>
            <a:xfrm flipH="1">
              <a:off x="1490" y="3492"/>
              <a:ext cx="525" cy="0"/>
            </a:xfrm>
            <a:prstGeom prst="line">
              <a:avLst/>
            </a:prstGeom>
            <a:ln w="12700" cap="flat" cmpd="sng">
              <a:solidFill>
                <a:schemeClr val="tx1"/>
              </a:solidFill>
              <a:prstDash val="solid"/>
              <a:headEnd type="stealth" w="med" len="med"/>
              <a:tailEnd type="stealth" w="med" len="med"/>
            </a:ln>
          </p:spPr>
        </p:sp>
        <p:sp>
          <p:nvSpPr>
            <p:cNvPr id="38" name="Line 43"/>
            <p:cNvSpPr/>
            <p:nvPr/>
          </p:nvSpPr>
          <p:spPr>
            <a:xfrm flipH="1">
              <a:off x="2001" y="3342"/>
              <a:ext cx="243" cy="0"/>
            </a:xfrm>
            <a:prstGeom prst="line">
              <a:avLst/>
            </a:prstGeom>
            <a:ln w="12700" cap="flat" cmpd="sng">
              <a:solidFill>
                <a:schemeClr val="tx1"/>
              </a:solidFill>
              <a:prstDash val="solid"/>
              <a:headEnd type="stealth" w="med" len="med"/>
              <a:tailEnd type="stealth" w="med" len="med"/>
            </a:ln>
          </p:spPr>
        </p:sp>
        <p:sp>
          <p:nvSpPr>
            <p:cNvPr id="39" name="Rectangle 44"/>
            <p:cNvSpPr/>
            <p:nvPr/>
          </p:nvSpPr>
          <p:spPr>
            <a:xfrm>
              <a:off x="2258" y="3614"/>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0" name="Line 45"/>
            <p:cNvSpPr/>
            <p:nvPr/>
          </p:nvSpPr>
          <p:spPr>
            <a:xfrm flipH="1" flipV="1">
              <a:off x="2102" y="3342"/>
              <a:ext cx="375" cy="348"/>
            </a:xfrm>
            <a:prstGeom prst="line">
              <a:avLst/>
            </a:prstGeom>
            <a:ln w="12700" cap="flat" cmpd="sng">
              <a:solidFill>
                <a:schemeClr val="tx1"/>
              </a:solidFill>
              <a:prstDash val="solid"/>
              <a:headEnd type="none" w="sm" len="sm"/>
              <a:tailEnd type="none" w="sm" len="sm"/>
            </a:ln>
          </p:spPr>
        </p:sp>
        <p:grpSp>
          <p:nvGrpSpPr>
            <p:cNvPr id="41" name="Group 54"/>
            <p:cNvGrpSpPr/>
            <p:nvPr/>
          </p:nvGrpSpPr>
          <p:grpSpPr>
            <a:xfrm>
              <a:off x="3642" y="2964"/>
              <a:ext cx="314" cy="75"/>
              <a:chOff x="3642" y="2964"/>
              <a:chExt cx="314" cy="75"/>
            </a:xfrm>
          </p:grpSpPr>
          <p:grpSp>
            <p:nvGrpSpPr>
              <p:cNvPr id="42" name="Group 49"/>
              <p:cNvGrpSpPr/>
              <p:nvPr/>
            </p:nvGrpSpPr>
            <p:grpSpPr>
              <a:xfrm>
                <a:off x="3642" y="2965"/>
                <a:ext cx="314" cy="74"/>
                <a:chOff x="3642" y="2965"/>
                <a:chExt cx="314" cy="74"/>
              </a:xfrm>
            </p:grpSpPr>
            <p:sp>
              <p:nvSpPr>
                <p:cNvPr id="47" name="Line 46"/>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48" name="Line 47"/>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49" name="Line 48"/>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3" name="Group 53"/>
              <p:cNvGrpSpPr/>
              <p:nvPr/>
            </p:nvGrpSpPr>
            <p:grpSpPr>
              <a:xfrm>
                <a:off x="3642" y="2964"/>
                <a:ext cx="313" cy="74"/>
                <a:chOff x="3642" y="2964"/>
                <a:chExt cx="313" cy="74"/>
              </a:xfrm>
            </p:grpSpPr>
            <p:sp>
              <p:nvSpPr>
                <p:cNvPr id="44" name="Line 50"/>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5" name="Line 51"/>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6" name="Line 52"/>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grpSp>
      <p:sp>
        <p:nvSpPr>
          <p:cNvPr id="58" name="Rectangle 56"/>
          <p:cNvSpPr/>
          <p:nvPr/>
        </p:nvSpPr>
        <p:spPr>
          <a:xfrm>
            <a:off x="6207125" y="1642460"/>
            <a:ext cx="5466715" cy="231965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ts val="0"/>
              </a:spcBef>
              <a:spcAft>
                <a:spcPts val="0"/>
              </a:spcAft>
              <a:buSzPct val="100000"/>
              <a:buNone/>
            </a:pPr>
            <a:r>
              <a:rPr lang="en-US" altLang="zh-CN" sz="2400" b="1" dirty="0">
                <a:latin typeface="+mn-ea"/>
                <a:cs typeface="微软雅黑" panose="020B0503020204020204" pitchFamily="34" charset="-122"/>
              </a:rPr>
              <a:t>2. </a:t>
            </a:r>
            <a:r>
              <a:rPr lang="zh-CN" altLang="en-US" sz="2400" b="1" dirty="0">
                <a:latin typeface="+mn-ea"/>
                <a:cs typeface="微软雅黑" panose="020B0503020204020204" pitchFamily="34" charset="-122"/>
              </a:rPr>
              <a:t>排队时延</a:t>
            </a:r>
          </a:p>
          <a:p>
            <a:pPr marL="0" lvl="0" indent="0">
              <a:lnSpc>
                <a:spcPct val="130000"/>
              </a:lnSpc>
              <a:spcBef>
                <a:spcPts val="0"/>
              </a:spcBef>
              <a:spcAft>
                <a:spcPts val="0"/>
              </a:spcAft>
              <a:buSzPct val="10000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queueing delay:</a:t>
            </a:r>
          </a:p>
          <a:p>
            <a:pPr marL="457200" lvl="1" indent="0">
              <a:lnSpc>
                <a:spcPct val="130000"/>
              </a:lnSpc>
              <a:spcBef>
                <a:spcPts val="0"/>
              </a:spcBef>
              <a:spcAft>
                <a:spcPts val="0"/>
              </a:spcAft>
              <a:buClrTx/>
              <a:buSzPct val="100000"/>
              <a:buNone/>
            </a:pPr>
            <a:r>
              <a:rPr lang="zh-CN" altLang="en-US" sz="2400" dirty="0">
                <a:latin typeface="+mn-ea"/>
                <a:cs typeface="微软雅黑" panose="020B0503020204020204" pitchFamily="34" charset="-122"/>
              </a:rPr>
              <a:t>等待被发送到输出链路上的时间 </a:t>
            </a:r>
          </a:p>
          <a:p>
            <a:pPr marL="457200" lvl="1" indent="0">
              <a:lnSpc>
                <a:spcPct val="130000"/>
              </a:lnSpc>
              <a:spcBef>
                <a:spcPts val="0"/>
              </a:spcBef>
              <a:spcAft>
                <a:spcPts val="0"/>
              </a:spcAft>
              <a:buClrTx/>
              <a:buSzPct val="100000"/>
              <a:buNone/>
            </a:pPr>
            <a:r>
              <a:rPr lang="zh-CN" altLang="en-US" sz="2400" dirty="0">
                <a:latin typeface="+mn-ea"/>
                <a:cs typeface="微软雅黑" panose="020B0503020204020204" pitchFamily="34" charset="-122"/>
              </a:rPr>
              <a:t>取决于路由器的拥塞程度</a:t>
            </a:r>
          </a:p>
        </p:txBody>
      </p:sp>
      <p:sp>
        <p:nvSpPr>
          <p:cNvPr id="60"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974726" y="1611626"/>
            <a:ext cx="4514850" cy="245506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en-US" altLang="zh-CN" sz="2400" b="1" dirty="0">
                <a:latin typeface="+mn-ea"/>
                <a:cs typeface="微软雅黑" panose="020B0503020204020204" pitchFamily="34" charset="-122"/>
              </a:rPr>
              <a:t>3. </a:t>
            </a:r>
            <a:r>
              <a:rPr lang="zh-CN" altLang="en-US" sz="2400" b="1" dirty="0">
                <a:latin typeface="+mn-ea"/>
                <a:cs typeface="微软雅黑" panose="020B0503020204020204" pitchFamily="34" charset="-122"/>
              </a:rPr>
              <a:t>传输时延</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Transmission delay:</a:t>
            </a:r>
          </a:p>
          <a:p>
            <a:pPr>
              <a:lnSpc>
                <a:spcPct val="120000"/>
              </a:lnSpc>
              <a:spcBef>
                <a:spcPts val="0"/>
              </a:spcBef>
              <a:buSzPct val="85000"/>
            </a:pP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链路带宽 </a:t>
            </a:r>
            <a:r>
              <a:rPr lang="en-US" altLang="zh-CN" sz="2400" dirty="0">
                <a:latin typeface="+mn-ea"/>
                <a:cs typeface="微软雅黑" panose="020B0503020204020204" pitchFamily="34" charset="-122"/>
              </a:rPr>
              <a:t>(bps)</a:t>
            </a:r>
          </a:p>
          <a:p>
            <a:pPr>
              <a:lnSpc>
                <a:spcPct val="120000"/>
              </a:lnSpc>
              <a:spcBef>
                <a:spcPts val="0"/>
              </a:spcBef>
              <a:buSzPct val="85000"/>
            </a:pPr>
            <a:r>
              <a:rPr lang="en-US" altLang="zh-CN" sz="2400" dirty="0">
                <a:latin typeface="+mn-ea"/>
                <a:cs typeface="微软雅黑" panose="020B0503020204020204" pitchFamily="34" charset="-122"/>
              </a:rPr>
              <a:t>L=</a:t>
            </a:r>
            <a:r>
              <a:rPr lang="zh-CN" altLang="en-US" sz="2400" dirty="0">
                <a:latin typeface="+mn-ea"/>
                <a:cs typeface="微软雅黑" panose="020B0503020204020204" pitchFamily="34" charset="-122"/>
              </a:rPr>
              <a:t>分组长度 </a:t>
            </a:r>
            <a:r>
              <a:rPr lang="en-US" altLang="zh-CN" sz="2400" dirty="0">
                <a:latin typeface="+mn-ea"/>
                <a:cs typeface="微软雅黑" panose="020B0503020204020204" pitchFamily="34" charset="-122"/>
              </a:rPr>
              <a:t>(bits)</a:t>
            </a:r>
          </a:p>
          <a:p>
            <a:pPr>
              <a:lnSpc>
                <a:spcPct val="120000"/>
              </a:lnSpc>
              <a:spcBef>
                <a:spcPts val="0"/>
              </a:spcBef>
              <a:buSzPct val="85000"/>
            </a:pPr>
            <a:r>
              <a:rPr lang="zh-CN" altLang="en-US" sz="2400" dirty="0">
                <a:latin typeface="+mn-ea"/>
                <a:cs typeface="微软雅黑" panose="020B0503020204020204" pitchFamily="34" charset="-122"/>
              </a:rPr>
              <a:t>发送分组比特流的时间 </a:t>
            </a:r>
            <a:r>
              <a:rPr lang="en-US" altLang="zh-CN" sz="2400" dirty="0">
                <a:latin typeface="+mn-ea"/>
                <a:cs typeface="微软雅黑" panose="020B0503020204020204" pitchFamily="34" charset="-122"/>
              </a:rPr>
              <a:t>= L/R</a:t>
            </a:r>
          </a:p>
        </p:txBody>
      </p:sp>
      <p:sp>
        <p:nvSpPr>
          <p:cNvPr id="5" name="Rectangle 3"/>
          <p:cNvSpPr txBox="1"/>
          <p:nvPr/>
        </p:nvSpPr>
        <p:spPr>
          <a:xfrm>
            <a:off x="6177360" y="1608356"/>
            <a:ext cx="5694362" cy="273494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en-US" altLang="zh-CN" sz="2400" b="1" dirty="0">
                <a:latin typeface="+mn-ea"/>
                <a:cs typeface="微软雅黑" panose="020B0503020204020204" pitchFamily="34" charset="-122"/>
              </a:rPr>
              <a:t>4. </a:t>
            </a:r>
            <a:r>
              <a:rPr lang="zh-CN" altLang="en-US" sz="2400" b="1" dirty="0">
                <a:latin typeface="+mn-ea"/>
                <a:cs typeface="微软雅黑" panose="020B0503020204020204" pitchFamily="34" charset="-122"/>
              </a:rPr>
              <a:t>传播时延</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Propagation delay:</a:t>
            </a:r>
          </a:p>
          <a:p>
            <a:pPr>
              <a:lnSpc>
                <a:spcPct val="120000"/>
              </a:lnSpc>
              <a:spcBef>
                <a:spcPts val="0"/>
              </a:spcBef>
              <a:buSzPct val="85000"/>
            </a:pPr>
            <a:r>
              <a:rPr lang="en-US" altLang="zh-CN" sz="2400" dirty="0">
                <a:latin typeface="+mn-ea"/>
                <a:cs typeface="微软雅黑" panose="020B0503020204020204" pitchFamily="34" charset="-122"/>
              </a:rPr>
              <a:t>d = </a:t>
            </a:r>
            <a:r>
              <a:rPr lang="zh-CN" altLang="en-US" sz="2400" dirty="0">
                <a:latin typeface="+mn-ea"/>
                <a:cs typeface="微软雅黑" panose="020B0503020204020204" pitchFamily="34" charset="-122"/>
              </a:rPr>
              <a:t>物理链路的长度</a:t>
            </a:r>
          </a:p>
          <a:p>
            <a:pPr>
              <a:lnSpc>
                <a:spcPct val="120000"/>
              </a:lnSpc>
              <a:spcBef>
                <a:spcPts val="0"/>
              </a:spcBef>
              <a:buSzPct val="85000"/>
            </a:pPr>
            <a:r>
              <a:rPr lang="en-US" altLang="zh-CN" sz="2400" dirty="0">
                <a:latin typeface="+mn-ea"/>
                <a:cs typeface="微软雅黑" panose="020B0503020204020204" pitchFamily="34" charset="-122"/>
              </a:rPr>
              <a:t>s = </a:t>
            </a:r>
            <a:r>
              <a:rPr lang="zh-CN" altLang="en-US" sz="2400" dirty="0">
                <a:latin typeface="+mn-ea"/>
                <a:cs typeface="微软雅黑" panose="020B0503020204020204" pitchFamily="34" charset="-122"/>
              </a:rPr>
              <a:t>介质的信号传播速度 </a:t>
            </a:r>
            <a:r>
              <a:rPr lang="en-US" altLang="zh-CN" sz="2400" dirty="0">
                <a:latin typeface="+mn-ea"/>
                <a:cs typeface="微软雅黑" panose="020B0503020204020204" pitchFamily="34" charset="-122"/>
              </a:rPr>
              <a:t>(~2x10</a:t>
            </a:r>
            <a:r>
              <a:rPr lang="en-US" altLang="zh-CN" sz="2400" baseline="30000" dirty="0">
                <a:latin typeface="+mn-ea"/>
                <a:cs typeface="微软雅黑" panose="020B0503020204020204" pitchFamily="34" charset="-122"/>
              </a:rPr>
              <a:t>8</a:t>
            </a:r>
            <a:r>
              <a:rPr lang="en-US" altLang="zh-CN" sz="2400" dirty="0">
                <a:latin typeface="+mn-ea"/>
                <a:cs typeface="微软雅黑" panose="020B0503020204020204" pitchFamily="34" charset="-122"/>
              </a:rPr>
              <a:t> m/sec)</a:t>
            </a:r>
          </a:p>
          <a:p>
            <a:pPr>
              <a:lnSpc>
                <a:spcPct val="120000"/>
              </a:lnSpc>
              <a:spcBef>
                <a:spcPts val="0"/>
              </a:spcBef>
              <a:buSzPct val="85000"/>
            </a:pPr>
            <a:r>
              <a:rPr lang="zh-CN" altLang="en-US" sz="2400" dirty="0">
                <a:latin typeface="+mn-ea"/>
                <a:cs typeface="微软雅黑" panose="020B0503020204020204" pitchFamily="34" charset="-122"/>
              </a:rPr>
              <a:t>传播延迟 </a:t>
            </a:r>
            <a:r>
              <a:rPr lang="en-US" altLang="zh-CN" sz="2400" dirty="0">
                <a:latin typeface="+mn-ea"/>
                <a:cs typeface="微软雅黑" panose="020B0503020204020204" pitchFamily="34" charset="-122"/>
              </a:rPr>
              <a:t>= d/s</a:t>
            </a:r>
          </a:p>
        </p:txBody>
      </p:sp>
      <p:sp>
        <p:nvSpPr>
          <p:cNvPr id="6" name="Rectangle 4"/>
          <p:cNvSpPr/>
          <p:nvPr/>
        </p:nvSpPr>
        <p:spPr>
          <a:xfrm>
            <a:off x="7337019" y="4872038"/>
            <a:ext cx="3800475" cy="84772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ts val="0"/>
              </a:spcBef>
              <a:spcAft>
                <a:spcPts val="0"/>
              </a:spcAft>
              <a:buSzPct val="100000"/>
              <a:buNone/>
            </a:pPr>
            <a:r>
              <a:rPr lang="zh-CN" altLang="en-US" sz="2400" dirty="0">
                <a:solidFill>
                  <a:srgbClr val="FF0000"/>
                </a:solidFill>
                <a:latin typeface="+mn-ea"/>
                <a:cs typeface="微软雅黑" panose="020B0503020204020204" pitchFamily="34" charset="-122"/>
              </a:rPr>
              <a:t>注意</a:t>
            </a:r>
            <a:r>
              <a:rPr lang="en-US" altLang="zh-CN" sz="2400" dirty="0">
                <a:solidFill>
                  <a:srgbClr val="FF0000"/>
                </a:solidFill>
                <a:latin typeface="+mn-ea"/>
                <a:cs typeface="微软雅黑" panose="020B0503020204020204" pitchFamily="34" charset="-122"/>
              </a:rPr>
              <a:t>: s</a:t>
            </a:r>
            <a:r>
              <a:rPr lang="zh-CN" altLang="en-US" sz="2400" dirty="0">
                <a:solidFill>
                  <a:srgbClr val="FF0000"/>
                </a:solidFill>
                <a:latin typeface="+mn-ea"/>
                <a:cs typeface="微软雅黑" panose="020B0503020204020204" pitchFamily="34" charset="-122"/>
              </a:rPr>
              <a:t>和</a:t>
            </a:r>
            <a:r>
              <a:rPr lang="en-US" altLang="zh-CN" sz="2400" dirty="0">
                <a:solidFill>
                  <a:srgbClr val="FF0000"/>
                </a:solidFill>
                <a:latin typeface="+mn-ea"/>
                <a:cs typeface="微软雅黑" panose="020B0503020204020204" pitchFamily="34" charset="-122"/>
              </a:rPr>
              <a:t>R</a:t>
            </a:r>
            <a:r>
              <a:rPr lang="zh-CN" altLang="en-US" sz="2400" dirty="0">
                <a:solidFill>
                  <a:srgbClr val="FF0000"/>
                </a:solidFill>
                <a:latin typeface="+mn-ea"/>
                <a:cs typeface="微软雅黑" panose="020B0503020204020204" pitchFamily="34" charset="-122"/>
              </a:rPr>
              <a:t>是两个完全不同的速度参量</a:t>
            </a:r>
            <a:r>
              <a:rPr lang="en-US" altLang="zh-CN" sz="2400" dirty="0">
                <a:solidFill>
                  <a:srgbClr val="FF0000"/>
                </a:solidFill>
                <a:latin typeface="+mn-ea"/>
                <a:cs typeface="微软雅黑" panose="020B0503020204020204" pitchFamily="34" charset="-122"/>
              </a:rPr>
              <a:t>!</a:t>
            </a:r>
          </a:p>
        </p:txBody>
      </p:sp>
      <p:grpSp>
        <p:nvGrpSpPr>
          <p:cNvPr id="8" name="Group 57"/>
          <p:cNvGrpSpPr/>
          <p:nvPr/>
        </p:nvGrpSpPr>
        <p:grpSpPr>
          <a:xfrm>
            <a:off x="800894" y="4452938"/>
            <a:ext cx="6021388" cy="2139951"/>
            <a:chOff x="398" y="2834"/>
            <a:chExt cx="3793" cy="1348"/>
          </a:xfrm>
        </p:grpSpPr>
        <p:graphicFrame>
          <p:nvGraphicFramePr>
            <p:cNvPr id="9" name="Object 6"/>
            <p:cNvGraphicFramePr/>
            <p:nvPr/>
          </p:nvGraphicFramePr>
          <p:xfrm>
            <a:off x="818" y="3584"/>
            <a:ext cx="415" cy="344"/>
          </p:xfrm>
          <a:graphic>
            <a:graphicData uri="http://schemas.openxmlformats.org/presentationml/2006/ole">
              <mc:AlternateContent xmlns:mc="http://schemas.openxmlformats.org/markup-compatibility/2006">
                <mc:Choice xmlns:v="urn:schemas-microsoft-com:vml" Requires="v">
                  <p:oleObj spid="_x0000_s12356" r:id="rId4" imgW="657860" imgH="546100" progId="MS_ClipArt_Gallery.2">
                    <p:embed/>
                  </p:oleObj>
                </mc:Choice>
                <mc:Fallback>
                  <p:oleObj r:id="rId4" imgW="657860" imgH="546100" progId="MS_ClipArt_Gallery.2">
                    <p:embed/>
                    <p:pic>
                      <p:nvPicPr>
                        <p:cNvPr id="0" name="图片 12303"/>
                        <p:cNvPicPr/>
                        <p:nvPr/>
                      </p:nvPicPr>
                      <p:blipFill>
                        <a:blip r:embed="rId5"/>
                        <a:stretch>
                          <a:fillRect/>
                        </a:stretch>
                      </p:blipFill>
                      <p:spPr>
                        <a:xfrm>
                          <a:off x="818" y="3584"/>
                          <a:ext cx="415" cy="344"/>
                        </a:xfrm>
                        <a:prstGeom prst="rect">
                          <a:avLst/>
                        </a:prstGeom>
                        <a:noFill/>
                        <a:ln w="38100">
                          <a:noFill/>
                          <a:miter/>
                        </a:ln>
                      </p:spPr>
                    </p:pic>
                  </p:oleObj>
                </mc:Fallback>
              </mc:AlternateContent>
            </a:graphicData>
          </a:graphic>
        </p:graphicFrame>
        <p:sp>
          <p:nvSpPr>
            <p:cNvPr id="10" name="Oval 7"/>
            <p:cNvSpPr/>
            <p:nvPr/>
          </p:nvSpPr>
          <p:spPr>
            <a:xfrm>
              <a:off x="1474" y="343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p:cNvSpPr/>
            <p:nvPr/>
          </p:nvSpPr>
          <p:spPr>
            <a:xfrm>
              <a:off x="1474" y="338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2" name="Oval 9"/>
            <p:cNvSpPr/>
            <p:nvPr/>
          </p:nvSpPr>
          <p:spPr>
            <a:xfrm>
              <a:off x="1480" y="324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3" name="Group 18"/>
            <p:cNvGrpSpPr/>
            <p:nvPr/>
          </p:nvGrpSpPr>
          <p:grpSpPr>
            <a:xfrm>
              <a:off x="1698" y="3264"/>
              <a:ext cx="314" cy="75"/>
              <a:chOff x="1698" y="3264"/>
              <a:chExt cx="314" cy="75"/>
            </a:xfrm>
          </p:grpSpPr>
          <p:grpSp>
            <p:nvGrpSpPr>
              <p:cNvPr id="52" name="Group 13"/>
              <p:cNvGrpSpPr/>
              <p:nvPr/>
            </p:nvGrpSpPr>
            <p:grpSpPr>
              <a:xfrm>
                <a:off x="1698" y="3265"/>
                <a:ext cx="314" cy="74"/>
                <a:chOff x="1698" y="3265"/>
                <a:chExt cx="314" cy="74"/>
              </a:xfrm>
            </p:grpSpPr>
            <p:sp>
              <p:nvSpPr>
                <p:cNvPr id="57" name="Line 10"/>
                <p:cNvSpPr/>
                <p:nvPr/>
              </p:nvSpPr>
              <p:spPr>
                <a:xfrm flipV="1">
                  <a:off x="1698" y="3265"/>
                  <a:ext cx="112" cy="2"/>
                </a:xfrm>
                <a:prstGeom prst="line">
                  <a:avLst/>
                </a:prstGeom>
                <a:ln w="25400" cap="flat" cmpd="sng">
                  <a:solidFill>
                    <a:schemeClr val="tx1"/>
                  </a:solidFill>
                  <a:prstDash val="solid"/>
                  <a:headEnd type="none" w="sm" len="sm"/>
                  <a:tailEnd type="none" w="sm" len="sm"/>
                </a:ln>
              </p:spPr>
            </p:sp>
            <p:sp>
              <p:nvSpPr>
                <p:cNvPr id="58" name="Line 11"/>
                <p:cNvSpPr/>
                <p:nvPr/>
              </p:nvSpPr>
              <p:spPr>
                <a:xfrm>
                  <a:off x="1913" y="3339"/>
                  <a:ext cx="99" cy="0"/>
                </a:xfrm>
                <a:prstGeom prst="line">
                  <a:avLst/>
                </a:prstGeom>
                <a:ln w="25400" cap="flat" cmpd="sng">
                  <a:solidFill>
                    <a:schemeClr val="tx1"/>
                  </a:solidFill>
                  <a:prstDash val="solid"/>
                  <a:headEnd type="none" w="sm" len="sm"/>
                  <a:tailEnd type="none" w="sm" len="sm"/>
                </a:ln>
              </p:spPr>
            </p:sp>
            <p:sp>
              <p:nvSpPr>
                <p:cNvPr id="59" name="Line 12"/>
                <p:cNvSpPr/>
                <p:nvPr/>
              </p:nvSpPr>
              <p:spPr>
                <a:xfrm>
                  <a:off x="1801" y="3267"/>
                  <a:ext cx="117" cy="72"/>
                </a:xfrm>
                <a:prstGeom prst="line">
                  <a:avLst/>
                </a:prstGeom>
                <a:ln w="25400" cap="flat" cmpd="sng">
                  <a:solidFill>
                    <a:schemeClr val="tx1"/>
                  </a:solidFill>
                  <a:prstDash val="solid"/>
                  <a:headEnd type="none" w="sm" len="sm"/>
                  <a:tailEnd type="none" w="sm" len="sm"/>
                </a:ln>
              </p:spPr>
            </p:sp>
          </p:grpSp>
          <p:grpSp>
            <p:nvGrpSpPr>
              <p:cNvPr id="53" name="Group 17"/>
              <p:cNvGrpSpPr/>
              <p:nvPr/>
            </p:nvGrpSpPr>
            <p:grpSpPr>
              <a:xfrm>
                <a:off x="1698" y="3264"/>
                <a:ext cx="313" cy="74"/>
                <a:chOff x="1698" y="3264"/>
                <a:chExt cx="313" cy="74"/>
              </a:xfrm>
            </p:grpSpPr>
            <p:sp>
              <p:nvSpPr>
                <p:cNvPr id="54" name="Line 14"/>
                <p:cNvSpPr/>
                <p:nvPr/>
              </p:nvSpPr>
              <p:spPr>
                <a:xfrm>
                  <a:off x="1698" y="3336"/>
                  <a:ext cx="112" cy="2"/>
                </a:xfrm>
                <a:prstGeom prst="line">
                  <a:avLst/>
                </a:prstGeom>
                <a:ln w="25400" cap="flat" cmpd="sng">
                  <a:solidFill>
                    <a:schemeClr val="tx1"/>
                  </a:solidFill>
                  <a:prstDash val="solid"/>
                  <a:headEnd type="none" w="sm" len="sm"/>
                  <a:tailEnd type="none" w="sm" len="sm"/>
                </a:ln>
              </p:spPr>
            </p:sp>
            <p:sp>
              <p:nvSpPr>
                <p:cNvPr id="55" name="Line 15"/>
                <p:cNvSpPr/>
                <p:nvPr/>
              </p:nvSpPr>
              <p:spPr>
                <a:xfrm>
                  <a:off x="1912" y="3264"/>
                  <a:ext cx="99" cy="0"/>
                </a:xfrm>
                <a:prstGeom prst="line">
                  <a:avLst/>
                </a:prstGeom>
                <a:ln w="25400" cap="flat" cmpd="sng">
                  <a:solidFill>
                    <a:schemeClr val="tx1"/>
                  </a:solidFill>
                  <a:prstDash val="solid"/>
                  <a:headEnd type="none" w="sm" len="sm"/>
                  <a:tailEnd type="none" w="sm" len="sm"/>
                </a:ln>
              </p:spPr>
            </p:sp>
            <p:sp>
              <p:nvSpPr>
                <p:cNvPr id="56" name="Line 16"/>
                <p:cNvSpPr/>
                <p:nvPr/>
              </p:nvSpPr>
              <p:spPr>
                <a:xfrm flipV="1">
                  <a:off x="1800" y="3264"/>
                  <a:ext cx="117" cy="72"/>
                </a:xfrm>
                <a:prstGeom prst="line">
                  <a:avLst/>
                </a:prstGeom>
                <a:ln w="25400" cap="flat" cmpd="sng">
                  <a:solidFill>
                    <a:schemeClr val="tx1"/>
                  </a:solidFill>
                  <a:prstDash val="solid"/>
                  <a:headEnd type="none" w="sm" len="sm"/>
                  <a:tailEnd type="none" w="sm" len="sm"/>
                </a:ln>
              </p:spPr>
            </p:sp>
          </p:grpSp>
        </p:grpSp>
        <p:sp>
          <p:nvSpPr>
            <p:cNvPr id="14" name="Oval 19"/>
            <p:cNvSpPr/>
            <p:nvPr/>
          </p:nvSpPr>
          <p:spPr>
            <a:xfrm>
              <a:off x="3424" y="344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20"/>
            <p:cNvSpPr/>
            <p:nvPr/>
          </p:nvSpPr>
          <p:spPr>
            <a:xfrm>
              <a:off x="3430" y="3431"/>
              <a:ext cx="0" cy="144"/>
            </a:xfrm>
            <a:prstGeom prst="line">
              <a:avLst/>
            </a:prstGeom>
            <a:ln w="12700" cap="flat" cmpd="sng">
              <a:solidFill>
                <a:schemeClr val="tx1"/>
              </a:solidFill>
              <a:prstDash val="solid"/>
              <a:headEnd type="none" w="sm" len="sm"/>
              <a:tailEnd type="none" w="sm" len="sm"/>
            </a:ln>
          </p:spPr>
        </p:sp>
        <p:sp>
          <p:nvSpPr>
            <p:cNvPr id="16" name="Rectangle 21"/>
            <p:cNvSpPr/>
            <p:nvPr/>
          </p:nvSpPr>
          <p:spPr>
            <a:xfrm>
              <a:off x="3430" y="3407"/>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7" name="Oval 22"/>
            <p:cNvSpPr/>
            <p:nvPr/>
          </p:nvSpPr>
          <p:spPr>
            <a:xfrm>
              <a:off x="3436" y="3263"/>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8" name="Object 23"/>
            <p:cNvGraphicFramePr/>
            <p:nvPr/>
          </p:nvGraphicFramePr>
          <p:xfrm>
            <a:off x="620" y="2948"/>
            <a:ext cx="415" cy="344"/>
          </p:xfrm>
          <a:graphic>
            <a:graphicData uri="http://schemas.openxmlformats.org/presentationml/2006/ole">
              <mc:AlternateContent xmlns:mc="http://schemas.openxmlformats.org/markup-compatibility/2006">
                <mc:Choice xmlns:v="urn:schemas-microsoft-com:vml" Requires="v">
                  <p:oleObj spid="_x0000_s12357" r:id="rId6" imgW="657860" imgH="546100" progId="MS_ClipArt_Gallery.2">
                    <p:embed/>
                  </p:oleObj>
                </mc:Choice>
                <mc:Fallback>
                  <p:oleObj r:id="rId6" imgW="657860" imgH="546100" progId="MS_ClipArt_Gallery.2">
                    <p:embed/>
                    <p:pic>
                      <p:nvPicPr>
                        <p:cNvPr id="0" name="图片 12304"/>
                        <p:cNvPicPr/>
                        <p:nvPr/>
                      </p:nvPicPr>
                      <p:blipFill>
                        <a:blip r:embed="rId7"/>
                        <a:stretch>
                          <a:fillRect/>
                        </a:stretch>
                      </p:blipFill>
                      <p:spPr>
                        <a:xfrm>
                          <a:off x="620" y="2948"/>
                          <a:ext cx="415" cy="344"/>
                        </a:xfrm>
                        <a:prstGeom prst="rect">
                          <a:avLst/>
                        </a:prstGeom>
                        <a:noFill/>
                        <a:ln w="38100">
                          <a:noFill/>
                          <a:miter/>
                        </a:ln>
                      </p:spPr>
                    </p:pic>
                  </p:oleObj>
                </mc:Fallback>
              </mc:AlternateContent>
            </a:graphicData>
          </a:graphic>
        </p:graphicFrame>
        <p:sp>
          <p:nvSpPr>
            <p:cNvPr id="19" name="Line 24"/>
            <p:cNvSpPr/>
            <p:nvPr/>
          </p:nvSpPr>
          <p:spPr>
            <a:xfrm>
              <a:off x="1014" y="3204"/>
              <a:ext cx="318" cy="0"/>
            </a:xfrm>
            <a:prstGeom prst="line">
              <a:avLst/>
            </a:prstGeom>
            <a:ln w="12700" cap="flat" cmpd="sng">
              <a:solidFill>
                <a:schemeClr val="tx1"/>
              </a:solidFill>
              <a:prstDash val="solid"/>
              <a:headEnd type="none" w="sm" len="sm"/>
              <a:tailEnd type="none" w="sm" len="sm"/>
            </a:ln>
          </p:spPr>
        </p:sp>
        <p:sp>
          <p:nvSpPr>
            <p:cNvPr id="20" name="Line 25"/>
            <p:cNvSpPr/>
            <p:nvPr/>
          </p:nvSpPr>
          <p:spPr>
            <a:xfrm flipV="1">
              <a:off x="1205" y="3824"/>
              <a:ext cx="123" cy="3"/>
            </a:xfrm>
            <a:prstGeom prst="line">
              <a:avLst/>
            </a:prstGeom>
            <a:ln w="12700" cap="flat" cmpd="sng">
              <a:solidFill>
                <a:schemeClr val="tx1"/>
              </a:solidFill>
              <a:prstDash val="solid"/>
              <a:headEnd type="none" w="sm" len="sm"/>
              <a:tailEnd type="none" w="sm" len="sm"/>
            </a:ln>
          </p:spPr>
        </p:sp>
        <p:sp>
          <p:nvSpPr>
            <p:cNvPr id="21" name="Line 26"/>
            <p:cNvSpPr/>
            <p:nvPr/>
          </p:nvSpPr>
          <p:spPr>
            <a:xfrm>
              <a:off x="2226" y="3468"/>
              <a:ext cx="1218" cy="6"/>
            </a:xfrm>
            <a:prstGeom prst="line">
              <a:avLst/>
            </a:prstGeom>
            <a:ln w="12700" cap="flat" cmpd="sng">
              <a:solidFill>
                <a:schemeClr val="tx1"/>
              </a:solidFill>
              <a:prstDash val="solid"/>
              <a:headEnd type="none" w="sm" len="sm"/>
              <a:tailEnd type="none" w="sm" len="sm"/>
            </a:ln>
          </p:spPr>
        </p:sp>
        <p:sp>
          <p:nvSpPr>
            <p:cNvPr id="22" name="Line 27"/>
            <p:cNvSpPr/>
            <p:nvPr/>
          </p:nvSpPr>
          <p:spPr>
            <a:xfrm>
              <a:off x="1332" y="3198"/>
              <a:ext cx="0" cy="630"/>
            </a:xfrm>
            <a:prstGeom prst="line">
              <a:avLst/>
            </a:prstGeom>
            <a:ln w="12700" cap="flat" cmpd="sng">
              <a:solidFill>
                <a:schemeClr val="tx1"/>
              </a:solidFill>
              <a:prstDash val="solid"/>
              <a:headEnd type="none" w="sm" len="sm"/>
              <a:tailEnd type="none" w="sm" len="sm"/>
            </a:ln>
          </p:spPr>
        </p:sp>
        <p:sp>
          <p:nvSpPr>
            <p:cNvPr id="23" name="Line 28"/>
            <p:cNvSpPr/>
            <p:nvPr/>
          </p:nvSpPr>
          <p:spPr>
            <a:xfrm>
              <a:off x="1338" y="3471"/>
              <a:ext cx="126" cy="0"/>
            </a:xfrm>
            <a:prstGeom prst="line">
              <a:avLst/>
            </a:prstGeom>
            <a:ln w="12700" cap="flat" cmpd="sng">
              <a:solidFill>
                <a:schemeClr val="tx1"/>
              </a:solidFill>
              <a:prstDash val="solid"/>
              <a:headEnd type="none" w="sm" len="sm"/>
              <a:tailEnd type="none" w="sm" len="sm"/>
            </a:ln>
          </p:spPr>
        </p:sp>
        <p:sp>
          <p:nvSpPr>
            <p:cNvPr id="24" name="Rectangle 29"/>
            <p:cNvSpPr/>
            <p:nvPr/>
          </p:nvSpPr>
          <p:spPr>
            <a:xfrm>
              <a:off x="2806" y="334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p:cNvSpPr/>
            <p:nvPr/>
          </p:nvSpPr>
          <p:spPr>
            <a:xfrm>
              <a:off x="2017" y="3388"/>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31"/>
            <p:cNvSpPr/>
            <p:nvPr/>
          </p:nvSpPr>
          <p:spPr>
            <a:xfrm>
              <a:off x="2119" y="3388"/>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32"/>
            <p:cNvSpPr/>
            <p:nvPr/>
          </p:nvSpPr>
          <p:spPr>
            <a:xfrm>
              <a:off x="1354" y="3325"/>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Line 33"/>
            <p:cNvSpPr/>
            <p:nvPr/>
          </p:nvSpPr>
          <p:spPr>
            <a:xfrm>
              <a:off x="1464" y="3390"/>
              <a:ext cx="153" cy="3"/>
            </a:xfrm>
            <a:prstGeom prst="line">
              <a:avLst/>
            </a:prstGeom>
            <a:ln w="12700" cap="flat" cmpd="sng">
              <a:solidFill>
                <a:schemeClr val="tx1"/>
              </a:solidFill>
              <a:prstDash val="solid"/>
              <a:headEnd type="none" w="sm" len="sm"/>
              <a:tailEnd type="stealth" w="med" len="med"/>
            </a:ln>
          </p:spPr>
        </p:sp>
        <p:sp>
          <p:nvSpPr>
            <p:cNvPr id="29" name="Line 34"/>
            <p:cNvSpPr/>
            <p:nvPr/>
          </p:nvSpPr>
          <p:spPr>
            <a:xfrm flipV="1">
              <a:off x="1254" y="3563"/>
              <a:ext cx="0" cy="111"/>
            </a:xfrm>
            <a:prstGeom prst="line">
              <a:avLst/>
            </a:prstGeom>
            <a:ln w="12700" cap="flat" cmpd="sng">
              <a:solidFill>
                <a:schemeClr val="tx1"/>
              </a:solidFill>
              <a:prstDash val="solid"/>
              <a:headEnd type="none" w="sm" len="sm"/>
              <a:tailEnd type="stealth" w="med" len="med"/>
            </a:ln>
          </p:spPr>
        </p:sp>
        <p:sp>
          <p:nvSpPr>
            <p:cNvPr id="30" name="Line 35"/>
            <p:cNvSpPr/>
            <p:nvPr/>
          </p:nvSpPr>
          <p:spPr>
            <a:xfrm>
              <a:off x="3290" y="3216"/>
              <a:ext cx="231" cy="0"/>
            </a:xfrm>
            <a:prstGeom prst="line">
              <a:avLst/>
            </a:prstGeom>
            <a:ln w="12700" cap="flat" cmpd="sng">
              <a:solidFill>
                <a:schemeClr val="tx1"/>
              </a:solidFill>
              <a:prstDash val="solid"/>
              <a:headEnd type="none" w="sm" len="sm"/>
              <a:tailEnd type="stealth" w="med" len="med"/>
            </a:ln>
          </p:spPr>
        </p:sp>
        <p:sp>
          <p:nvSpPr>
            <p:cNvPr id="31" name="Rectangle 36"/>
            <p:cNvSpPr/>
            <p:nvPr/>
          </p:nvSpPr>
          <p:spPr>
            <a:xfrm>
              <a:off x="398" y="2963"/>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2" name="Rectangle 37"/>
            <p:cNvSpPr/>
            <p:nvPr/>
          </p:nvSpPr>
          <p:spPr>
            <a:xfrm>
              <a:off x="572" y="3605"/>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3" name="Rectangle 38"/>
            <p:cNvSpPr/>
            <p:nvPr/>
          </p:nvSpPr>
          <p:spPr>
            <a:xfrm>
              <a:off x="2200" y="334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p:cNvSpPr/>
            <p:nvPr/>
          </p:nvSpPr>
          <p:spPr>
            <a:xfrm>
              <a:off x="2444" y="3098"/>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5" name="Line 40"/>
            <p:cNvSpPr/>
            <p:nvPr/>
          </p:nvSpPr>
          <p:spPr>
            <a:xfrm flipH="1">
              <a:off x="2288" y="3216"/>
              <a:ext cx="201" cy="0"/>
            </a:xfrm>
            <a:prstGeom prst="line">
              <a:avLst/>
            </a:prstGeom>
            <a:ln w="12700" cap="flat" cmpd="sng">
              <a:solidFill>
                <a:schemeClr val="tx1"/>
              </a:solidFill>
              <a:prstDash val="solid"/>
              <a:headEnd type="none" w="sm" len="sm"/>
              <a:tailEnd type="stealth" w="med" len="med"/>
            </a:ln>
          </p:spPr>
        </p:sp>
        <p:sp>
          <p:nvSpPr>
            <p:cNvPr id="36" name="Rectangle 41"/>
            <p:cNvSpPr/>
            <p:nvPr/>
          </p:nvSpPr>
          <p:spPr>
            <a:xfrm>
              <a:off x="1250" y="2834"/>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7" name="Line 42"/>
            <p:cNvSpPr/>
            <p:nvPr/>
          </p:nvSpPr>
          <p:spPr>
            <a:xfrm>
              <a:off x="1926" y="3006"/>
              <a:ext cx="333" cy="336"/>
            </a:xfrm>
            <a:prstGeom prst="line">
              <a:avLst/>
            </a:prstGeom>
            <a:ln w="12700" cap="flat" cmpd="sng">
              <a:solidFill>
                <a:schemeClr val="tx1"/>
              </a:solidFill>
              <a:prstDash val="solid"/>
              <a:headEnd type="none" w="sm" len="sm"/>
              <a:tailEnd type="stealth" w="med" len="med"/>
            </a:ln>
          </p:spPr>
        </p:sp>
        <p:sp>
          <p:nvSpPr>
            <p:cNvPr id="38" name="Rectangle 43"/>
            <p:cNvSpPr/>
            <p:nvPr/>
          </p:nvSpPr>
          <p:spPr>
            <a:xfrm>
              <a:off x="1391" y="3788"/>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9" name="Line 44"/>
            <p:cNvSpPr/>
            <p:nvPr/>
          </p:nvSpPr>
          <p:spPr>
            <a:xfrm flipH="1">
              <a:off x="1490" y="3828"/>
              <a:ext cx="525" cy="0"/>
            </a:xfrm>
            <a:prstGeom prst="line">
              <a:avLst/>
            </a:prstGeom>
            <a:ln w="12700" cap="flat" cmpd="sng">
              <a:solidFill>
                <a:schemeClr val="tx1"/>
              </a:solidFill>
              <a:prstDash val="solid"/>
              <a:headEnd type="stealth" w="med" len="med"/>
              <a:tailEnd type="stealth" w="med" len="med"/>
            </a:ln>
          </p:spPr>
        </p:sp>
        <p:sp>
          <p:nvSpPr>
            <p:cNvPr id="40" name="Line 45"/>
            <p:cNvSpPr/>
            <p:nvPr/>
          </p:nvSpPr>
          <p:spPr>
            <a:xfrm flipH="1">
              <a:off x="2001" y="3678"/>
              <a:ext cx="243" cy="0"/>
            </a:xfrm>
            <a:prstGeom prst="line">
              <a:avLst/>
            </a:prstGeom>
            <a:ln w="12700" cap="flat" cmpd="sng">
              <a:solidFill>
                <a:schemeClr val="tx1"/>
              </a:solidFill>
              <a:prstDash val="solid"/>
              <a:headEnd type="stealth" w="med" len="med"/>
              <a:tailEnd type="stealth" w="med" len="med"/>
            </a:ln>
          </p:spPr>
        </p:sp>
        <p:sp>
          <p:nvSpPr>
            <p:cNvPr id="41" name="Rectangle 46"/>
            <p:cNvSpPr/>
            <p:nvPr/>
          </p:nvSpPr>
          <p:spPr>
            <a:xfrm>
              <a:off x="2258" y="3950"/>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2" name="Line 47"/>
            <p:cNvSpPr/>
            <p:nvPr/>
          </p:nvSpPr>
          <p:spPr>
            <a:xfrm flipH="1" flipV="1">
              <a:off x="2102" y="3678"/>
              <a:ext cx="375" cy="348"/>
            </a:xfrm>
            <a:prstGeom prst="line">
              <a:avLst/>
            </a:prstGeom>
            <a:ln w="12700" cap="flat" cmpd="sng">
              <a:solidFill>
                <a:schemeClr val="tx1"/>
              </a:solidFill>
              <a:prstDash val="solid"/>
              <a:headEnd type="none" w="sm" len="sm"/>
              <a:tailEnd type="none" w="sm" len="sm"/>
            </a:ln>
          </p:spPr>
        </p:sp>
        <p:grpSp>
          <p:nvGrpSpPr>
            <p:cNvPr id="43" name="Group 56"/>
            <p:cNvGrpSpPr/>
            <p:nvPr/>
          </p:nvGrpSpPr>
          <p:grpSpPr>
            <a:xfrm>
              <a:off x="3642" y="3300"/>
              <a:ext cx="314" cy="75"/>
              <a:chOff x="3642" y="3300"/>
              <a:chExt cx="314" cy="75"/>
            </a:xfrm>
          </p:grpSpPr>
          <p:grpSp>
            <p:nvGrpSpPr>
              <p:cNvPr id="44" name="Group 51"/>
              <p:cNvGrpSpPr/>
              <p:nvPr/>
            </p:nvGrpSpPr>
            <p:grpSpPr>
              <a:xfrm>
                <a:off x="3642" y="3301"/>
                <a:ext cx="314" cy="74"/>
                <a:chOff x="3642" y="3301"/>
                <a:chExt cx="314" cy="74"/>
              </a:xfrm>
            </p:grpSpPr>
            <p:sp>
              <p:nvSpPr>
                <p:cNvPr id="49" name="Line 48"/>
                <p:cNvSpPr/>
                <p:nvPr/>
              </p:nvSpPr>
              <p:spPr>
                <a:xfrm flipV="1">
                  <a:off x="3642" y="3301"/>
                  <a:ext cx="112" cy="2"/>
                </a:xfrm>
                <a:prstGeom prst="line">
                  <a:avLst/>
                </a:prstGeom>
                <a:ln w="25400" cap="flat" cmpd="sng">
                  <a:solidFill>
                    <a:schemeClr val="tx1"/>
                  </a:solidFill>
                  <a:prstDash val="solid"/>
                  <a:headEnd type="none" w="sm" len="sm"/>
                  <a:tailEnd type="none" w="sm" len="sm"/>
                </a:ln>
              </p:spPr>
            </p:sp>
            <p:sp>
              <p:nvSpPr>
                <p:cNvPr id="50" name="Line 49"/>
                <p:cNvSpPr/>
                <p:nvPr/>
              </p:nvSpPr>
              <p:spPr>
                <a:xfrm>
                  <a:off x="3857" y="3375"/>
                  <a:ext cx="99" cy="0"/>
                </a:xfrm>
                <a:prstGeom prst="line">
                  <a:avLst/>
                </a:prstGeom>
                <a:ln w="25400" cap="flat" cmpd="sng">
                  <a:solidFill>
                    <a:schemeClr val="tx1"/>
                  </a:solidFill>
                  <a:prstDash val="solid"/>
                  <a:headEnd type="none" w="sm" len="sm"/>
                  <a:tailEnd type="none" w="sm" len="sm"/>
                </a:ln>
              </p:spPr>
            </p:sp>
            <p:sp>
              <p:nvSpPr>
                <p:cNvPr id="51" name="Line 50"/>
                <p:cNvSpPr/>
                <p:nvPr/>
              </p:nvSpPr>
              <p:spPr>
                <a:xfrm>
                  <a:off x="3745" y="3303"/>
                  <a:ext cx="117" cy="72"/>
                </a:xfrm>
                <a:prstGeom prst="line">
                  <a:avLst/>
                </a:prstGeom>
                <a:ln w="25400" cap="flat" cmpd="sng">
                  <a:solidFill>
                    <a:schemeClr val="tx1"/>
                  </a:solidFill>
                  <a:prstDash val="solid"/>
                  <a:headEnd type="none" w="sm" len="sm"/>
                  <a:tailEnd type="none" w="sm" len="sm"/>
                </a:ln>
              </p:spPr>
            </p:sp>
          </p:grpSp>
          <p:grpSp>
            <p:nvGrpSpPr>
              <p:cNvPr id="45" name="Group 55"/>
              <p:cNvGrpSpPr/>
              <p:nvPr/>
            </p:nvGrpSpPr>
            <p:grpSpPr>
              <a:xfrm>
                <a:off x="3642" y="3300"/>
                <a:ext cx="313" cy="74"/>
                <a:chOff x="3642" y="3300"/>
                <a:chExt cx="313" cy="74"/>
              </a:xfrm>
            </p:grpSpPr>
            <p:sp>
              <p:nvSpPr>
                <p:cNvPr id="46" name="Line 52"/>
                <p:cNvSpPr/>
                <p:nvPr/>
              </p:nvSpPr>
              <p:spPr>
                <a:xfrm>
                  <a:off x="3642" y="3372"/>
                  <a:ext cx="112" cy="2"/>
                </a:xfrm>
                <a:prstGeom prst="line">
                  <a:avLst/>
                </a:prstGeom>
                <a:ln w="25400" cap="flat" cmpd="sng">
                  <a:solidFill>
                    <a:schemeClr val="tx1"/>
                  </a:solidFill>
                  <a:prstDash val="solid"/>
                  <a:headEnd type="none" w="sm" len="sm"/>
                  <a:tailEnd type="none" w="sm" len="sm"/>
                </a:ln>
              </p:spPr>
            </p:sp>
            <p:sp>
              <p:nvSpPr>
                <p:cNvPr id="47" name="Line 53"/>
                <p:cNvSpPr/>
                <p:nvPr/>
              </p:nvSpPr>
              <p:spPr>
                <a:xfrm>
                  <a:off x="3856" y="3300"/>
                  <a:ext cx="99" cy="0"/>
                </a:xfrm>
                <a:prstGeom prst="line">
                  <a:avLst/>
                </a:prstGeom>
                <a:ln w="25400" cap="flat" cmpd="sng">
                  <a:solidFill>
                    <a:schemeClr val="tx1"/>
                  </a:solidFill>
                  <a:prstDash val="solid"/>
                  <a:headEnd type="none" w="sm" len="sm"/>
                  <a:tailEnd type="none" w="sm" len="sm"/>
                </a:ln>
              </p:spPr>
            </p:sp>
            <p:sp>
              <p:nvSpPr>
                <p:cNvPr id="48" name="Line 54"/>
                <p:cNvSpPr/>
                <p:nvPr/>
              </p:nvSpPr>
              <p:spPr>
                <a:xfrm flipV="1">
                  <a:off x="3744" y="3300"/>
                  <a:ext cx="117" cy="72"/>
                </a:xfrm>
                <a:prstGeom prst="line">
                  <a:avLst/>
                </a:prstGeom>
                <a:ln w="25400" cap="flat" cmpd="sng">
                  <a:solidFill>
                    <a:schemeClr val="tx1"/>
                  </a:solidFill>
                  <a:prstDash val="solid"/>
                  <a:headEnd type="none" w="sm" len="sm"/>
                  <a:tailEnd type="none" w="sm" len="sm"/>
                </a:ln>
              </p:spPr>
            </p:sp>
          </p:grpSp>
        </p:grpSp>
      </p:grpSp>
      <p:sp>
        <p:nvSpPr>
          <p:cNvPr id="61"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0" name="Rectangle 2"/>
          <p:cNvSpPr txBox="1"/>
          <p:nvPr/>
        </p:nvSpPr>
        <p:spPr>
          <a:xfrm>
            <a:off x="2832497" y="761250"/>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Tree>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5104606" y="610916"/>
            <a:ext cx="25011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车队举例</a:t>
            </a:r>
          </a:p>
        </p:txBody>
      </p:sp>
      <p:sp>
        <p:nvSpPr>
          <p:cNvPr id="5" name="Rectangle 3"/>
          <p:cNvSpPr txBox="1"/>
          <p:nvPr/>
        </p:nvSpPr>
        <p:spPr>
          <a:xfrm>
            <a:off x="424925" y="2621825"/>
            <a:ext cx="5502275" cy="394652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12 sec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 </a:t>
            </a:r>
            <a:r>
              <a:rPr lang="en-US" altLang="zh-CN" sz="2400" dirty="0">
                <a:latin typeface="+mn-ea"/>
                <a:cs typeface="微软雅黑" panose="020B0503020204020204" pitchFamily="34" charset="-122"/>
              </a:rPr>
              <a:t>(transmission time)</a:t>
            </a:r>
          </a:p>
          <a:p>
            <a:pPr>
              <a:lnSpc>
                <a:spcPct val="130000"/>
              </a:lnSpc>
              <a:buSzPct val="85000"/>
            </a:pPr>
            <a:r>
              <a:rPr lang="zh-CN" altLang="en-US" sz="2400" dirty="0">
                <a:latin typeface="+mn-ea"/>
                <a:cs typeface="微软雅黑" panose="020B0503020204020204" pitchFamily="34" charset="-122"/>
              </a:rPr>
              <a:t>小车</a:t>
            </a:r>
            <a:r>
              <a:rPr lang="en-US" altLang="zh-CN" sz="2400" dirty="0">
                <a:latin typeface="+mn-ea"/>
                <a:cs typeface="微软雅黑" panose="020B0503020204020204" pitchFamily="34" charset="-122"/>
              </a:rPr>
              <a:t>~bit; </a:t>
            </a:r>
            <a:r>
              <a:rPr lang="zh-CN" altLang="en-US" sz="2400" dirty="0">
                <a:latin typeface="+mn-ea"/>
                <a:cs typeface="微软雅黑" panose="020B0503020204020204" pitchFamily="34" charset="-122"/>
              </a:rPr>
              <a:t>车队 </a:t>
            </a:r>
            <a:r>
              <a:rPr lang="en-US" altLang="zh-CN" sz="2400" dirty="0">
                <a:latin typeface="+mn-ea"/>
                <a:cs typeface="微软雅黑" panose="020B0503020204020204" pitchFamily="34" charset="-122"/>
              </a:rPr>
              <a:t>~ packet</a:t>
            </a:r>
          </a:p>
          <a:p>
            <a:pPr>
              <a:lnSpc>
                <a:spcPct val="130000"/>
              </a:lnSpc>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整个车队到达第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lnSpc>
                <a:spcPct val="130000"/>
              </a:lnSpc>
              <a:buSzPct val="85000"/>
            </a:pPr>
            <a:endParaRPr lang="en-US" altLang="zh-CN" sz="3200" b="1" dirty="0">
              <a:solidFill>
                <a:schemeClr val="tx2"/>
              </a:solidFill>
              <a:latin typeface="+mn-ea"/>
              <a:cs typeface="微软雅黑" panose="020B0503020204020204" pitchFamily="34" charset="-122"/>
            </a:endParaRPr>
          </a:p>
        </p:txBody>
      </p:sp>
      <p:sp>
        <p:nvSpPr>
          <p:cNvPr id="6" name="Rectangle 4"/>
          <p:cNvSpPr txBox="1"/>
          <p:nvPr/>
        </p:nvSpPr>
        <p:spPr>
          <a:xfrm>
            <a:off x="5940180" y="2632075"/>
            <a:ext cx="5927726" cy="3994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pPr>
            <a:r>
              <a:rPr lang="zh-CN" altLang="en-US" sz="2400" dirty="0">
                <a:latin typeface="+mn-ea"/>
                <a:cs typeface="微软雅黑" panose="020B0503020204020204" pitchFamily="34" charset="-122"/>
              </a:rPr>
              <a:t>整个车队通过收费站进入高速公路的时间</a:t>
            </a:r>
          </a:p>
          <a:p>
            <a:pPr>
              <a:lnSpc>
                <a:spcPct val="130000"/>
              </a:lnSpc>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 12*10 = 120 sec</a:t>
            </a:r>
          </a:p>
          <a:p>
            <a:pPr>
              <a:lnSpc>
                <a:spcPct val="130000"/>
              </a:lnSpc>
              <a:buSzPct val="85000"/>
            </a:pPr>
            <a:r>
              <a:rPr lang="zh-CN" altLang="en-US" sz="2400" dirty="0">
                <a:latin typeface="+mn-ea"/>
                <a:cs typeface="微软雅黑" panose="020B0503020204020204" pitchFamily="34" charset="-122"/>
              </a:rPr>
              <a:t>最后</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辆小车从第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 100km/(100km/</a:t>
            </a:r>
            <a:r>
              <a:rPr lang="en-US" altLang="zh-CN" sz="2400" dirty="0" err="1">
                <a:latin typeface="+mn-ea"/>
                <a:cs typeface="微软雅黑" panose="020B0503020204020204" pitchFamily="34" charset="-122"/>
              </a:rPr>
              <a:t>hr</a:t>
            </a:r>
            <a:r>
              <a:rPr lang="en-US" altLang="zh-CN" sz="2400" dirty="0">
                <a:latin typeface="+mn-ea"/>
                <a:cs typeface="微软雅黑" panose="020B0503020204020204" pitchFamily="34" charset="-122"/>
              </a:rPr>
              <a:t>)= 1 </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buSzPct val="85000"/>
            </a:pPr>
            <a:r>
              <a:rPr lang="en-US" altLang="zh-CN" sz="2400" dirty="0">
                <a:latin typeface="+mn-ea"/>
                <a:cs typeface="微软雅黑" panose="020B0503020204020204" pitchFamily="34" charset="-122"/>
              </a:rPr>
              <a:t>A: 62 minutes</a:t>
            </a:r>
          </a:p>
        </p:txBody>
      </p:sp>
      <p:grpSp>
        <p:nvGrpSpPr>
          <p:cNvPr id="2" name="组合 1"/>
          <p:cNvGrpSpPr/>
          <p:nvPr/>
        </p:nvGrpSpPr>
        <p:grpSpPr>
          <a:xfrm>
            <a:off x="1785938" y="1241425"/>
            <a:ext cx="8043862" cy="1066801"/>
            <a:chOff x="1785938" y="1241425"/>
            <a:chExt cx="8043862" cy="1066801"/>
          </a:xfrm>
        </p:grpSpPr>
        <p:grpSp>
          <p:nvGrpSpPr>
            <p:cNvPr id="7" name="Group 7"/>
            <p:cNvGrpSpPr/>
            <p:nvPr/>
          </p:nvGrpSpPr>
          <p:grpSpPr>
            <a:xfrm>
              <a:off x="7070725" y="1241425"/>
              <a:ext cx="949325" cy="1066801"/>
              <a:chOff x="3494" y="782"/>
              <a:chExt cx="598" cy="672"/>
            </a:xfrm>
          </p:grpSpPr>
          <p:sp>
            <p:nvSpPr>
              <p:cNvPr id="8" name="Rectangle 5"/>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0" name="Group 10"/>
            <p:cNvGrpSpPr/>
            <p:nvPr/>
          </p:nvGrpSpPr>
          <p:grpSpPr>
            <a:xfrm>
              <a:off x="4217988" y="1241425"/>
              <a:ext cx="949325" cy="1066801"/>
              <a:chOff x="1697" y="782"/>
              <a:chExt cx="598" cy="672"/>
            </a:xfrm>
          </p:grpSpPr>
          <p:sp>
            <p:nvSpPr>
              <p:cNvPr id="11" name="Rectangle 8"/>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9"/>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3" name="Group 13"/>
            <p:cNvGrpSpPr/>
            <p:nvPr/>
          </p:nvGrpSpPr>
          <p:grpSpPr>
            <a:xfrm>
              <a:off x="1803400" y="1501775"/>
              <a:ext cx="293688" cy="244475"/>
              <a:chOff x="176" y="946"/>
              <a:chExt cx="185" cy="154"/>
            </a:xfrm>
          </p:grpSpPr>
          <p:sp>
            <p:nvSpPr>
              <p:cNvPr id="14" name="Rectangle 11"/>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Rectangle 12"/>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6" name="Group 16"/>
            <p:cNvGrpSpPr/>
            <p:nvPr/>
          </p:nvGrpSpPr>
          <p:grpSpPr>
            <a:xfrm>
              <a:off x="3360738" y="1501775"/>
              <a:ext cx="293687" cy="244475"/>
              <a:chOff x="1157" y="946"/>
              <a:chExt cx="185" cy="154"/>
            </a:xfrm>
          </p:grpSpPr>
          <p:sp>
            <p:nvSpPr>
              <p:cNvPr id="17" name="Rectangle 14"/>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Rectangle 15"/>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19"/>
            <p:cNvGrpSpPr/>
            <p:nvPr/>
          </p:nvGrpSpPr>
          <p:grpSpPr>
            <a:xfrm>
              <a:off x="3817938" y="1501775"/>
              <a:ext cx="293687" cy="244475"/>
              <a:chOff x="1445" y="946"/>
              <a:chExt cx="185" cy="154"/>
            </a:xfrm>
          </p:grpSpPr>
          <p:sp>
            <p:nvSpPr>
              <p:cNvPr id="20" name="Rectangle 17"/>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Rectangle 18"/>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2" name="Group 22"/>
            <p:cNvGrpSpPr/>
            <p:nvPr/>
          </p:nvGrpSpPr>
          <p:grpSpPr>
            <a:xfrm>
              <a:off x="4259263" y="1501775"/>
              <a:ext cx="293687" cy="244475"/>
              <a:chOff x="1723" y="946"/>
              <a:chExt cx="185" cy="154"/>
            </a:xfrm>
          </p:grpSpPr>
          <p:sp>
            <p:nvSpPr>
              <p:cNvPr id="23" name="Rectangle 20"/>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1"/>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5"/>
            <p:cNvGrpSpPr/>
            <p:nvPr/>
          </p:nvGrpSpPr>
          <p:grpSpPr>
            <a:xfrm>
              <a:off x="2254250" y="1501775"/>
              <a:ext cx="293688" cy="244475"/>
              <a:chOff x="460" y="946"/>
              <a:chExt cx="185" cy="154"/>
            </a:xfrm>
          </p:grpSpPr>
          <p:sp>
            <p:nvSpPr>
              <p:cNvPr id="26" name="Rectangle 23"/>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24"/>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8" name="Oval 26"/>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Oval 28"/>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Freeform 29"/>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2" name="Rectangle 30"/>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3" name="Line 31"/>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4" name="Line 32"/>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5" name="Rectangle 33"/>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6" name="Line 34"/>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7" name="Rectangle 35"/>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8" name="Line 36"/>
            <p:cNvSpPr/>
            <p:nvPr/>
          </p:nvSpPr>
          <p:spPr>
            <a:xfrm>
              <a:off x="9551988" y="1549400"/>
              <a:ext cx="277812" cy="0"/>
            </a:xfrm>
            <a:prstGeom prst="line">
              <a:avLst/>
            </a:prstGeom>
            <a:ln w="12700" cap="flat" cmpd="sng">
              <a:solidFill>
                <a:schemeClr val="tx1"/>
              </a:solidFill>
              <a:prstDash val="solid"/>
              <a:headEnd type="none" w="sm" len="sm"/>
              <a:tailEnd type="none" w="sm" len="sm"/>
            </a:ln>
          </p:spPr>
        </p:sp>
      </p:grpSp>
      <p:sp>
        <p:nvSpPr>
          <p:cNvPr id="40"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p:nvPr/>
        </p:nvSpPr>
        <p:spPr>
          <a:xfrm>
            <a:off x="717630" y="2904839"/>
            <a:ext cx="5238035" cy="36156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 min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a:t>
            </a:r>
          </a:p>
          <a:p>
            <a:pPr>
              <a:lnSpc>
                <a:spcPct val="130000"/>
              </a:lnSpc>
              <a:spcBef>
                <a:spcPts val="0"/>
              </a:spcBef>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在所有小车收费全部收费完成以前，有小车到达第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个收费站吗 </a:t>
            </a:r>
            <a:r>
              <a:rPr lang="en-US" altLang="zh-CN" sz="2400" dirty="0">
                <a:latin typeface="+mn-ea"/>
                <a:cs typeface="微软雅黑" panose="020B0503020204020204" pitchFamily="34" charset="-122"/>
              </a:rPr>
              <a:t>?</a:t>
            </a:r>
          </a:p>
          <a:p>
            <a:pPr>
              <a:lnSpc>
                <a:spcPct val="130000"/>
              </a:lnSpc>
              <a:spcBef>
                <a:spcPts val="0"/>
              </a:spcBef>
              <a:buSzPct val="85000"/>
            </a:pPr>
            <a:endParaRPr lang="en-US" altLang="zh-CN" sz="3200" dirty="0">
              <a:solidFill>
                <a:schemeClr val="tx2"/>
              </a:solidFill>
              <a:latin typeface="+mn-ea"/>
              <a:cs typeface="微软雅黑" panose="020B0503020204020204" pitchFamily="34" charset="-122"/>
            </a:endParaRPr>
          </a:p>
        </p:txBody>
      </p:sp>
      <p:sp>
        <p:nvSpPr>
          <p:cNvPr id="5" name="Rectangle 3"/>
          <p:cNvSpPr txBox="1"/>
          <p:nvPr/>
        </p:nvSpPr>
        <p:spPr>
          <a:xfrm>
            <a:off x="6207125" y="2904432"/>
            <a:ext cx="4945379" cy="33655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en-US" altLang="zh-CN" sz="2400" dirty="0">
                <a:latin typeface="+mn-ea"/>
                <a:cs typeface="微软雅黑" panose="020B0503020204020204" pitchFamily="34" charset="-122"/>
              </a:rPr>
              <a:t>Yes! 7 min</a:t>
            </a:r>
            <a:r>
              <a:rPr lang="zh-CN" altLang="en-US" sz="2400" dirty="0">
                <a:latin typeface="+mn-ea"/>
                <a:cs typeface="微软雅黑" panose="020B0503020204020204" pitchFamily="34" charset="-122"/>
              </a:rPr>
              <a:t>后</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个收费站，还有</a:t>
            </a:r>
            <a:r>
              <a:rPr lang="en-US" altLang="zh-CN" sz="2400" dirty="0">
                <a:latin typeface="+mn-ea"/>
                <a:cs typeface="微软雅黑" panose="020B0503020204020204" pitchFamily="34" charset="-122"/>
              </a:rPr>
              <a:t>3</a:t>
            </a:r>
            <a:r>
              <a:rPr lang="zh-CN" altLang="en-US" sz="2400" dirty="0">
                <a:latin typeface="+mn-ea"/>
                <a:cs typeface="微软雅黑" panose="020B0503020204020204" pitchFamily="34" charset="-122"/>
              </a:rPr>
              <a:t>辆小车在第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a:t>
            </a:r>
          </a:p>
          <a:p>
            <a:pPr>
              <a:lnSpc>
                <a:spcPct val="130000"/>
              </a:lnSpc>
              <a:spcBef>
                <a:spcPts val="0"/>
              </a:spcBef>
              <a:buSzPct val="85000"/>
            </a:pPr>
            <a:r>
              <a:rPr lang="zh-CN" altLang="en-US" sz="2400" dirty="0">
                <a:latin typeface="+mn-ea"/>
                <a:cs typeface="微软雅黑" panose="020B0503020204020204" pitchFamily="34" charset="-122"/>
              </a:rPr>
              <a:t>分组在被第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个路由器发送完以前，分组的第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个位 可以传播到第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个路由器</a:t>
            </a:r>
            <a:r>
              <a:rPr lang="en-US" altLang="zh-CN" sz="2400" dirty="0">
                <a:latin typeface="+mn-ea"/>
                <a:cs typeface="微软雅黑" panose="020B0503020204020204" pitchFamily="34" charset="-122"/>
              </a:rPr>
              <a:t>!</a:t>
            </a:r>
          </a:p>
        </p:txBody>
      </p:sp>
      <p:grpSp>
        <p:nvGrpSpPr>
          <p:cNvPr id="2" name="组合 1"/>
          <p:cNvGrpSpPr/>
          <p:nvPr/>
        </p:nvGrpSpPr>
        <p:grpSpPr>
          <a:xfrm>
            <a:off x="1785938" y="1241425"/>
            <a:ext cx="8043862" cy="1066801"/>
            <a:chOff x="1785938" y="1241425"/>
            <a:chExt cx="8043862" cy="1066801"/>
          </a:xfrm>
        </p:grpSpPr>
        <p:grpSp>
          <p:nvGrpSpPr>
            <p:cNvPr id="6" name="Group 6"/>
            <p:cNvGrpSpPr/>
            <p:nvPr/>
          </p:nvGrpSpPr>
          <p:grpSpPr>
            <a:xfrm>
              <a:off x="7070725" y="1241425"/>
              <a:ext cx="949325" cy="1066801"/>
              <a:chOff x="3494" y="782"/>
              <a:chExt cx="598" cy="672"/>
            </a:xfrm>
          </p:grpSpPr>
          <p:sp>
            <p:nvSpPr>
              <p:cNvPr id="7" name="Rectangle 4"/>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5"/>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9" name="Group 9"/>
            <p:cNvGrpSpPr/>
            <p:nvPr/>
          </p:nvGrpSpPr>
          <p:grpSpPr>
            <a:xfrm>
              <a:off x="4217988" y="1241425"/>
              <a:ext cx="949325" cy="1066801"/>
              <a:chOff x="1697" y="782"/>
              <a:chExt cx="598" cy="672"/>
            </a:xfrm>
          </p:grpSpPr>
          <p:sp>
            <p:nvSpPr>
              <p:cNvPr id="10" name="Rectangle 7"/>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2" name="Group 12"/>
            <p:cNvGrpSpPr/>
            <p:nvPr/>
          </p:nvGrpSpPr>
          <p:grpSpPr>
            <a:xfrm>
              <a:off x="1803400" y="1501775"/>
              <a:ext cx="293688" cy="244475"/>
              <a:chOff x="176" y="946"/>
              <a:chExt cx="185" cy="154"/>
            </a:xfrm>
          </p:grpSpPr>
          <p:sp>
            <p:nvSpPr>
              <p:cNvPr id="13" name="Rectangle 10"/>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Rectangle 11"/>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5" name="Group 15"/>
            <p:cNvGrpSpPr/>
            <p:nvPr/>
          </p:nvGrpSpPr>
          <p:grpSpPr>
            <a:xfrm>
              <a:off x="3360738" y="1501775"/>
              <a:ext cx="293687" cy="244475"/>
              <a:chOff x="1157" y="946"/>
              <a:chExt cx="185" cy="154"/>
            </a:xfrm>
          </p:grpSpPr>
          <p:sp>
            <p:nvSpPr>
              <p:cNvPr id="16" name="Rectangle 13"/>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8" name="Group 18"/>
            <p:cNvGrpSpPr/>
            <p:nvPr/>
          </p:nvGrpSpPr>
          <p:grpSpPr>
            <a:xfrm>
              <a:off x="3817938" y="1501775"/>
              <a:ext cx="293687" cy="244475"/>
              <a:chOff x="1445" y="946"/>
              <a:chExt cx="185" cy="154"/>
            </a:xfrm>
          </p:grpSpPr>
          <p:sp>
            <p:nvSpPr>
              <p:cNvPr id="19" name="Rectangle 16"/>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1" name="Group 21"/>
            <p:cNvGrpSpPr/>
            <p:nvPr/>
          </p:nvGrpSpPr>
          <p:grpSpPr>
            <a:xfrm>
              <a:off x="4259263" y="1501775"/>
              <a:ext cx="293687" cy="244475"/>
              <a:chOff x="1723" y="946"/>
              <a:chExt cx="185" cy="154"/>
            </a:xfrm>
          </p:grpSpPr>
          <p:sp>
            <p:nvSpPr>
              <p:cNvPr id="22" name="Rectangle 19"/>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0"/>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4" name="Group 24"/>
            <p:cNvGrpSpPr/>
            <p:nvPr/>
          </p:nvGrpSpPr>
          <p:grpSpPr>
            <a:xfrm>
              <a:off x="2254250" y="1501775"/>
              <a:ext cx="293688" cy="244475"/>
              <a:chOff x="460" y="946"/>
              <a:chExt cx="185" cy="154"/>
            </a:xfrm>
          </p:grpSpPr>
          <p:sp>
            <p:nvSpPr>
              <p:cNvPr id="25" name="Rectangle 22"/>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3"/>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Oval 25"/>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Oval 26"/>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Freeform 28"/>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1" name="Rectangle 29"/>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2" name="Line 30"/>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3" name="Line 31"/>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4" name="Rectangle 32"/>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5" name="Line 33"/>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6" name="Rectangle 34"/>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7" name="Line 35"/>
            <p:cNvSpPr/>
            <p:nvPr/>
          </p:nvSpPr>
          <p:spPr>
            <a:xfrm>
              <a:off x="9551988" y="1549400"/>
              <a:ext cx="277812" cy="0"/>
            </a:xfrm>
            <a:prstGeom prst="line">
              <a:avLst/>
            </a:prstGeom>
            <a:ln w="12700" cap="flat" cmpd="sng">
              <a:solidFill>
                <a:schemeClr val="tx1"/>
              </a:solidFill>
              <a:prstDash val="solid"/>
              <a:headEnd type="none" w="sm" len="sm"/>
              <a:tailEnd type="none" w="sm" len="sm"/>
            </a:ln>
          </p:spPr>
        </p:sp>
      </p:grpSp>
      <p:sp>
        <p:nvSpPr>
          <p:cNvPr id="39"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341561" y="825749"/>
            <a:ext cx="31384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总的节点延迟</a:t>
            </a:r>
          </a:p>
        </p:txBody>
      </p:sp>
      <p:sp>
        <p:nvSpPr>
          <p:cNvPr id="5" name="Rectangle 3"/>
          <p:cNvSpPr txBox="1"/>
          <p:nvPr/>
        </p:nvSpPr>
        <p:spPr>
          <a:xfrm>
            <a:off x="2503749" y="2472771"/>
            <a:ext cx="7772400" cy="35463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proc</a:t>
            </a:r>
            <a:r>
              <a:rPr lang="en-US" altLang="zh-CN" sz="2400" dirty="0">
                <a:latin typeface="+mn-ea"/>
              </a:rPr>
              <a:t> =  </a:t>
            </a:r>
            <a:r>
              <a:rPr lang="zh-CN" altLang="en-US" sz="2400" dirty="0">
                <a:latin typeface="+mn-ea"/>
              </a:rPr>
              <a:t>节点处理时延－</a:t>
            </a:r>
            <a:r>
              <a:rPr lang="en-US" altLang="zh-CN" sz="2400" dirty="0">
                <a:latin typeface="+mn-ea"/>
              </a:rPr>
              <a:t>nodal</a:t>
            </a:r>
            <a:r>
              <a:rPr lang="en-US" altLang="zh-CN" sz="2400" dirty="0">
                <a:solidFill>
                  <a:srgbClr val="FF0000"/>
                </a:solidFill>
                <a:latin typeface="+mn-ea"/>
              </a:rPr>
              <a:t> </a:t>
            </a:r>
            <a:r>
              <a:rPr lang="en-US" altLang="zh-CN" sz="2400" dirty="0">
                <a:latin typeface="+mn-ea"/>
              </a:rPr>
              <a:t>processing delay</a:t>
            </a:r>
          </a:p>
          <a:p>
            <a:pPr lvl="1">
              <a:lnSpc>
                <a:spcPct val="130000"/>
              </a:lnSpc>
              <a:spcBef>
                <a:spcPts val="0"/>
              </a:spcBef>
            </a:pPr>
            <a:r>
              <a:rPr lang="zh-CN" altLang="en-US" dirty="0">
                <a:latin typeface="+mn-ea"/>
              </a:rPr>
              <a:t>典型几个微秒或更小</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queue</a:t>
            </a:r>
            <a:r>
              <a:rPr lang="en-US" altLang="zh-CN" sz="2400" dirty="0">
                <a:latin typeface="+mn-ea"/>
              </a:rPr>
              <a:t> = </a:t>
            </a:r>
            <a:r>
              <a:rPr lang="zh-CN" altLang="en-US" sz="2400" dirty="0">
                <a:latin typeface="+mn-ea"/>
              </a:rPr>
              <a:t>排队时延－</a:t>
            </a:r>
            <a:r>
              <a:rPr lang="en-US" altLang="zh-CN" sz="2400" dirty="0">
                <a:latin typeface="+mn-ea"/>
              </a:rPr>
              <a:t>queuing delay</a:t>
            </a:r>
          </a:p>
          <a:p>
            <a:pPr lvl="1">
              <a:lnSpc>
                <a:spcPct val="130000"/>
              </a:lnSpc>
              <a:spcBef>
                <a:spcPts val="0"/>
              </a:spcBef>
            </a:pPr>
            <a:r>
              <a:rPr lang="zh-CN" altLang="en-US" dirty="0">
                <a:latin typeface="+mn-ea"/>
              </a:rPr>
              <a:t>取决于路由器的拥塞程度</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trans</a:t>
            </a:r>
            <a:r>
              <a:rPr lang="en-US" altLang="zh-CN" sz="2400" dirty="0">
                <a:latin typeface="+mn-ea"/>
              </a:rPr>
              <a:t> = </a:t>
            </a:r>
            <a:r>
              <a:rPr lang="zh-CN" altLang="en-US" sz="2400" dirty="0">
                <a:latin typeface="+mn-ea"/>
              </a:rPr>
              <a:t>传输时延－</a:t>
            </a:r>
            <a:r>
              <a:rPr lang="en-US" altLang="zh-CN" sz="2400" dirty="0">
                <a:latin typeface="+mn-ea"/>
              </a:rPr>
              <a:t>transmission delay</a:t>
            </a:r>
          </a:p>
          <a:p>
            <a:pPr lvl="1">
              <a:lnSpc>
                <a:spcPct val="130000"/>
              </a:lnSpc>
              <a:spcBef>
                <a:spcPts val="0"/>
              </a:spcBef>
            </a:pPr>
            <a:r>
              <a:rPr lang="en-US" altLang="zh-CN" dirty="0">
                <a:latin typeface="+mn-ea"/>
              </a:rPr>
              <a:t>= L/R, </a:t>
            </a:r>
            <a:r>
              <a:rPr lang="zh-CN" altLang="en-US" dirty="0">
                <a:latin typeface="+mn-ea"/>
              </a:rPr>
              <a:t>低带宽链路比较显著</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prop</a:t>
            </a:r>
            <a:r>
              <a:rPr lang="en-US" altLang="zh-CN" sz="2400" dirty="0">
                <a:latin typeface="+mn-ea"/>
              </a:rPr>
              <a:t> = </a:t>
            </a:r>
            <a:r>
              <a:rPr lang="zh-CN" altLang="en-US" sz="2400" dirty="0">
                <a:latin typeface="+mn-ea"/>
              </a:rPr>
              <a:t>传播时延－</a:t>
            </a:r>
            <a:r>
              <a:rPr lang="en-US" altLang="zh-CN" sz="2400" dirty="0">
                <a:latin typeface="+mn-ea"/>
              </a:rPr>
              <a:t>propagation delay</a:t>
            </a:r>
          </a:p>
          <a:p>
            <a:pPr lvl="1">
              <a:lnSpc>
                <a:spcPct val="130000"/>
              </a:lnSpc>
              <a:spcBef>
                <a:spcPts val="0"/>
              </a:spcBef>
            </a:pPr>
            <a:r>
              <a:rPr lang="zh-CN" altLang="en-US" dirty="0">
                <a:latin typeface="+mn-ea"/>
              </a:rPr>
              <a:t>几个微妙到数百毫秒（卫星通信高传播延迟）</a:t>
            </a:r>
          </a:p>
        </p:txBody>
      </p:sp>
      <p:graphicFrame>
        <p:nvGraphicFramePr>
          <p:cNvPr id="6" name="Object 4"/>
          <p:cNvGraphicFramePr/>
          <p:nvPr/>
        </p:nvGraphicFramePr>
        <p:xfrm>
          <a:off x="3246979" y="1636713"/>
          <a:ext cx="5327650" cy="647700"/>
        </p:xfrm>
        <a:graphic>
          <a:graphicData uri="http://schemas.openxmlformats.org/presentationml/2006/ole">
            <mc:AlternateContent xmlns:mc="http://schemas.openxmlformats.org/markup-compatibility/2006">
              <mc:Choice xmlns:v="urn:schemas-microsoft-com:vml" Requires="v">
                <p:oleObj spid="_x0000_s13348" r:id="rId4" imgW="5329555" imgH="649605" progId="Equation.3">
                  <p:embed/>
                </p:oleObj>
              </mc:Choice>
              <mc:Fallback>
                <p:oleObj r:id="rId4" imgW="5329555" imgH="649605" progId="Equation.3">
                  <p:embed/>
                  <p:pic>
                    <p:nvPicPr>
                      <p:cNvPr id="0" name="图片 13320"/>
                      <p:cNvPicPr/>
                      <p:nvPr/>
                    </p:nvPicPr>
                    <p:blipFill>
                      <a:blip r:embed="rId5"/>
                      <a:stretch>
                        <a:fillRect/>
                      </a:stretch>
                    </p:blipFill>
                    <p:spPr>
                      <a:xfrm>
                        <a:off x="3246979" y="1636713"/>
                        <a:ext cx="5327650" cy="647700"/>
                      </a:xfrm>
                      <a:prstGeom prst="rect">
                        <a:avLst/>
                      </a:prstGeom>
                      <a:noFill/>
                      <a:ln w="38100">
                        <a:noFill/>
                        <a:miter/>
                      </a:ln>
                    </p:spPr>
                  </p:pic>
                </p:oleObj>
              </mc:Fallback>
            </mc:AlternateContent>
          </a:graphicData>
        </a:graphic>
      </p:graphicFrame>
      <p:sp>
        <p:nvSpPr>
          <p:cNvPr id="8"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4" name="Rectangle 2"/>
          <p:cNvSpPr/>
          <p:nvPr/>
        </p:nvSpPr>
        <p:spPr>
          <a:xfrm>
            <a:off x="1374422" y="955517"/>
            <a:ext cx="8147050" cy="64516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just" eaLnBrk="1" hangingPunct="1">
              <a:spcBef>
                <a:spcPct val="0"/>
              </a:spcBef>
              <a:buSzPct val="100000"/>
              <a:buNone/>
            </a:pPr>
            <a:r>
              <a:rPr lang="en-US" altLang="zh-CN" sz="3600" b="1" dirty="0">
                <a:solidFill>
                  <a:schemeClr val="accent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发展史</a:t>
            </a:r>
          </a:p>
        </p:txBody>
      </p:sp>
      <p:sp>
        <p:nvSpPr>
          <p:cNvPr id="5" name="Rectangle 3"/>
          <p:cNvSpPr/>
          <p:nvPr/>
        </p:nvSpPr>
        <p:spPr>
          <a:xfrm>
            <a:off x="738387" y="1772132"/>
            <a:ext cx="10868025" cy="4046537"/>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如果说</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世纪是机械时代，</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世纪是蒸汽机时代，人类用机器来代替手。那么</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世纪则是计算机时代，人类开始用机器来代替脑。而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世纪则将是信息时代，或者说是网络时代。</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计算机网络和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可以追根溯到</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1960s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。当时，电话网络使用电路交换技术传输信息，分时操作系统计算机允许散布各地的用户通过电话网络共享使用。但是通信量的突发性却导致线路利用率极低</a:t>
            </a:r>
            <a:r>
              <a:rPr lang="zh-CN" altLang="en-US" sz="2800" b="1" dirty="0">
                <a:latin typeface="微软雅黑" panose="020B0503020204020204" pitchFamily="34" charset="-122"/>
                <a:ea typeface="微软雅黑" panose="020B0503020204020204" pitchFamily="34" charset="-122"/>
              </a:rPr>
              <a:t>。</a:t>
            </a:r>
          </a:p>
        </p:txBody>
      </p:sp>
    </p:spTree>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6" name="Rectangle 4"/>
          <p:cNvSpPr txBox="1"/>
          <p:nvPr/>
        </p:nvSpPr>
        <p:spPr>
          <a:xfrm>
            <a:off x="984262" y="1890994"/>
            <a:ext cx="8592411" cy="33829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R=</a:t>
            </a:r>
            <a:r>
              <a:rPr lang="zh-CN" altLang="en-US" dirty="0">
                <a:latin typeface="+mn-ea"/>
                <a:cs typeface="微软雅黑" panose="020B0503020204020204" pitchFamily="34" charset="-122"/>
              </a:rPr>
              <a:t>链路带宽 </a:t>
            </a:r>
            <a:r>
              <a:rPr lang="en-US" altLang="zh-CN" dirty="0">
                <a:latin typeface="+mn-ea"/>
                <a:cs typeface="微软雅黑" panose="020B0503020204020204" pitchFamily="34" charset="-122"/>
              </a:rPr>
              <a:t>(bps)</a:t>
            </a:r>
          </a:p>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L=</a:t>
            </a:r>
            <a:r>
              <a:rPr lang="zh-CN" altLang="en-US" dirty="0">
                <a:latin typeface="+mn-ea"/>
                <a:cs typeface="微软雅黑" panose="020B0503020204020204" pitchFamily="34" charset="-122"/>
              </a:rPr>
              <a:t>分组长度 </a:t>
            </a:r>
            <a:r>
              <a:rPr lang="en-US" altLang="zh-CN" dirty="0">
                <a:latin typeface="+mn-ea"/>
                <a:cs typeface="微软雅黑" panose="020B0503020204020204" pitchFamily="34" charset="-122"/>
              </a:rPr>
              <a:t>(bits)</a:t>
            </a:r>
          </a:p>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a=</a:t>
            </a:r>
            <a:r>
              <a:rPr lang="zh-CN" altLang="en-US" dirty="0">
                <a:latin typeface="+mn-ea"/>
                <a:cs typeface="微软雅黑" panose="020B0503020204020204" pitchFamily="34" charset="-122"/>
              </a:rPr>
              <a:t>平均分组到达率  </a:t>
            </a:r>
            <a:r>
              <a:rPr lang="en-US" altLang="zh-CN" dirty="0">
                <a:latin typeface="+mn-ea"/>
                <a:cs typeface="微软雅黑" panose="020B0503020204020204" pitchFamily="34" charset="-122"/>
              </a:rPr>
              <a:t>average packet arrival rate</a:t>
            </a:r>
          </a:p>
          <a:p>
            <a:pPr marL="0" lvl="0" indent="0">
              <a:lnSpc>
                <a:spcPct val="150000"/>
              </a:lnSpc>
              <a:spcBef>
                <a:spcPts val="0"/>
              </a:spcBef>
              <a:buSzPct val="100000"/>
              <a:buNone/>
            </a:pPr>
            <a:r>
              <a:rPr lang="zh-CN" altLang="en-US" dirty="0">
                <a:solidFill>
                  <a:srgbClr val="FF0000"/>
                </a:solidFill>
                <a:latin typeface="+mn-ea"/>
                <a:cs typeface="微软雅黑" panose="020B0503020204020204" pitchFamily="34" charset="-122"/>
              </a:rPr>
              <a:t>流量强度：</a:t>
            </a:r>
            <a:r>
              <a:rPr lang="en-US" altLang="zh-CN" dirty="0">
                <a:latin typeface="+mn-ea"/>
                <a:cs typeface="微软雅黑" panose="020B0503020204020204" pitchFamily="34" charset="-122"/>
              </a:rPr>
              <a:t>traffic intensity = La/R</a:t>
            </a:r>
          </a:p>
          <a:p>
            <a:pPr>
              <a:lnSpc>
                <a:spcPct val="150000"/>
              </a:lnSpc>
              <a:spcBef>
                <a:spcPts val="0"/>
              </a:spcBef>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Rectangle 5"/>
          <p:cNvSpPr/>
          <p:nvPr/>
        </p:nvSpPr>
        <p:spPr>
          <a:xfrm>
            <a:off x="602297" y="4826281"/>
            <a:ext cx="4838700" cy="8953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en-US" altLang="zh-CN" sz="2800" dirty="0">
              <a:latin typeface="+mn-ea"/>
              <a:cs typeface="微软雅黑" panose="020B0503020204020204" pitchFamily="34" charset="-122"/>
            </a:endParaRPr>
          </a:p>
        </p:txBody>
      </p:sp>
      <p:sp>
        <p:nvSpPr>
          <p:cNvPr id="9"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8" name="Rectangle 3"/>
          <p:cNvSpPr txBox="1"/>
          <p:nvPr/>
        </p:nvSpPr>
        <p:spPr>
          <a:xfrm>
            <a:off x="4166692" y="1065213"/>
            <a:ext cx="3627121"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Tree>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p:cNvSpPr txBox="1"/>
          <p:nvPr/>
        </p:nvSpPr>
        <p:spPr>
          <a:xfrm>
            <a:off x="4166692" y="949466"/>
            <a:ext cx="3627121"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
        <p:nvSpPr>
          <p:cNvPr id="8" name="Rectangle 6"/>
          <p:cNvSpPr/>
          <p:nvPr/>
        </p:nvSpPr>
        <p:spPr>
          <a:xfrm>
            <a:off x="611561" y="1774614"/>
            <a:ext cx="7016156" cy="3533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 0: </a:t>
            </a:r>
            <a:r>
              <a:rPr lang="zh-CN" altLang="en-US" sz="2800" dirty="0">
                <a:latin typeface="+mn-ea"/>
                <a:cs typeface="微软雅黑" panose="020B0503020204020204" pitchFamily="34" charset="-122"/>
              </a:rPr>
              <a:t>分组稀疏到达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无队列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平均排队延迟极小接近于</a:t>
            </a:r>
            <a:r>
              <a:rPr lang="en-US" altLang="zh-CN" sz="2800" dirty="0">
                <a:latin typeface="+mn-ea"/>
                <a:cs typeface="微软雅黑" panose="020B0503020204020204" pitchFamily="34" charset="-122"/>
              </a:rPr>
              <a:t>0</a:t>
            </a:r>
          </a:p>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分组猝发到达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形成队列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队列长度迅速增加</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排队延迟大幅增大</a:t>
            </a:r>
          </a:p>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输出队列平均位到达速率超过送走这些位的极限速率，输出队列持续增长，排队延迟趋于无穷大</a:t>
            </a:r>
            <a:endParaRPr lang="zh-CN" altLang="en-US" sz="2800" b="1" dirty="0">
              <a:latin typeface="+mn-ea"/>
            </a:endParaRPr>
          </a:p>
          <a:p>
            <a:pPr lvl="0">
              <a:lnSpc>
                <a:spcPct val="150000"/>
              </a:lnSpc>
              <a:spcBef>
                <a:spcPct val="0"/>
              </a:spcBef>
              <a:buSzPct val="100000"/>
              <a:buFont typeface="Wingdings" panose="05000000000000000000" pitchFamily="2" charset="2"/>
              <a:buChar char="l"/>
            </a:pPr>
            <a:endParaRPr lang="en-US" altLang="zh-CN" sz="2400" b="1" dirty="0">
              <a:latin typeface="Times New Roman" panose="02020603050405020304" pitchFamily="18" charset="0"/>
            </a:endParaRPr>
          </a:p>
        </p:txBody>
      </p:sp>
      <p:sp>
        <p:nvSpPr>
          <p:cNvPr id="7"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pic>
        <p:nvPicPr>
          <p:cNvPr id="6" name="Picture 2"/>
          <p:cNvPicPr/>
          <p:nvPr/>
        </p:nvPicPr>
        <p:blipFill rotWithShape="1">
          <a:blip r:embed="rId3"/>
          <a:srcRect l="9678" r="17862"/>
          <a:stretch>
            <a:fillRect/>
          </a:stretch>
        </p:blipFill>
        <p:spPr>
          <a:xfrm>
            <a:off x="7793813" y="2633657"/>
            <a:ext cx="4220709" cy="3512499"/>
          </a:xfrm>
          <a:prstGeom prst="rect">
            <a:avLst/>
          </a:prstGeom>
          <a:noFill/>
          <a:ln w="9525">
            <a:noFill/>
          </a:ln>
        </p:spPr>
      </p:pic>
    </p:spTree>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p:cNvSpPr txBox="1"/>
          <p:nvPr/>
        </p:nvSpPr>
        <p:spPr>
          <a:xfrm>
            <a:off x="4852506" y="1045140"/>
            <a:ext cx="223392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分组丢失</a:t>
            </a:r>
          </a:p>
        </p:txBody>
      </p:sp>
      <p:sp>
        <p:nvSpPr>
          <p:cNvPr id="5" name="Rectangle 3"/>
          <p:cNvSpPr txBox="1">
            <a:spLocks noChangeArrowheads="1"/>
          </p:cNvSpPr>
          <p:nvPr/>
        </p:nvSpPr>
        <p:spPr bwMode="auto">
          <a:xfrm>
            <a:off x="540633" y="1792738"/>
            <a:ext cx="11332983" cy="3424310"/>
          </a:xfrm>
          <a:prstGeom prst="rect">
            <a:avLst/>
          </a:prstGeom>
          <a:noFill/>
          <a:ln w="9525">
            <a:noFill/>
            <a:miter lim="800000"/>
          </a:ln>
        </p:spPr>
        <p:txBody>
          <a:bodyPr lIns="92075" tIns="46038" rIns="92075" bIns="46038"/>
          <a:lstStyle/>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路由器输入链路和输出链路的缓冲区容量有限</a:t>
            </a: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当分组到达路由器输入链路发现缓冲区已满，则路由器只好丢弃分组</a:t>
            </a:r>
            <a:endParaRPr kumimoji="0" lang="en-US" altLang="zh-CN" sz="2800" kern="0" cap="none" spc="0" normalizeH="0" baseline="0" noProof="0" dirty="0">
              <a:latin typeface="+mn-ea"/>
              <a:cs typeface="微软雅黑" panose="020B0503020204020204" pitchFamily="34" charset="-122"/>
            </a:endParaRP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当分组在路由器内部要转发到输出链路时发现输出缓冲区队列已满，路由器只好丢弃分组</a:t>
            </a: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丢失的分组可能被前路由节点、源节点重传，或不重传</a:t>
            </a:r>
            <a:endParaRPr kumimoji="0" lang="en-US" altLang="zh-CN" sz="2800" kern="0" cap="none" spc="0" normalizeH="0" baseline="0" noProof="0" dirty="0">
              <a:latin typeface="+mn-ea"/>
              <a:cs typeface="微软雅黑" panose="020B0503020204020204" pitchFamily="34" charset="-122"/>
            </a:endParaRP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丢包率或分组丢失率（</a:t>
            </a:r>
            <a:r>
              <a:rPr kumimoji="0" lang="en-US" altLang="zh-CN" sz="2800" kern="0" cap="none" spc="0" normalizeH="0" baseline="0" noProof="0" dirty="0">
                <a:latin typeface="+mn-ea"/>
                <a:cs typeface="微软雅黑" panose="020B0503020204020204" pitchFamily="34" charset="-122"/>
              </a:rPr>
              <a:t>packet loss rate/ratio</a:t>
            </a:r>
            <a:r>
              <a:rPr kumimoji="0" lang="zh-CN" altLang="en-US" sz="2800" b="1" kern="0" cap="none" spc="0" normalizeH="0" baseline="0" noProof="0" dirty="0">
                <a:latin typeface="+mn-ea"/>
                <a:cs typeface="+mn-cs"/>
              </a:rPr>
              <a:t>）</a:t>
            </a:r>
          </a:p>
        </p:txBody>
      </p:sp>
      <p:sp>
        <p:nvSpPr>
          <p:cNvPr id="7"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p:cNvSpPr txBox="1">
            <a:spLocks noChangeArrowheads="1"/>
          </p:cNvSpPr>
          <p:nvPr/>
        </p:nvSpPr>
        <p:spPr bwMode="auto">
          <a:xfrm>
            <a:off x="611560" y="1827462"/>
            <a:ext cx="10523286" cy="4114800"/>
          </a:xfrm>
          <a:prstGeom prst="rect">
            <a:avLst/>
          </a:prstGeom>
          <a:noFill/>
          <a:ln w="9525">
            <a:noFill/>
            <a:miter lim="800000"/>
          </a:ln>
        </p:spPr>
        <p:txBody>
          <a:bodyPr lIns="92075" tIns="46038" rIns="92075" bIns="46038"/>
          <a:lstStyle/>
          <a:p>
            <a:pPr marL="457200" marR="0" indent="-457200" defTabSz="914400" eaLnBrk="1" hangingPunct="1">
              <a:spcBef>
                <a:spcPct val="20000"/>
              </a:spcBef>
              <a:buClrTx/>
              <a:buSzPct val="85000"/>
              <a:buFont typeface="Wingdings" panose="05000000000000000000" pitchFamily="2" charset="2"/>
              <a:buChar char="l"/>
              <a:defRPr/>
            </a:pPr>
            <a:r>
              <a:rPr kumimoji="0" lang="zh-CN" altLang="en-US" sz="32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网络吞吐量</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a:t>
            </a:r>
          </a:p>
          <a:p>
            <a:pPr marL="914400" lvl="1" indent="-457200">
              <a:spcBef>
                <a:spcPct val="20000"/>
              </a:spcBef>
              <a:buSzPct val="85000"/>
              <a:buFont typeface="Arial" panose="020B0604020202020204" pitchFamily="34" charset="0"/>
              <a:buChar char="•"/>
              <a:defRPr/>
            </a:pP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单位时间内整个网络传输数据的速率或分组数</a:t>
            </a:r>
            <a:endPar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spcBef>
                <a:spcPct val="20000"/>
              </a:spcBef>
              <a:buSzPct val="85000"/>
              <a:buFont typeface="Arial" panose="020B0604020202020204" pitchFamily="34" charset="0"/>
              <a:buChar char="•"/>
              <a:defRPr/>
            </a:pP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bps</a:t>
            </a: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或</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data packets per second</a:t>
            </a:r>
            <a:endPar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 name="Rectangle 2"/>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224" y="4271056"/>
            <a:ext cx="3496020" cy="2034027"/>
          </a:xfrm>
          <a:prstGeom prst="rect">
            <a:avLst/>
          </a:prstGeom>
        </p:spPr>
      </p:pic>
    </p:spTree>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sp>
        <p:nvSpPr>
          <p:cNvPr id="6" name="Rectangle 3"/>
          <p:cNvSpPr txBox="1"/>
          <p:nvPr/>
        </p:nvSpPr>
        <p:spPr>
          <a:xfrm>
            <a:off x="2052735" y="1719707"/>
            <a:ext cx="7772400" cy="46482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latin typeface="+mn-ea"/>
                <a:cs typeface="微软雅黑" panose="020B0503020204020204" pitchFamily="34" charset="-122"/>
              </a:rPr>
              <a:t> 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接收端接收到数据的比特速率 </a:t>
            </a:r>
            <a:r>
              <a:rPr lang="en-US" altLang="zh-CN" dirty="0">
                <a:latin typeface="+mn-ea"/>
                <a:cs typeface="微软雅黑" panose="020B0503020204020204" pitchFamily="34" charset="-122"/>
              </a:rPr>
              <a:t>(bps )</a:t>
            </a:r>
          </a:p>
          <a:p>
            <a:pPr marL="669925" lvl="1" indent="-325120">
              <a:lnSpc>
                <a:spcPct val="150000"/>
              </a:lnSpc>
              <a:spcBef>
                <a:spcPts val="0"/>
              </a:spcBef>
            </a:pPr>
            <a:r>
              <a:rPr lang="zh-CN" altLang="en-US" sz="2800" dirty="0">
                <a:latin typeface="+mn-ea"/>
                <a:cs typeface="微软雅黑" panose="020B0503020204020204" pitchFamily="34" charset="-122"/>
              </a:rPr>
              <a:t>瞬时吞吐量</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某一瞬间的吞吐量</a:t>
            </a:r>
          </a:p>
          <a:p>
            <a:pPr marL="669925" lvl="1" indent="-325120">
              <a:lnSpc>
                <a:spcPct val="150000"/>
              </a:lnSpc>
              <a:spcBef>
                <a:spcPts val="0"/>
              </a:spcBef>
            </a:pPr>
            <a:r>
              <a:rPr lang="zh-CN" altLang="en-US" sz="2800" dirty="0">
                <a:latin typeface="+mn-ea"/>
                <a:cs typeface="微软雅黑" panose="020B0503020204020204" pitchFamily="34" charset="-122"/>
              </a:rPr>
              <a:t>平均吞吐量</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一段时间内的吞吐量均值</a:t>
            </a:r>
          </a:p>
        </p:txBody>
      </p:sp>
      <p:grpSp>
        <p:nvGrpSpPr>
          <p:cNvPr id="2" name="组合 1"/>
          <p:cNvGrpSpPr/>
          <p:nvPr/>
        </p:nvGrpSpPr>
        <p:grpSpPr>
          <a:xfrm>
            <a:off x="1524000" y="3931094"/>
            <a:ext cx="8507413" cy="2436813"/>
            <a:chOff x="1524000" y="3641725"/>
            <a:chExt cx="8507413" cy="2436813"/>
          </a:xfrm>
        </p:grpSpPr>
        <p:sp>
          <p:nvSpPr>
            <p:cNvPr id="4" name="Line 321"/>
            <p:cNvSpPr/>
            <p:nvPr/>
          </p:nvSpPr>
          <p:spPr>
            <a:xfrm>
              <a:off x="2965450" y="4530725"/>
              <a:ext cx="6316663" cy="0"/>
            </a:xfrm>
            <a:prstGeom prst="line">
              <a:avLst/>
            </a:prstGeom>
            <a:ln w="9525" cap="flat" cmpd="sng">
              <a:solidFill>
                <a:schemeClr val="tx1"/>
              </a:solidFill>
              <a:prstDash val="solid"/>
              <a:headEnd type="none" w="med" len="med"/>
              <a:tailEnd type="none" w="med" len="med"/>
            </a:ln>
          </p:spPr>
        </p:sp>
        <p:grpSp>
          <p:nvGrpSpPr>
            <p:cNvPr id="7" name="Group 246"/>
            <p:cNvGrpSpPr/>
            <p:nvPr/>
          </p:nvGrpSpPr>
          <p:grpSpPr>
            <a:xfrm>
              <a:off x="5330825" y="4394200"/>
              <a:ext cx="1055688" cy="360363"/>
              <a:chOff x="3600" y="219"/>
              <a:chExt cx="360" cy="175"/>
            </a:xfrm>
          </p:grpSpPr>
          <p:sp>
            <p:nvSpPr>
              <p:cNvPr id="8" name="Oval 24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24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24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250"/>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25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252"/>
              <p:cNvGrpSpPr/>
              <p:nvPr/>
            </p:nvGrpSpPr>
            <p:grpSpPr>
              <a:xfrm>
                <a:off x="3686" y="244"/>
                <a:ext cx="177" cy="66"/>
                <a:chOff x="2848" y="848"/>
                <a:chExt cx="140" cy="98"/>
              </a:xfrm>
            </p:grpSpPr>
            <p:sp>
              <p:nvSpPr>
                <p:cNvPr id="18" name="Line 25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25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25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256"/>
              <p:cNvGrpSpPr/>
              <p:nvPr/>
            </p:nvGrpSpPr>
            <p:grpSpPr>
              <a:xfrm flipV="1">
                <a:off x="3686" y="243"/>
                <a:ext cx="177" cy="66"/>
                <a:chOff x="2848" y="848"/>
                <a:chExt cx="140" cy="98"/>
              </a:xfrm>
            </p:grpSpPr>
            <p:sp>
              <p:nvSpPr>
                <p:cNvPr id="15" name="Line 25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25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25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p:cNvGraphicFramePr>
              <a:graphicFrameLocks noChangeAspect="1"/>
            </p:cNvGraphicFramePr>
            <p:nvPr/>
          </p:nvGraphicFramePr>
          <p:xfrm>
            <a:off x="9245600" y="4062413"/>
            <a:ext cx="785813" cy="655637"/>
          </p:xfrm>
          <a:graphic>
            <a:graphicData uri="http://schemas.openxmlformats.org/presentationml/2006/ole">
              <mc:AlternateContent xmlns:mc="http://schemas.openxmlformats.org/markup-compatibility/2006">
                <mc:Choice xmlns:v="urn:schemas-microsoft-com:vml" Requires="v">
                  <p:oleObj spid="_x0000_s14372" r:id="rId4" imgW="1307465" imgH="1083945" progId="">
                    <p:embed/>
                  </p:oleObj>
                </mc:Choice>
                <mc:Fallback>
                  <p:oleObj r:id="rId4" imgW="1307465" imgH="1083945" progId="">
                    <p:embed/>
                    <p:pic>
                      <p:nvPicPr>
                        <p:cNvPr id="0" name="图片 14344"/>
                        <p:cNvPicPr/>
                        <p:nvPr/>
                      </p:nvPicPr>
                      <p:blipFill>
                        <a:blip r:embed="rId5"/>
                        <a:stretch>
                          <a:fillRect/>
                        </a:stretch>
                      </p:blipFill>
                      <p:spPr>
                        <a:xfrm>
                          <a:off x="9245600" y="4062413"/>
                          <a:ext cx="785813" cy="655637"/>
                        </a:xfrm>
                        <a:prstGeom prst="rect">
                          <a:avLst/>
                        </a:prstGeom>
                        <a:noFill/>
                        <a:ln w="38100">
                          <a:noFill/>
                          <a:miter/>
                        </a:ln>
                      </p:spPr>
                    </p:pic>
                  </p:oleObj>
                </mc:Fallback>
              </mc:AlternateContent>
            </a:graphicData>
          </a:graphic>
        </p:graphicFrame>
        <p:grpSp>
          <p:nvGrpSpPr>
            <p:cNvPr id="22" name="Group 300"/>
            <p:cNvGrpSpPr/>
            <p:nvPr/>
          </p:nvGrpSpPr>
          <p:grpSpPr>
            <a:xfrm>
              <a:off x="2466975" y="3981450"/>
              <a:ext cx="374650" cy="838200"/>
              <a:chOff x="4180" y="783"/>
              <a:chExt cx="150" cy="307"/>
            </a:xfrm>
          </p:grpSpPr>
          <p:sp>
            <p:nvSpPr>
              <p:cNvPr id="23" name="AutoShape 301"/>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02"/>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30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30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30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30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30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308"/>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Text Box 325"/>
            <p:cNvSpPr txBox="1"/>
            <p:nvPr/>
          </p:nvSpPr>
          <p:spPr>
            <a:xfrm>
              <a:off x="1524000" y="5043488"/>
              <a:ext cx="2362200" cy="101473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with</a:t>
              </a:r>
            </a:p>
            <a:p>
              <a:pPr marL="0" lvl="0" indent="0" algn="ctr">
                <a:spcBef>
                  <a:spcPct val="0"/>
                </a:spcBef>
                <a:buSzPct val="100000"/>
                <a:buNone/>
              </a:pPr>
              <a:r>
                <a:rPr lang="en-US" altLang="zh-CN" sz="2000" dirty="0">
                  <a:latin typeface="+mn-ea"/>
                </a:rPr>
                <a:t>file of F bits </a:t>
              </a:r>
            </a:p>
            <a:p>
              <a:pPr marL="0" lvl="0" indent="0" algn="ctr">
                <a:spcBef>
                  <a:spcPct val="0"/>
                </a:spcBef>
                <a:buSzPct val="100000"/>
                <a:buNone/>
              </a:pPr>
              <a:r>
                <a:rPr lang="en-US" altLang="zh-CN" sz="2000" dirty="0">
                  <a:latin typeface="+mn-ea"/>
                </a:rPr>
                <a:t>to send to client</a:t>
              </a:r>
            </a:p>
          </p:txBody>
        </p:sp>
        <p:sp>
          <p:nvSpPr>
            <p:cNvPr id="32" name="AutoShape 327"/>
            <p:cNvSpPr/>
            <p:nvPr/>
          </p:nvSpPr>
          <p:spPr>
            <a:xfrm>
              <a:off x="1943100" y="3641725"/>
              <a:ext cx="449263" cy="581025"/>
            </a:xfrm>
            <a:prstGeom prst="can">
              <a:avLst>
                <a:gd name="adj" fmla="val 26144"/>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Text Box 328"/>
            <p:cNvSpPr txBox="1"/>
            <p:nvPr/>
          </p:nvSpPr>
          <p:spPr>
            <a:xfrm>
              <a:off x="4168141" y="4973638"/>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4" name="Text Box 329"/>
            <p:cNvSpPr txBox="1"/>
            <p:nvPr/>
          </p:nvSpPr>
          <p:spPr>
            <a:xfrm>
              <a:off x="7036753" y="4970463"/>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nvGrpSpPr>
            <p:cNvPr id="35" name="Group 338"/>
            <p:cNvGrpSpPr/>
            <p:nvPr/>
          </p:nvGrpSpPr>
          <p:grpSpPr>
            <a:xfrm>
              <a:off x="2928938" y="4371975"/>
              <a:ext cx="3568700" cy="1684338"/>
              <a:chOff x="913" y="2726"/>
              <a:chExt cx="2248" cy="1061"/>
            </a:xfrm>
          </p:grpSpPr>
          <p:grpSp>
            <p:nvGrpSpPr>
              <p:cNvPr id="36" name="Group 335"/>
              <p:cNvGrpSpPr/>
              <p:nvPr/>
            </p:nvGrpSpPr>
            <p:grpSpPr>
              <a:xfrm>
                <a:off x="913" y="2726"/>
                <a:ext cx="1463" cy="247"/>
                <a:chOff x="2249" y="3430"/>
                <a:chExt cx="1389" cy="256"/>
              </a:xfrm>
            </p:grpSpPr>
            <p:sp>
              <p:nvSpPr>
                <p:cNvPr id="38"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9"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Oval 331"/>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1"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37" name="Text Box 336"/>
              <p:cNvSpPr txBox="1"/>
              <p:nvPr/>
            </p:nvSpPr>
            <p:spPr>
              <a:xfrm>
                <a:off x="1392" y="3148"/>
                <a:ext cx="1769"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sp>
          <p:nvSpPr>
            <p:cNvPr id="42" name="Line 337"/>
            <p:cNvSpPr/>
            <p:nvPr/>
          </p:nvSpPr>
          <p:spPr>
            <a:xfrm flipH="1" flipV="1">
              <a:off x="4325938" y="4614863"/>
              <a:ext cx="477837" cy="450850"/>
            </a:xfrm>
            <a:prstGeom prst="line">
              <a:avLst/>
            </a:prstGeom>
            <a:ln w="9525" cap="flat" cmpd="sng">
              <a:solidFill>
                <a:schemeClr val="tx1"/>
              </a:solidFill>
              <a:prstDash val="solid"/>
              <a:headEnd type="none" w="med" len="med"/>
              <a:tailEnd type="none" w="med" len="med"/>
            </a:ln>
          </p:spPr>
        </p:sp>
        <p:sp>
          <p:nvSpPr>
            <p:cNvPr id="43" name="Line 347"/>
            <p:cNvSpPr/>
            <p:nvPr/>
          </p:nvSpPr>
          <p:spPr>
            <a:xfrm flipH="1" flipV="1">
              <a:off x="7358063" y="4557713"/>
              <a:ext cx="479425" cy="522287"/>
            </a:xfrm>
            <a:prstGeom prst="line">
              <a:avLst/>
            </a:prstGeom>
            <a:ln w="9525" cap="flat" cmpd="sng">
              <a:solidFill>
                <a:schemeClr val="tx1"/>
              </a:solidFill>
              <a:prstDash val="solid"/>
              <a:headEnd type="none" w="med" len="med"/>
              <a:tailEnd type="none" w="med" len="med"/>
            </a:ln>
          </p:spPr>
        </p:sp>
        <p:sp>
          <p:nvSpPr>
            <p:cNvPr id="44" name="AutoShape 349"/>
            <p:cNvSpPr/>
            <p:nvPr/>
          </p:nvSpPr>
          <p:spPr>
            <a:xfrm flipV="1">
              <a:off x="2032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45" name="AutoShape 350"/>
            <p:cNvSpPr/>
            <p:nvPr/>
          </p:nvSpPr>
          <p:spPr>
            <a:xfrm>
              <a:off x="8810625" y="4325938"/>
              <a:ext cx="889000" cy="485775"/>
            </a:xfrm>
            <a:prstGeom prst="rightArrow">
              <a:avLst>
                <a:gd name="adj1" fmla="val 50000"/>
                <a:gd name="adj2" fmla="val 4575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6" name="Group 348"/>
            <p:cNvGrpSpPr/>
            <p:nvPr/>
          </p:nvGrpSpPr>
          <p:grpSpPr>
            <a:xfrm>
              <a:off x="6434138" y="4248150"/>
              <a:ext cx="3178175" cy="1830388"/>
              <a:chOff x="3093" y="2676"/>
              <a:chExt cx="2002" cy="1153"/>
            </a:xfrm>
          </p:grpSpPr>
          <p:grpSp>
            <p:nvGrpSpPr>
              <p:cNvPr id="47" name="Group 341"/>
              <p:cNvGrpSpPr/>
              <p:nvPr/>
            </p:nvGrpSpPr>
            <p:grpSpPr>
              <a:xfrm>
                <a:off x="3093" y="2676"/>
                <a:ext cx="1765" cy="366"/>
                <a:chOff x="2249" y="3430"/>
                <a:chExt cx="1389" cy="256"/>
              </a:xfrm>
            </p:grpSpPr>
            <p:sp>
              <p:nvSpPr>
                <p:cNvPr id="49"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0"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1" name="Oval 344"/>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48" name="Text Box 346"/>
              <p:cNvSpPr txBox="1"/>
              <p:nvPr/>
            </p:nvSpPr>
            <p:spPr>
              <a:xfrm>
                <a:off x="3235" y="3190"/>
                <a:ext cx="1860"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53" name="AutoShape 351"/>
            <p:cNvSpPr/>
            <p:nvPr/>
          </p:nvSpPr>
          <p:spPr>
            <a:xfrm>
              <a:off x="5232400" y="4319588"/>
              <a:ext cx="1484313" cy="485775"/>
            </a:xfrm>
            <a:prstGeom prst="rightArrow">
              <a:avLst>
                <a:gd name="adj1" fmla="val 50000"/>
                <a:gd name="adj2" fmla="val 7638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352"/>
            <p:cNvSpPr/>
            <p:nvPr/>
          </p:nvSpPr>
          <p:spPr>
            <a:xfrm>
              <a:off x="2554288" y="4876800"/>
              <a:ext cx="0" cy="217488"/>
            </a:xfrm>
            <a:prstGeom prst="line">
              <a:avLst/>
            </a:prstGeom>
            <a:ln w="9525" cap="flat" cmpd="sng">
              <a:solidFill>
                <a:schemeClr val="tx1"/>
              </a:solidFill>
              <a:prstDash val="solid"/>
              <a:headEnd type="none" w="med" len="med"/>
              <a:tailEnd type="none" w="med" len="med"/>
            </a:ln>
          </p:spPr>
        </p:sp>
        <p:sp>
          <p:nvSpPr>
            <p:cNvPr id="55" name="Text Box 353"/>
            <p:cNvSpPr txBox="1"/>
            <p:nvPr/>
          </p:nvSpPr>
          <p:spPr>
            <a:xfrm>
              <a:off x="1524000" y="5016500"/>
              <a:ext cx="2319338" cy="101473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sends bits </a:t>
              </a:r>
            </a:p>
            <a:p>
              <a:pPr marL="0" lvl="0" indent="0" algn="ctr">
                <a:spcBef>
                  <a:spcPct val="0"/>
                </a:spcBef>
                <a:buSzPct val="100000"/>
                <a:buNone/>
              </a:pPr>
              <a:r>
                <a:rPr lang="en-US" altLang="zh-CN" sz="2000" dirty="0">
                  <a:latin typeface="+mn-ea"/>
                </a:rPr>
                <a:t>(fluid) into pipe</a:t>
              </a:r>
            </a:p>
            <a:p>
              <a:pPr marL="0" lvl="0" indent="0" algn="ctr">
                <a:spcBef>
                  <a:spcPct val="0"/>
                </a:spcBef>
                <a:buSzPct val="100000"/>
                <a:buNone/>
              </a:pPr>
              <a:endParaRPr lang="en-US" altLang="zh-CN" sz="2000" dirty="0">
                <a:latin typeface="+mn-ea"/>
              </a:endParaRPr>
            </a:p>
          </p:txBody>
        </p:sp>
      </p:grpSp>
      <p:sp>
        <p:nvSpPr>
          <p:cNvPr id="57"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3"/>
          <p:cNvSpPr txBox="1">
            <a:spLocks noChangeArrowheads="1"/>
          </p:cNvSpPr>
          <p:nvPr/>
        </p:nvSpPr>
        <p:spPr>
          <a:xfrm>
            <a:off x="994410" y="1658544"/>
            <a:ext cx="1328420" cy="1076325"/>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2400" kern="0" dirty="0">
                <a:latin typeface="+mn-ea"/>
                <a:ea typeface="+mn-ea"/>
                <a:cs typeface="微软雅黑" panose="020B0503020204020204" pitchFamily="34" charset="-122"/>
              </a:rPr>
              <a:t>思</a:t>
            </a:r>
            <a:br>
              <a:rPr lang="zh-CN" altLang="en-US" sz="2400" kern="0" dirty="0">
                <a:latin typeface="+mn-ea"/>
                <a:ea typeface="+mn-ea"/>
                <a:cs typeface="微软雅黑" panose="020B0503020204020204" pitchFamily="34" charset="-122"/>
              </a:rPr>
            </a:br>
            <a:r>
              <a:rPr lang="zh-CN" altLang="en-US" sz="2400" kern="0" dirty="0">
                <a:latin typeface="+mn-ea"/>
                <a:ea typeface="+mn-ea"/>
                <a:cs typeface="微软雅黑" panose="020B0503020204020204" pitchFamily="34" charset="-122"/>
              </a:rPr>
              <a:t>考</a:t>
            </a:r>
          </a:p>
        </p:txBody>
      </p:sp>
      <p:sp>
        <p:nvSpPr>
          <p:cNvPr id="5" name="Rectangle 4"/>
          <p:cNvSpPr txBox="1"/>
          <p:nvPr/>
        </p:nvSpPr>
        <p:spPr>
          <a:xfrm>
            <a:off x="2098675" y="868891"/>
            <a:ext cx="8519160" cy="9017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n-ea"/>
              </a:rPr>
              <a:t>R</a:t>
            </a:r>
            <a:r>
              <a:rPr lang="en-US" altLang="zh-CN" sz="2400" baseline="-25000" dirty="0">
                <a:latin typeface="+mn-ea"/>
              </a:rPr>
              <a:t>s</a:t>
            </a:r>
            <a:r>
              <a:rPr lang="en-US" altLang="zh-CN" sz="2400" dirty="0">
                <a:latin typeface="+mn-ea"/>
              </a:rPr>
              <a:t> &lt; </a:t>
            </a:r>
            <a:r>
              <a:rPr lang="en-US" altLang="zh-CN" sz="2400" dirty="0" err="1">
                <a:latin typeface="+mn-ea"/>
              </a:rPr>
              <a:t>R</a:t>
            </a:r>
            <a:r>
              <a:rPr lang="en-US" altLang="zh-CN" sz="2400" baseline="-25000" dirty="0" err="1">
                <a:latin typeface="+mn-ea"/>
              </a:rPr>
              <a:t>c</a:t>
            </a:r>
            <a:r>
              <a:rPr lang="en-US" altLang="zh-CN" sz="2400" dirty="0">
                <a:latin typeface="+mn-ea"/>
              </a:rPr>
              <a:t>  What is average end-end throughput?</a:t>
            </a:r>
          </a:p>
        </p:txBody>
      </p:sp>
      <p:sp>
        <p:nvSpPr>
          <p:cNvPr id="6" name="Line 2"/>
          <p:cNvSpPr/>
          <p:nvPr/>
        </p:nvSpPr>
        <p:spPr>
          <a:xfrm>
            <a:off x="3984625" y="1996999"/>
            <a:ext cx="5811838" cy="0"/>
          </a:xfrm>
          <a:prstGeom prst="line">
            <a:avLst/>
          </a:prstGeom>
          <a:ln w="9525" cap="flat" cmpd="sng">
            <a:solidFill>
              <a:schemeClr val="tx1"/>
            </a:solidFill>
            <a:prstDash val="solid"/>
            <a:headEnd type="none" w="med" len="med"/>
            <a:tailEnd type="none" w="med" len="med"/>
          </a:ln>
        </p:spPr>
      </p:sp>
      <p:grpSp>
        <p:nvGrpSpPr>
          <p:cNvPr id="7" name="Group 5"/>
          <p:cNvGrpSpPr/>
          <p:nvPr/>
        </p:nvGrpSpPr>
        <p:grpSpPr>
          <a:xfrm>
            <a:off x="6161088" y="1889049"/>
            <a:ext cx="971550" cy="282575"/>
            <a:chOff x="3600" y="219"/>
            <a:chExt cx="360" cy="175"/>
          </a:xfrm>
        </p:grpSpPr>
        <p:sp>
          <p:nvSpPr>
            <p:cNvPr id="8" name="Oval 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9"/>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1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11"/>
            <p:cNvGrpSpPr/>
            <p:nvPr/>
          </p:nvGrpSpPr>
          <p:grpSpPr>
            <a:xfrm>
              <a:off x="3686" y="244"/>
              <a:ext cx="177" cy="66"/>
              <a:chOff x="2848" y="848"/>
              <a:chExt cx="140" cy="98"/>
            </a:xfrm>
          </p:grpSpPr>
          <p:sp>
            <p:nvSpPr>
              <p:cNvPr id="18" name="Line 1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1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1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15"/>
            <p:cNvGrpSpPr/>
            <p:nvPr/>
          </p:nvGrpSpPr>
          <p:grpSpPr>
            <a:xfrm flipV="1">
              <a:off x="3686" y="243"/>
              <a:ext cx="177" cy="66"/>
              <a:chOff x="2848" y="848"/>
              <a:chExt cx="140" cy="98"/>
            </a:xfrm>
          </p:grpSpPr>
          <p:sp>
            <p:nvSpPr>
              <p:cNvPr id="15" name="Line 1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1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1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p:cNvGraphicFramePr>
            <a:graphicFrameLocks noChangeAspect="1"/>
          </p:cNvGraphicFramePr>
          <p:nvPr/>
        </p:nvGraphicFramePr>
        <p:xfrm>
          <a:off x="9975850" y="1709662"/>
          <a:ext cx="722313" cy="512762"/>
        </p:xfrm>
        <a:graphic>
          <a:graphicData uri="http://schemas.openxmlformats.org/presentationml/2006/ole">
            <mc:AlternateContent xmlns:mc="http://schemas.openxmlformats.org/markup-compatibility/2006">
              <mc:Choice xmlns:v="urn:schemas-microsoft-com:vml" Requires="v">
                <p:oleObj spid="_x0000_s15428" r:id="rId4" imgW="1307465" imgH="1083945" progId="">
                  <p:embed/>
                </p:oleObj>
              </mc:Choice>
              <mc:Fallback>
                <p:oleObj r:id="rId4" imgW="1307465" imgH="1083945" progId="">
                  <p:embed/>
                  <p:pic>
                    <p:nvPicPr>
                      <p:cNvPr id="0" name="图片 15375"/>
                      <p:cNvPicPr/>
                      <p:nvPr/>
                    </p:nvPicPr>
                    <p:blipFill>
                      <a:blip r:embed="rId5"/>
                      <a:stretch>
                        <a:fillRect/>
                      </a:stretch>
                    </p:blipFill>
                    <p:spPr>
                      <a:xfrm>
                        <a:off x="9975850" y="1709662"/>
                        <a:ext cx="722313" cy="512762"/>
                      </a:xfrm>
                      <a:prstGeom prst="rect">
                        <a:avLst/>
                      </a:prstGeom>
                      <a:noFill/>
                      <a:ln w="38100">
                        <a:noFill/>
                        <a:miter/>
                      </a:ln>
                    </p:spPr>
                  </p:pic>
                </p:oleObj>
              </mc:Fallback>
            </mc:AlternateContent>
          </a:graphicData>
        </a:graphic>
      </p:graphicFrame>
      <p:grpSp>
        <p:nvGrpSpPr>
          <p:cNvPr id="22" name="Group 20"/>
          <p:cNvGrpSpPr/>
          <p:nvPr/>
        </p:nvGrpSpPr>
        <p:grpSpPr>
          <a:xfrm>
            <a:off x="3527425" y="1566787"/>
            <a:ext cx="344488" cy="655637"/>
            <a:chOff x="4180" y="783"/>
            <a:chExt cx="150" cy="307"/>
          </a:xfrm>
        </p:grpSpPr>
        <p:sp>
          <p:nvSpPr>
            <p:cNvPr id="23" name="AutoShape 21"/>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22"/>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2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2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2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2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2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28"/>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AutoShape 30"/>
          <p:cNvSpPr/>
          <p:nvPr/>
        </p:nvSpPr>
        <p:spPr>
          <a:xfrm>
            <a:off x="3044825" y="1300087"/>
            <a:ext cx="412750" cy="455612"/>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32" name="Group 34"/>
          <p:cNvGrpSpPr/>
          <p:nvPr/>
        </p:nvGrpSpPr>
        <p:grpSpPr>
          <a:xfrm>
            <a:off x="3938588" y="1862062"/>
            <a:ext cx="2136775" cy="307975"/>
            <a:chOff x="2249" y="3430"/>
            <a:chExt cx="1389" cy="256"/>
          </a:xfrm>
        </p:grpSpPr>
        <p:sp>
          <p:nvSpPr>
            <p:cNvPr id="33"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4"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5" name="Oval 37"/>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6"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37" name="Text Box 39"/>
          <p:cNvSpPr txBox="1"/>
          <p:nvPr/>
        </p:nvSpPr>
        <p:spPr>
          <a:xfrm>
            <a:off x="3727450" y="1817612"/>
            <a:ext cx="2586038"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8" name="AutoShape 42"/>
          <p:cNvSpPr/>
          <p:nvPr/>
        </p:nvSpPr>
        <p:spPr>
          <a:xfrm flipV="1">
            <a:off x="3127375" y="1630287"/>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39" name="AutoShape 43"/>
          <p:cNvSpPr/>
          <p:nvPr/>
        </p:nvSpPr>
        <p:spPr>
          <a:xfrm>
            <a:off x="9361488" y="1836662"/>
            <a:ext cx="817562" cy="379412"/>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0" name="Group 54"/>
          <p:cNvGrpSpPr/>
          <p:nvPr/>
        </p:nvGrpSpPr>
        <p:grpSpPr>
          <a:xfrm>
            <a:off x="7312025" y="1728712"/>
            <a:ext cx="2790825" cy="569912"/>
            <a:chOff x="3130" y="3069"/>
            <a:chExt cx="1911" cy="366"/>
          </a:xfrm>
        </p:grpSpPr>
        <p:grpSp>
          <p:nvGrpSpPr>
            <p:cNvPr id="41" name="Group 45"/>
            <p:cNvGrpSpPr/>
            <p:nvPr/>
          </p:nvGrpSpPr>
          <p:grpSpPr>
            <a:xfrm>
              <a:off x="3130" y="3069"/>
              <a:ext cx="1765" cy="366"/>
              <a:chOff x="2249" y="3430"/>
              <a:chExt cx="1389" cy="256"/>
            </a:xfrm>
          </p:grpSpPr>
          <p:sp>
            <p:nvSpPr>
              <p:cNvPr id="43"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4"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5" name="Oval 48"/>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6"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42" name="Text Box 50"/>
            <p:cNvSpPr txBox="1"/>
            <p:nvPr/>
          </p:nvSpPr>
          <p:spPr>
            <a:xfrm>
              <a:off x="3181" y="3135"/>
              <a:ext cx="1860" cy="256"/>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47" name="AutoShape 51"/>
          <p:cNvSpPr/>
          <p:nvPr/>
        </p:nvSpPr>
        <p:spPr>
          <a:xfrm>
            <a:off x="6070600" y="1830312"/>
            <a:ext cx="1365250" cy="38100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8" name="Group 109"/>
          <p:cNvGrpSpPr/>
          <p:nvPr/>
        </p:nvGrpSpPr>
        <p:grpSpPr>
          <a:xfrm>
            <a:off x="2427288" y="2597074"/>
            <a:ext cx="8675687" cy="1536700"/>
            <a:chOff x="350" y="2105"/>
            <a:chExt cx="5465" cy="968"/>
          </a:xfrm>
        </p:grpSpPr>
        <p:sp>
          <p:nvSpPr>
            <p:cNvPr id="49" name="Rectangle 56"/>
            <p:cNvSpPr/>
            <p:nvPr/>
          </p:nvSpPr>
          <p:spPr>
            <a:xfrm>
              <a:off x="350" y="2105"/>
              <a:ext cx="5465" cy="349"/>
            </a:xfrm>
            <a:prstGeom prst="rect">
              <a:avLst/>
            </a:prstGeom>
            <a:noFill/>
            <a:ln w="9525">
              <a:noFill/>
            </a:ln>
          </p:spPr>
          <p:txBody>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a:buClr>
                  <a:schemeClr val="accent2"/>
                </a:buClr>
                <a:buFont typeface="Wingdings" panose="05000000000000000000" pitchFamily="2" charset="2"/>
                <a:buChar char="q"/>
              </a:pPr>
              <a:r>
                <a:rPr lang="en-US" altLang="zh-CN" sz="2400" dirty="0">
                  <a:latin typeface="+mn-ea"/>
                </a:rPr>
                <a:t>R</a:t>
              </a:r>
              <a:r>
                <a:rPr lang="en-US" altLang="zh-CN" sz="2400" baseline="-25000" dirty="0">
                  <a:latin typeface="+mn-ea"/>
                </a:rPr>
                <a:t>s</a:t>
              </a:r>
              <a:r>
                <a:rPr lang="en-US" altLang="zh-CN" sz="2400" dirty="0">
                  <a:latin typeface="+mn-ea"/>
                </a:rPr>
                <a:t> &gt; R</a:t>
              </a:r>
              <a:r>
                <a:rPr lang="en-US" altLang="zh-CN" sz="2400" baseline="-25000" dirty="0">
                  <a:latin typeface="+mn-ea"/>
                </a:rPr>
                <a:t>c</a:t>
              </a:r>
              <a:r>
                <a:rPr lang="en-US" altLang="zh-CN" sz="2400" dirty="0">
                  <a:latin typeface="+mn-ea"/>
                </a:rPr>
                <a:t>  What is average end-end throughput?</a:t>
              </a:r>
            </a:p>
          </p:txBody>
        </p:sp>
        <p:sp>
          <p:nvSpPr>
            <p:cNvPr id="50" name="Line 57"/>
            <p:cNvSpPr/>
            <p:nvPr/>
          </p:nvSpPr>
          <p:spPr>
            <a:xfrm>
              <a:off x="1354" y="2920"/>
              <a:ext cx="3661" cy="0"/>
            </a:xfrm>
            <a:prstGeom prst="line">
              <a:avLst/>
            </a:prstGeom>
            <a:ln w="9525" cap="flat" cmpd="sng">
              <a:solidFill>
                <a:schemeClr val="tx1"/>
              </a:solidFill>
              <a:prstDash val="solid"/>
              <a:headEnd type="none" w="med" len="med"/>
              <a:tailEnd type="none" w="med" len="med"/>
            </a:ln>
          </p:spPr>
        </p:sp>
        <p:grpSp>
          <p:nvGrpSpPr>
            <p:cNvPr id="51" name="Group 58"/>
            <p:cNvGrpSpPr/>
            <p:nvPr/>
          </p:nvGrpSpPr>
          <p:grpSpPr>
            <a:xfrm>
              <a:off x="2725" y="2852"/>
              <a:ext cx="612" cy="178"/>
              <a:chOff x="3600" y="219"/>
              <a:chExt cx="360" cy="175"/>
            </a:xfrm>
          </p:grpSpPr>
          <p:sp>
            <p:nvSpPr>
              <p:cNvPr id="78" name="Oval 5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9" name="Line 6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80" name="Line 6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81" name="Rectangle 62"/>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82" name="Oval 6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83" name="Group 64"/>
              <p:cNvGrpSpPr/>
              <p:nvPr/>
            </p:nvGrpSpPr>
            <p:grpSpPr>
              <a:xfrm>
                <a:off x="3686" y="244"/>
                <a:ext cx="177" cy="66"/>
                <a:chOff x="2848" y="848"/>
                <a:chExt cx="140" cy="98"/>
              </a:xfrm>
            </p:grpSpPr>
            <p:sp>
              <p:nvSpPr>
                <p:cNvPr id="88" name="Line 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9" name="Line 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90" name="Line 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84" name="Group 68"/>
              <p:cNvGrpSpPr/>
              <p:nvPr/>
            </p:nvGrpSpPr>
            <p:grpSpPr>
              <a:xfrm flipV="1">
                <a:off x="3686" y="243"/>
                <a:ext cx="177" cy="66"/>
                <a:chOff x="2848" y="848"/>
                <a:chExt cx="140" cy="98"/>
              </a:xfrm>
            </p:grpSpPr>
            <p:sp>
              <p:nvSpPr>
                <p:cNvPr id="85" name="Line 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6" name="Line 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87" name="Line 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52" name="Object 3"/>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15429" r:id="rId6" imgW="1307465" imgH="1083945" progId="">
                    <p:embed/>
                  </p:oleObj>
                </mc:Choice>
                <mc:Fallback>
                  <p:oleObj r:id="rId6" imgW="1307465" imgH="1083945" progId="">
                    <p:embed/>
                    <p:pic>
                      <p:nvPicPr>
                        <p:cNvPr id="0" name="图片 15376"/>
                        <p:cNvPicPr/>
                        <p:nvPr/>
                      </p:nvPicPr>
                      <p:blipFill>
                        <a:blip r:embed="rId5"/>
                        <a:stretch>
                          <a:fillRect/>
                        </a:stretch>
                      </p:blipFill>
                      <p:spPr>
                        <a:xfrm>
                          <a:off x="5128" y="2739"/>
                          <a:ext cx="455" cy="323"/>
                        </a:xfrm>
                        <a:prstGeom prst="rect">
                          <a:avLst/>
                        </a:prstGeom>
                        <a:noFill/>
                        <a:ln w="38100">
                          <a:noFill/>
                          <a:miter/>
                        </a:ln>
                      </p:spPr>
                    </p:pic>
                  </p:oleObj>
                </mc:Fallback>
              </mc:AlternateContent>
            </a:graphicData>
          </a:graphic>
        </p:graphicFrame>
        <p:grpSp>
          <p:nvGrpSpPr>
            <p:cNvPr id="53" name="Group 73"/>
            <p:cNvGrpSpPr/>
            <p:nvPr/>
          </p:nvGrpSpPr>
          <p:grpSpPr>
            <a:xfrm>
              <a:off x="1066" y="2649"/>
              <a:ext cx="217" cy="413"/>
              <a:chOff x="4180" y="783"/>
              <a:chExt cx="150" cy="307"/>
            </a:xfrm>
          </p:grpSpPr>
          <p:sp>
            <p:nvSpPr>
              <p:cNvPr id="70" name="AutoShape 74"/>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1" name="Rectangle 75"/>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2" name="Rectangle 76"/>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3" name="AutoShape 77"/>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4" name="Line 78"/>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 name="Line 79"/>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 name="Rectangle 80"/>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7" name="Rectangle 81"/>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54" name="AutoShape 82"/>
            <p:cNvSpPr/>
            <p:nvPr/>
          </p:nvSpPr>
          <p:spPr>
            <a:xfrm>
              <a:off x="762" y="2481"/>
              <a:ext cx="260" cy="287"/>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5" name="AutoShape 90"/>
            <p:cNvSpPr/>
            <p:nvPr/>
          </p:nvSpPr>
          <p:spPr>
            <a:xfrm>
              <a:off x="4741" y="2819"/>
              <a:ext cx="515" cy="239"/>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56" name="Group 92"/>
            <p:cNvGrpSpPr/>
            <p:nvPr/>
          </p:nvGrpSpPr>
          <p:grpSpPr>
            <a:xfrm>
              <a:off x="1328" y="2714"/>
              <a:ext cx="1347" cy="359"/>
              <a:chOff x="2249" y="3430"/>
              <a:chExt cx="1389" cy="256"/>
            </a:xfrm>
          </p:grpSpPr>
          <p:sp>
            <p:nvSpPr>
              <p:cNvPr id="66"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7"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8" name="Oval 95"/>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9"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7" name="Text Box 97"/>
            <p:cNvSpPr txBox="1"/>
            <p:nvPr/>
          </p:nvSpPr>
          <p:spPr>
            <a:xfrm>
              <a:off x="1313" y="2788"/>
              <a:ext cx="141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nvGrpSpPr>
            <p:cNvPr id="58" name="Group 83"/>
            <p:cNvGrpSpPr/>
            <p:nvPr/>
          </p:nvGrpSpPr>
          <p:grpSpPr>
            <a:xfrm>
              <a:off x="3419" y="2835"/>
              <a:ext cx="1621" cy="194"/>
              <a:chOff x="2249" y="3430"/>
              <a:chExt cx="1389" cy="256"/>
            </a:xfrm>
          </p:grpSpPr>
          <p:sp>
            <p:nvSpPr>
              <p:cNvPr id="62"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3"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4" name="Oval 86"/>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5"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9" name="Text Box 88"/>
            <p:cNvSpPr txBox="1"/>
            <p:nvPr/>
          </p:nvSpPr>
          <p:spPr>
            <a:xfrm>
              <a:off x="3475" y="2807"/>
              <a:ext cx="162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sp>
          <p:nvSpPr>
            <p:cNvPr id="60" name="AutoShape 98"/>
            <p:cNvSpPr/>
            <p:nvPr/>
          </p:nvSpPr>
          <p:spPr>
            <a:xfrm>
              <a:off x="2668" y="2815"/>
              <a:ext cx="860" cy="24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AutoShape 89"/>
            <p:cNvSpPr/>
            <p:nvPr/>
          </p:nvSpPr>
          <p:spPr>
            <a:xfrm flipV="1">
              <a:off x="814" y="2689"/>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grpSp>
      <p:grpSp>
        <p:nvGrpSpPr>
          <p:cNvPr id="91" name="Group 108"/>
          <p:cNvGrpSpPr/>
          <p:nvPr/>
        </p:nvGrpSpPr>
        <p:grpSpPr>
          <a:xfrm>
            <a:off x="1390015" y="4803701"/>
            <a:ext cx="8944610" cy="1615932"/>
            <a:chOff x="128" y="3270"/>
            <a:chExt cx="5422" cy="763"/>
          </a:xfrm>
        </p:grpSpPr>
        <p:sp>
          <p:nvSpPr>
            <p:cNvPr id="92" name="Rectangle 102"/>
            <p:cNvSpPr/>
            <p:nvPr/>
          </p:nvSpPr>
          <p:spPr>
            <a:xfrm>
              <a:off x="128" y="3393"/>
              <a:ext cx="5403" cy="640"/>
            </a:xfrm>
            <a:prstGeom prst="rect">
              <a:avLst/>
            </a:prstGeom>
            <a:solidFill>
              <a:schemeClr val="bg1"/>
            </a:solidFill>
            <a:ln w="2857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3" name="Text Box 101"/>
            <p:cNvSpPr txBox="1"/>
            <p:nvPr/>
          </p:nvSpPr>
          <p:spPr>
            <a:xfrm>
              <a:off x="208" y="3585"/>
              <a:ext cx="5342" cy="39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cs typeface="微软雅黑" panose="020B0503020204020204" pitchFamily="34" charset="-122"/>
                </a:rPr>
                <a:t>link on end-end path that constrains  end-end throughput</a:t>
              </a:r>
            </a:p>
            <a:p>
              <a:pPr marL="0" lvl="0" indent="0">
                <a:spcBef>
                  <a:spcPct val="0"/>
                </a:spcBef>
                <a:buSzPct val="100000"/>
                <a:buNone/>
              </a:pPr>
              <a:r>
                <a:rPr lang="zh-CN" altLang="en-US" sz="2400" dirty="0">
                  <a:latin typeface="+mn-ea"/>
                  <a:cs typeface="微软雅黑" panose="020B0503020204020204" pitchFamily="34" charset="-122"/>
                </a:rPr>
                <a:t>在端到端路径中制约吞吐量的链路</a:t>
              </a:r>
            </a:p>
          </p:txBody>
        </p:sp>
        <p:sp>
          <p:nvSpPr>
            <p:cNvPr id="94" name="Text Box 104"/>
            <p:cNvSpPr txBox="1"/>
            <p:nvPr/>
          </p:nvSpPr>
          <p:spPr>
            <a:xfrm>
              <a:off x="322" y="3270"/>
              <a:ext cx="2250" cy="30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solidFill>
                    <a:schemeClr val="tx2"/>
                  </a:solidFill>
                  <a:latin typeface="+mn-ea"/>
                </a:rPr>
                <a:t>瓶颈链路</a:t>
              </a:r>
            </a:p>
            <a:p>
              <a:pPr marL="0" lvl="0" indent="0">
                <a:spcBef>
                  <a:spcPct val="0"/>
                </a:spcBef>
                <a:buSzPct val="100000"/>
                <a:buNone/>
              </a:pPr>
              <a:r>
                <a:rPr lang="zh-CN" altLang="en-US" sz="1800" dirty="0">
                  <a:solidFill>
                    <a:schemeClr val="tx2"/>
                  </a:solidFill>
                  <a:latin typeface="+mn-ea"/>
                </a:rPr>
                <a:t>（</a:t>
              </a:r>
              <a:r>
                <a:rPr lang="en-US" altLang="zh-CN" sz="1800" dirty="0">
                  <a:solidFill>
                    <a:schemeClr val="tx2"/>
                  </a:solidFill>
                  <a:latin typeface="+mn-ea"/>
                </a:rPr>
                <a:t>Bottleneck Link</a:t>
              </a:r>
              <a:r>
                <a:rPr lang="zh-CN" altLang="en-US" sz="1800" dirty="0">
                  <a:solidFill>
                    <a:schemeClr val="tx2"/>
                  </a:solidFill>
                  <a:latin typeface="+mn-ea"/>
                </a:rPr>
                <a:t>）</a:t>
              </a:r>
            </a:p>
          </p:txBody>
        </p:sp>
      </p:grpSp>
      <p:sp>
        <p:nvSpPr>
          <p:cNvPr id="95" name="Rectangle 94"/>
          <p:cNvSpPr/>
          <p:nvPr/>
        </p:nvSpPr>
        <p:spPr>
          <a:xfrm>
            <a:off x="3301683" y="4235057"/>
            <a:ext cx="4379725" cy="570029"/>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669925" lvl="0" indent="-325120" eaLnBrk="1" hangingPunct="1">
              <a:buClr>
                <a:schemeClr val="tx1"/>
              </a:buClr>
              <a:buSzPct val="100000"/>
              <a:buFont typeface="Wingdings" panose="05000000000000000000" pitchFamily="2" charset="2"/>
              <a:buNone/>
            </a:pPr>
            <a:r>
              <a:rPr lang="zh-CN" altLang="en-US" sz="3100" dirty="0">
                <a:latin typeface="+mn-ea"/>
              </a:rPr>
              <a:t>吞吐量是：</a:t>
            </a:r>
            <a:r>
              <a:rPr lang="en-US" altLang="zh-CN" sz="3100" dirty="0">
                <a:latin typeface="+mn-ea"/>
              </a:rPr>
              <a:t>min{R</a:t>
            </a:r>
            <a:r>
              <a:rPr lang="en-US" altLang="zh-CN" sz="3100" baseline="-25000" dirty="0">
                <a:latin typeface="+mn-ea"/>
              </a:rPr>
              <a:t>s</a:t>
            </a:r>
            <a:r>
              <a:rPr lang="en-US" altLang="zh-CN" sz="3100" dirty="0">
                <a:latin typeface="+mn-ea"/>
              </a:rPr>
              <a:t>,R</a:t>
            </a:r>
            <a:r>
              <a:rPr lang="en-US" altLang="zh-CN" sz="3100" baseline="-25000" dirty="0">
                <a:latin typeface="+mn-ea"/>
              </a:rPr>
              <a:t>c</a:t>
            </a:r>
            <a:r>
              <a:rPr lang="en-US" altLang="zh-CN" sz="3100" dirty="0">
                <a:latin typeface="+mn-ea"/>
              </a:rPr>
              <a:t>}</a:t>
            </a:r>
          </a:p>
        </p:txBody>
      </p:sp>
      <p:sp>
        <p:nvSpPr>
          <p:cNvPr id="96"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p:cNvSpPr txBox="1">
            <a:spLocks noChangeArrowheads="1"/>
          </p:cNvSpPr>
          <p:nvPr/>
        </p:nvSpPr>
        <p:spPr>
          <a:xfrm>
            <a:off x="2282825" y="702356"/>
            <a:ext cx="7343775"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 </a:t>
            </a:r>
            <a:r>
              <a:rPr lang="zh-CN" altLang="en-US" sz="3600" b="1" kern="0" dirty="0">
                <a:solidFill>
                  <a:srgbClr val="5B9BD5"/>
                </a:solidFill>
                <a:latin typeface="+mn-ea"/>
                <a:ea typeface="+mn-ea"/>
                <a:cs typeface="微软雅黑" panose="020B0503020204020204" pitchFamily="34" charset="-122"/>
              </a:rPr>
              <a:t>因特网中的情景</a:t>
            </a:r>
          </a:p>
        </p:txBody>
      </p:sp>
      <p:sp>
        <p:nvSpPr>
          <p:cNvPr id="5" name="Text Box 44"/>
          <p:cNvSpPr txBox="1"/>
          <p:nvPr/>
        </p:nvSpPr>
        <p:spPr>
          <a:xfrm>
            <a:off x="5539740" y="5672455"/>
            <a:ext cx="6584315"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10 connections (fairly) share backbone bottleneck link R</a:t>
            </a:r>
            <a:r>
              <a:rPr lang="en-US" altLang="zh-CN" sz="2400" baseline="-25000" dirty="0">
                <a:latin typeface="+mn-ea"/>
              </a:rPr>
              <a:t> </a:t>
            </a:r>
            <a:r>
              <a:rPr lang="en-US" altLang="zh-CN" sz="2400" dirty="0">
                <a:latin typeface="+mn-ea"/>
              </a:rPr>
              <a:t>bits/sec</a:t>
            </a:r>
          </a:p>
        </p:txBody>
      </p:sp>
      <p:sp>
        <p:nvSpPr>
          <p:cNvPr id="6" name="Freeform 296"/>
          <p:cNvSpPr/>
          <p:nvPr/>
        </p:nvSpPr>
        <p:spPr>
          <a:xfrm>
            <a:off x="6407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latin typeface="+mn-ea"/>
            </a:endParaRPr>
          </a:p>
        </p:txBody>
      </p:sp>
      <p:sp>
        <p:nvSpPr>
          <p:cNvPr id="7" name="AutoShape 21"/>
          <p:cNvSpPr/>
          <p:nvPr/>
        </p:nvSpPr>
        <p:spPr>
          <a:xfrm>
            <a:off x="6119813" y="2386013"/>
            <a:ext cx="312737" cy="152400"/>
          </a:xfrm>
          <a:prstGeom prst="parallelogram">
            <a:avLst>
              <a:gd name="adj" fmla="val 790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8" name="Rectangle 22"/>
          <p:cNvSpPr/>
          <p:nvPr/>
        </p:nvSpPr>
        <p:spPr>
          <a:xfrm>
            <a:off x="6278563" y="1882775"/>
            <a:ext cx="144462"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Rectangle 23"/>
          <p:cNvSpPr/>
          <p:nvPr/>
        </p:nvSpPr>
        <p:spPr>
          <a:xfrm>
            <a:off x="6119813" y="2025650"/>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0" name="AutoShape 24"/>
          <p:cNvSpPr/>
          <p:nvPr/>
        </p:nvSpPr>
        <p:spPr>
          <a:xfrm>
            <a:off x="6119813" y="1878013"/>
            <a:ext cx="312737" cy="153987"/>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1" name="Line 25"/>
          <p:cNvSpPr/>
          <p:nvPr/>
        </p:nvSpPr>
        <p:spPr>
          <a:xfrm>
            <a:off x="6432550" y="1889125"/>
            <a:ext cx="0" cy="496888"/>
          </a:xfrm>
          <a:prstGeom prst="line">
            <a:avLst/>
          </a:prstGeom>
          <a:ln w="9525" cap="flat" cmpd="sng">
            <a:solidFill>
              <a:schemeClr val="tx1"/>
            </a:solidFill>
            <a:prstDash val="solid"/>
            <a:headEnd type="none" w="med" len="med"/>
            <a:tailEnd type="none" w="med" len="med"/>
          </a:ln>
        </p:spPr>
      </p:sp>
      <p:sp>
        <p:nvSpPr>
          <p:cNvPr id="12" name="Line 26"/>
          <p:cNvSpPr/>
          <p:nvPr/>
        </p:nvSpPr>
        <p:spPr>
          <a:xfrm flipH="1">
            <a:off x="6319838" y="2386013"/>
            <a:ext cx="112712" cy="147637"/>
          </a:xfrm>
          <a:prstGeom prst="line">
            <a:avLst/>
          </a:prstGeom>
          <a:ln w="9525" cap="flat" cmpd="sng">
            <a:solidFill>
              <a:schemeClr val="tx1"/>
            </a:solidFill>
            <a:prstDash val="solid"/>
            <a:headEnd type="none" w="med" len="med"/>
            <a:tailEnd type="none" w="med" len="med"/>
          </a:ln>
        </p:spPr>
      </p:sp>
      <p:sp>
        <p:nvSpPr>
          <p:cNvPr id="13" name="Rectangle 27"/>
          <p:cNvSpPr/>
          <p:nvPr/>
        </p:nvSpPr>
        <p:spPr>
          <a:xfrm>
            <a:off x="6146800" y="2093913"/>
            <a:ext cx="131763"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4" name="Rectangle 28"/>
          <p:cNvSpPr/>
          <p:nvPr/>
        </p:nvSpPr>
        <p:spPr>
          <a:xfrm>
            <a:off x="6165850" y="2181225"/>
            <a:ext cx="98425" cy="10318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5" name="Text Box 35"/>
          <p:cNvSpPr txBox="1"/>
          <p:nvPr/>
        </p:nvSpPr>
        <p:spPr>
          <a:xfrm>
            <a:off x="6270625" y="2344738"/>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16" name="Oval 40"/>
          <p:cNvSpPr>
            <a:spLocks noChangeArrowheads="1"/>
          </p:cNvSpPr>
          <p:nvPr/>
        </p:nvSpPr>
        <p:spPr bwMode="auto">
          <a:xfrm rot="5400000">
            <a:off x="8135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7" name="Rectangle 41"/>
          <p:cNvSpPr>
            <a:spLocks noChangeArrowheads="1"/>
          </p:cNvSpPr>
          <p:nvPr/>
        </p:nvSpPr>
        <p:spPr bwMode="auto">
          <a:xfrm rot="5400000">
            <a:off x="7668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8" name="Oval 42"/>
          <p:cNvSpPr/>
          <p:nvPr/>
        </p:nvSpPr>
        <p:spPr>
          <a:xfrm rot="5400000">
            <a:off x="8139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9" name="Rectangle 43"/>
          <p:cNvSpPr>
            <a:spLocks noChangeArrowheads="1"/>
          </p:cNvSpPr>
          <p:nvPr/>
        </p:nvSpPr>
        <p:spPr bwMode="auto">
          <a:xfrm rot="5400000">
            <a:off x="8139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aphicFrame>
        <p:nvGraphicFramePr>
          <p:cNvPr id="20" name="Object 2"/>
          <p:cNvGraphicFramePr>
            <a:graphicFrameLocks noChangeAspect="1"/>
          </p:cNvGraphicFramePr>
          <p:nvPr/>
        </p:nvGraphicFramePr>
        <p:xfrm>
          <a:off x="6048375" y="4532313"/>
          <a:ext cx="546100" cy="530225"/>
        </p:xfrm>
        <a:graphic>
          <a:graphicData uri="http://schemas.openxmlformats.org/presentationml/2006/ole">
            <mc:AlternateContent xmlns:mc="http://schemas.openxmlformats.org/markup-compatibility/2006">
              <mc:Choice xmlns:v="urn:schemas-microsoft-com:vml" Requires="v">
                <p:oleObj spid="_x0000_s16484" r:id="rId4" imgW="1307465" imgH="1083945" progId="">
                  <p:embed/>
                </p:oleObj>
              </mc:Choice>
              <mc:Fallback>
                <p:oleObj r:id="rId4" imgW="1307465" imgH="1083945" progId="">
                  <p:embed/>
                  <p:pic>
                    <p:nvPicPr>
                      <p:cNvPr id="0" name="图片 16406"/>
                      <p:cNvPicPr/>
                      <p:nvPr/>
                    </p:nvPicPr>
                    <p:blipFill>
                      <a:blip r:embed="rId5"/>
                      <a:stretch>
                        <a:fillRect/>
                      </a:stretch>
                    </p:blipFill>
                    <p:spPr>
                      <a:xfrm>
                        <a:off x="6048375" y="4532313"/>
                        <a:ext cx="546100" cy="530225"/>
                      </a:xfrm>
                      <a:prstGeom prst="rect">
                        <a:avLst/>
                      </a:prstGeom>
                      <a:noFill/>
                      <a:ln w="38100">
                        <a:noFill/>
                        <a:miter/>
                      </a:ln>
                    </p:spPr>
                  </p:pic>
                </p:oleObj>
              </mc:Fallback>
            </mc:AlternateContent>
          </a:graphicData>
        </a:graphic>
      </p:graphicFrame>
      <p:sp>
        <p:nvSpPr>
          <p:cNvPr id="21"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2"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3" name="Oval 33"/>
          <p:cNvSpPr/>
          <p:nvPr/>
        </p:nvSpPr>
        <p:spPr>
          <a:xfrm rot="1792560">
            <a:off x="6515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4"/>
          <p:cNvSpPr>
            <a:spLocks noChangeArrowheads="1"/>
          </p:cNvSpPr>
          <p:nvPr/>
        </p:nvSpPr>
        <p:spPr bwMode="auto">
          <a:xfrm rot="1792560">
            <a:off x="7142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5" name="Line 456"/>
          <p:cNvSpPr/>
          <p:nvPr/>
        </p:nvSpPr>
        <p:spPr>
          <a:xfrm rot="1792560">
            <a:off x="6351588" y="2536825"/>
            <a:ext cx="955675" cy="0"/>
          </a:xfrm>
          <a:prstGeom prst="line">
            <a:avLst/>
          </a:prstGeom>
          <a:ln w="38100" cap="flat" cmpd="sng">
            <a:solidFill>
              <a:srgbClr val="FFFF00"/>
            </a:solidFill>
            <a:prstDash val="solid"/>
            <a:headEnd type="none" w="med" len="med"/>
            <a:tailEnd type="none" w="med" len="med"/>
          </a:ln>
        </p:spPr>
      </p:sp>
      <p:sp>
        <p:nvSpPr>
          <p:cNvPr id="26" name="AutoShape 459"/>
          <p:cNvSpPr/>
          <p:nvPr/>
        </p:nvSpPr>
        <p:spPr>
          <a:xfrm>
            <a:off x="6708775" y="1943100"/>
            <a:ext cx="312738" cy="153988"/>
          </a:xfrm>
          <a:prstGeom prst="parallelogram">
            <a:avLst>
              <a:gd name="adj" fmla="val 7823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Rectangle 460"/>
          <p:cNvSpPr/>
          <p:nvPr/>
        </p:nvSpPr>
        <p:spPr>
          <a:xfrm>
            <a:off x="6867525" y="143986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8" name="Rectangle 461"/>
          <p:cNvSpPr/>
          <p:nvPr/>
        </p:nvSpPr>
        <p:spPr>
          <a:xfrm>
            <a:off x="6710363" y="1584325"/>
            <a:ext cx="198437"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9" name="AutoShape 462"/>
          <p:cNvSpPr/>
          <p:nvPr/>
        </p:nvSpPr>
        <p:spPr>
          <a:xfrm>
            <a:off x="6708775" y="1435100"/>
            <a:ext cx="312738" cy="153988"/>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Line 463"/>
          <p:cNvSpPr/>
          <p:nvPr/>
        </p:nvSpPr>
        <p:spPr>
          <a:xfrm>
            <a:off x="7021513" y="1446213"/>
            <a:ext cx="0" cy="496887"/>
          </a:xfrm>
          <a:prstGeom prst="line">
            <a:avLst/>
          </a:prstGeom>
          <a:ln w="9525" cap="flat" cmpd="sng">
            <a:solidFill>
              <a:schemeClr val="tx1"/>
            </a:solidFill>
            <a:prstDash val="solid"/>
            <a:headEnd type="none" w="med" len="med"/>
            <a:tailEnd type="none" w="med" len="med"/>
          </a:ln>
        </p:spPr>
      </p:sp>
      <p:sp>
        <p:nvSpPr>
          <p:cNvPr id="31" name="Line 464"/>
          <p:cNvSpPr/>
          <p:nvPr/>
        </p:nvSpPr>
        <p:spPr>
          <a:xfrm flipH="1">
            <a:off x="6908800" y="1943100"/>
            <a:ext cx="112713" cy="149225"/>
          </a:xfrm>
          <a:prstGeom prst="line">
            <a:avLst/>
          </a:prstGeom>
          <a:ln w="9525" cap="flat" cmpd="sng">
            <a:solidFill>
              <a:schemeClr val="tx1"/>
            </a:solidFill>
            <a:prstDash val="solid"/>
            <a:headEnd type="none" w="med" len="med"/>
            <a:tailEnd type="none" w="med" len="med"/>
          </a:ln>
        </p:spPr>
      </p:sp>
      <p:sp>
        <p:nvSpPr>
          <p:cNvPr id="32" name="Rectangle 465"/>
          <p:cNvSpPr/>
          <p:nvPr/>
        </p:nvSpPr>
        <p:spPr>
          <a:xfrm>
            <a:off x="6735763" y="1651000"/>
            <a:ext cx="131762"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Rectangle 466"/>
          <p:cNvSpPr/>
          <p:nvPr/>
        </p:nvSpPr>
        <p:spPr>
          <a:xfrm>
            <a:off x="6754813" y="173990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4" name="Oval 469"/>
          <p:cNvSpPr>
            <a:spLocks noChangeArrowheads="1"/>
          </p:cNvSpPr>
          <p:nvPr/>
        </p:nvSpPr>
        <p:spPr bwMode="auto">
          <a:xfrm rot="2768172">
            <a:off x="7654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5" name="Rectangle 470"/>
          <p:cNvSpPr>
            <a:spLocks noChangeArrowheads="1"/>
          </p:cNvSpPr>
          <p:nvPr/>
        </p:nvSpPr>
        <p:spPr bwMode="auto">
          <a:xfrm rot="2768172">
            <a:off x="6933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6" name="Oval 471"/>
          <p:cNvSpPr/>
          <p:nvPr/>
        </p:nvSpPr>
        <p:spPr>
          <a:xfrm rot="2768172">
            <a:off x="7085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7" name="Rectangle 472"/>
          <p:cNvSpPr>
            <a:spLocks noChangeArrowheads="1"/>
          </p:cNvSpPr>
          <p:nvPr/>
        </p:nvSpPr>
        <p:spPr bwMode="auto">
          <a:xfrm rot="2768172">
            <a:off x="7654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8" name="Line 473"/>
          <p:cNvSpPr/>
          <p:nvPr/>
        </p:nvSpPr>
        <p:spPr>
          <a:xfrm rot="2768172">
            <a:off x="6777038" y="2395538"/>
            <a:ext cx="1196975" cy="0"/>
          </a:xfrm>
          <a:prstGeom prst="line">
            <a:avLst/>
          </a:prstGeom>
          <a:ln w="38100" cap="flat" cmpd="sng">
            <a:solidFill>
              <a:srgbClr val="FFFF00"/>
            </a:solidFill>
            <a:prstDash val="solid"/>
            <a:headEnd type="none" w="med" len="med"/>
            <a:tailEnd type="none" w="med" len="med"/>
          </a:ln>
        </p:spPr>
      </p:sp>
      <p:sp>
        <p:nvSpPr>
          <p:cNvPr id="39"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1" name="Oval 478"/>
          <p:cNvSpPr/>
          <p:nvPr/>
        </p:nvSpPr>
        <p:spPr>
          <a:xfrm rot="19807440" flipH="1">
            <a:off x="7240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2" name="Rectangle 479"/>
          <p:cNvSpPr>
            <a:spLocks noChangeArrowheads="1"/>
          </p:cNvSpPr>
          <p:nvPr/>
        </p:nvSpPr>
        <p:spPr bwMode="auto">
          <a:xfrm rot="19807440" flipH="1">
            <a:off x="6624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3" name="Line 480"/>
          <p:cNvSpPr/>
          <p:nvPr/>
        </p:nvSpPr>
        <p:spPr>
          <a:xfrm rot="19807440" flipH="1">
            <a:off x="6486525" y="4389438"/>
            <a:ext cx="955675" cy="0"/>
          </a:xfrm>
          <a:prstGeom prst="line">
            <a:avLst/>
          </a:prstGeom>
          <a:ln w="38100" cap="flat" cmpd="sng">
            <a:solidFill>
              <a:srgbClr val="FFFF00"/>
            </a:solidFill>
            <a:prstDash val="solid"/>
            <a:headEnd type="none" w="med" len="med"/>
            <a:tailEnd type="triangle" w="med" len="med"/>
          </a:ln>
        </p:spPr>
      </p:sp>
      <p:sp>
        <p:nvSpPr>
          <p:cNvPr id="44" name="Oval 483"/>
          <p:cNvSpPr>
            <a:spLocks noChangeArrowheads="1"/>
          </p:cNvSpPr>
          <p:nvPr/>
        </p:nvSpPr>
        <p:spPr bwMode="auto">
          <a:xfrm rot="18831828" flipV="1">
            <a:off x="7862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5" name="Rectangle 484"/>
          <p:cNvSpPr>
            <a:spLocks noChangeArrowheads="1"/>
          </p:cNvSpPr>
          <p:nvPr/>
        </p:nvSpPr>
        <p:spPr bwMode="auto">
          <a:xfrm rot="18831828" flipV="1">
            <a:off x="7140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6" name="Oval 485"/>
          <p:cNvSpPr/>
          <p:nvPr/>
        </p:nvSpPr>
        <p:spPr>
          <a:xfrm rot="18831828" flipV="1">
            <a:off x="7294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7" name="Rectangle 486"/>
          <p:cNvSpPr>
            <a:spLocks noChangeArrowheads="1"/>
          </p:cNvSpPr>
          <p:nvPr/>
        </p:nvSpPr>
        <p:spPr bwMode="auto">
          <a:xfrm rot="18831828" flipV="1">
            <a:off x="7862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8" name="Line 487"/>
          <p:cNvSpPr/>
          <p:nvPr/>
        </p:nvSpPr>
        <p:spPr>
          <a:xfrm rot="18831828" flipV="1">
            <a:off x="6985000" y="4711700"/>
            <a:ext cx="1196975" cy="0"/>
          </a:xfrm>
          <a:prstGeom prst="line">
            <a:avLst/>
          </a:prstGeom>
          <a:ln w="38100" cap="flat" cmpd="sng">
            <a:solidFill>
              <a:srgbClr val="FFFF00"/>
            </a:solidFill>
            <a:prstDash val="solid"/>
            <a:headEnd type="triangle" w="med" len="med"/>
            <a:tailEnd type="none" w="med" len="med"/>
          </a:ln>
        </p:spPr>
      </p:sp>
      <p:graphicFrame>
        <p:nvGraphicFramePr>
          <p:cNvPr id="49" name="Object 3"/>
          <p:cNvGraphicFramePr>
            <a:graphicFrameLocks noChangeAspect="1"/>
          </p:cNvGraphicFramePr>
          <p:nvPr/>
        </p:nvGraphicFramePr>
        <p:xfrm>
          <a:off x="6713538" y="4987925"/>
          <a:ext cx="544512" cy="530225"/>
        </p:xfrm>
        <a:graphic>
          <a:graphicData uri="http://schemas.openxmlformats.org/presentationml/2006/ole">
            <mc:AlternateContent xmlns:mc="http://schemas.openxmlformats.org/markup-compatibility/2006">
              <mc:Choice xmlns:v="urn:schemas-microsoft-com:vml" Requires="v">
                <p:oleObj spid="_x0000_s16485" r:id="rId6" imgW="1307465" imgH="1083945" progId="">
                  <p:embed/>
                </p:oleObj>
              </mc:Choice>
              <mc:Fallback>
                <p:oleObj r:id="rId6" imgW="1307465" imgH="1083945" progId="">
                  <p:embed/>
                  <p:pic>
                    <p:nvPicPr>
                      <p:cNvPr id="0" name="图片 16407"/>
                      <p:cNvPicPr/>
                      <p:nvPr/>
                    </p:nvPicPr>
                    <p:blipFill>
                      <a:blip r:embed="rId5"/>
                      <a:stretch>
                        <a:fillRect/>
                      </a:stretch>
                    </p:blipFill>
                    <p:spPr>
                      <a:xfrm>
                        <a:off x="6713538" y="4987925"/>
                        <a:ext cx="544512" cy="530225"/>
                      </a:xfrm>
                      <a:prstGeom prst="rect">
                        <a:avLst/>
                      </a:prstGeom>
                      <a:noFill/>
                      <a:ln w="38100">
                        <a:noFill/>
                        <a:miter/>
                      </a:ln>
                    </p:spPr>
                  </p:pic>
                </p:oleObj>
              </mc:Fallback>
            </mc:AlternateContent>
          </a:graphicData>
        </a:graphic>
      </p:graphicFrame>
      <p:sp>
        <p:nvSpPr>
          <p:cNvPr id="50" name="AutoShape 490"/>
          <p:cNvSpPr/>
          <p:nvPr/>
        </p:nvSpPr>
        <p:spPr>
          <a:xfrm>
            <a:off x="9598025" y="2266950"/>
            <a:ext cx="314325" cy="153988"/>
          </a:xfrm>
          <a:prstGeom prst="parallelogram">
            <a:avLst>
              <a:gd name="adj" fmla="val 78634"/>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1" name="Rectangle 491"/>
          <p:cNvSpPr/>
          <p:nvPr/>
        </p:nvSpPr>
        <p:spPr>
          <a:xfrm>
            <a:off x="9756775" y="176371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492"/>
          <p:cNvSpPr/>
          <p:nvPr/>
        </p:nvSpPr>
        <p:spPr>
          <a:xfrm>
            <a:off x="9599613" y="1908175"/>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3" name="AutoShape 493"/>
          <p:cNvSpPr/>
          <p:nvPr/>
        </p:nvSpPr>
        <p:spPr>
          <a:xfrm>
            <a:off x="9598025" y="1758950"/>
            <a:ext cx="314325" cy="153988"/>
          </a:xfrm>
          <a:prstGeom prst="parallelogram">
            <a:avLst>
              <a:gd name="adj" fmla="val 78634"/>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494"/>
          <p:cNvSpPr/>
          <p:nvPr/>
        </p:nvSpPr>
        <p:spPr>
          <a:xfrm>
            <a:off x="9912350" y="1770063"/>
            <a:ext cx="0" cy="496887"/>
          </a:xfrm>
          <a:prstGeom prst="line">
            <a:avLst/>
          </a:prstGeom>
          <a:ln w="9525" cap="flat" cmpd="sng">
            <a:solidFill>
              <a:schemeClr val="tx1"/>
            </a:solidFill>
            <a:prstDash val="solid"/>
            <a:headEnd type="none" w="med" len="med"/>
            <a:tailEnd type="none" w="med" len="med"/>
          </a:ln>
        </p:spPr>
      </p:sp>
      <p:sp>
        <p:nvSpPr>
          <p:cNvPr id="55" name="Line 495"/>
          <p:cNvSpPr/>
          <p:nvPr/>
        </p:nvSpPr>
        <p:spPr>
          <a:xfrm flipH="1">
            <a:off x="9799638" y="2266950"/>
            <a:ext cx="112712" cy="149225"/>
          </a:xfrm>
          <a:prstGeom prst="line">
            <a:avLst/>
          </a:prstGeom>
          <a:ln w="9525" cap="flat" cmpd="sng">
            <a:solidFill>
              <a:schemeClr val="tx1"/>
            </a:solidFill>
            <a:prstDash val="solid"/>
            <a:headEnd type="none" w="med" len="med"/>
            <a:tailEnd type="none" w="med" len="med"/>
          </a:ln>
        </p:spPr>
      </p:sp>
      <p:sp>
        <p:nvSpPr>
          <p:cNvPr id="56" name="Rectangle 496"/>
          <p:cNvSpPr/>
          <p:nvPr/>
        </p:nvSpPr>
        <p:spPr>
          <a:xfrm>
            <a:off x="9626600" y="1974850"/>
            <a:ext cx="130175"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7" name="Rectangle 497"/>
          <p:cNvSpPr/>
          <p:nvPr/>
        </p:nvSpPr>
        <p:spPr>
          <a:xfrm>
            <a:off x="9644063" y="206375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8"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9"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0" name="Oval 502"/>
          <p:cNvSpPr/>
          <p:nvPr/>
        </p:nvSpPr>
        <p:spPr>
          <a:xfrm rot="19807440" flipH="1">
            <a:off x="9447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Rectangle 503"/>
          <p:cNvSpPr>
            <a:spLocks noChangeArrowheads="1"/>
          </p:cNvSpPr>
          <p:nvPr/>
        </p:nvSpPr>
        <p:spPr bwMode="auto">
          <a:xfrm rot="19807440" flipH="1">
            <a:off x="8831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2" name="Line 504"/>
          <p:cNvSpPr/>
          <p:nvPr/>
        </p:nvSpPr>
        <p:spPr>
          <a:xfrm rot="19807440" flipH="1">
            <a:off x="8693150" y="2508250"/>
            <a:ext cx="955675" cy="0"/>
          </a:xfrm>
          <a:prstGeom prst="line">
            <a:avLst/>
          </a:prstGeom>
          <a:ln w="38100" cap="flat" cmpd="sng">
            <a:solidFill>
              <a:srgbClr val="FFFF00"/>
            </a:solidFill>
            <a:prstDash val="solid"/>
            <a:headEnd type="none" w="med" len="med"/>
            <a:tailEnd type="none" w="med" len="med"/>
          </a:ln>
        </p:spPr>
      </p:sp>
      <p:sp>
        <p:nvSpPr>
          <p:cNvPr id="63"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4"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5" name="Oval 509"/>
          <p:cNvSpPr/>
          <p:nvPr/>
        </p:nvSpPr>
        <p:spPr>
          <a:xfrm rot="1792560">
            <a:off x="8940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6"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7" name="Line 511"/>
          <p:cNvSpPr/>
          <p:nvPr/>
        </p:nvSpPr>
        <p:spPr>
          <a:xfrm rot="1792560">
            <a:off x="8767763" y="4495800"/>
            <a:ext cx="1062037" cy="12700"/>
          </a:xfrm>
          <a:prstGeom prst="line">
            <a:avLst/>
          </a:prstGeom>
          <a:ln w="38100" cap="flat" cmpd="sng">
            <a:solidFill>
              <a:srgbClr val="FFFF00"/>
            </a:solidFill>
            <a:prstDash val="solid"/>
            <a:headEnd type="none" w="med" len="med"/>
            <a:tailEnd type="triangle" w="med" len="med"/>
          </a:ln>
        </p:spPr>
      </p:sp>
      <p:graphicFrame>
        <p:nvGraphicFramePr>
          <p:cNvPr id="68" name="Object 4"/>
          <p:cNvGraphicFramePr>
            <a:graphicFrameLocks noChangeAspect="1"/>
          </p:cNvGraphicFramePr>
          <p:nvPr/>
        </p:nvGraphicFramePr>
        <p:xfrm>
          <a:off x="9601200" y="4799013"/>
          <a:ext cx="546100" cy="530225"/>
        </p:xfrm>
        <a:graphic>
          <a:graphicData uri="http://schemas.openxmlformats.org/presentationml/2006/ole">
            <mc:AlternateContent xmlns:mc="http://schemas.openxmlformats.org/markup-compatibility/2006">
              <mc:Choice xmlns:v="urn:schemas-microsoft-com:vml" Requires="v">
                <p:oleObj spid="_x0000_s16486" r:id="rId7" imgW="1307465" imgH="1083945" progId="">
                  <p:embed/>
                </p:oleObj>
              </mc:Choice>
              <mc:Fallback>
                <p:oleObj r:id="rId7" imgW="1307465" imgH="1083945" progId="">
                  <p:embed/>
                  <p:pic>
                    <p:nvPicPr>
                      <p:cNvPr id="0" name="图片 16408"/>
                      <p:cNvPicPr/>
                      <p:nvPr/>
                    </p:nvPicPr>
                    <p:blipFill>
                      <a:blip r:embed="rId5"/>
                      <a:stretch>
                        <a:fillRect/>
                      </a:stretch>
                    </p:blipFill>
                    <p:spPr>
                      <a:xfrm>
                        <a:off x="9601200" y="4799013"/>
                        <a:ext cx="546100" cy="530225"/>
                      </a:xfrm>
                      <a:prstGeom prst="rect">
                        <a:avLst/>
                      </a:prstGeom>
                      <a:noFill/>
                      <a:ln w="38100">
                        <a:noFill/>
                        <a:miter/>
                      </a:ln>
                    </p:spPr>
                  </p:pic>
                </p:oleObj>
              </mc:Fallback>
            </mc:AlternateContent>
          </a:graphicData>
        </a:graphic>
      </p:graphicFrame>
      <p:sp>
        <p:nvSpPr>
          <p:cNvPr id="69" name="Text Box 513"/>
          <p:cNvSpPr txBox="1"/>
          <p:nvPr/>
        </p:nvSpPr>
        <p:spPr>
          <a:xfrm>
            <a:off x="7240588" y="1903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0" name="Text Box 514"/>
          <p:cNvSpPr txBox="1"/>
          <p:nvPr/>
        </p:nvSpPr>
        <p:spPr>
          <a:xfrm>
            <a:off x="9067800" y="2411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1" name="Freeform 515"/>
          <p:cNvSpPr/>
          <p:nvPr/>
        </p:nvSpPr>
        <p:spPr>
          <a:xfrm>
            <a:off x="7234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2" name="Text Box 516"/>
          <p:cNvSpPr txBox="1"/>
          <p:nvPr/>
        </p:nvSpPr>
        <p:spPr>
          <a:xfrm>
            <a:off x="6248400" y="39608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3" name="Freeform 517"/>
          <p:cNvSpPr/>
          <p:nvPr/>
        </p:nvSpPr>
        <p:spPr>
          <a:xfrm>
            <a:off x="7697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4" name="Freeform 518"/>
          <p:cNvSpPr/>
          <p:nvPr/>
        </p:nvSpPr>
        <p:spPr>
          <a:xfrm>
            <a:off x="8281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5" name="Text Box 519"/>
          <p:cNvSpPr txBox="1"/>
          <p:nvPr/>
        </p:nvSpPr>
        <p:spPr>
          <a:xfrm>
            <a:off x="7507288" y="4498975"/>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6" name="Text Box 520"/>
          <p:cNvSpPr txBox="1"/>
          <p:nvPr/>
        </p:nvSpPr>
        <p:spPr>
          <a:xfrm>
            <a:off x="9194800" y="39862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7" name="Text Box 521"/>
          <p:cNvSpPr txBox="1"/>
          <p:nvPr/>
        </p:nvSpPr>
        <p:spPr>
          <a:xfrm>
            <a:off x="8223250" y="3357563"/>
            <a:ext cx="6762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p>
        </p:txBody>
      </p:sp>
      <p:sp>
        <p:nvSpPr>
          <p:cNvPr id="78" name="Rectangle 523"/>
          <p:cNvSpPr txBox="1"/>
          <p:nvPr/>
        </p:nvSpPr>
        <p:spPr>
          <a:xfrm>
            <a:off x="372269" y="1903413"/>
            <a:ext cx="5627688" cy="409575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0"/>
              </a:spcBef>
            </a:pPr>
            <a:r>
              <a:rPr lang="zh-CN" altLang="en-US" sz="2400" dirty="0">
                <a:latin typeface="+mn-ea"/>
                <a:cs typeface="微软雅黑" panose="020B0503020204020204" pitchFamily="34" charset="-122"/>
              </a:rPr>
              <a:t>每</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个链路的吞吐量</a:t>
            </a:r>
            <a:r>
              <a:rPr lang="en-US" altLang="zh-CN" sz="2400" dirty="0">
                <a:latin typeface="+mn-ea"/>
                <a:cs typeface="微软雅黑" panose="020B0503020204020204" pitchFamily="34" charset="-122"/>
              </a:rPr>
              <a:t>: 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err="1">
                <a:latin typeface="+mn-ea"/>
                <a:cs typeface="微软雅黑" panose="020B0503020204020204" pitchFamily="34" charset="-122"/>
              </a:rPr>
              <a:t>,R</a:t>
            </a:r>
            <a:r>
              <a:rPr lang="en-US" altLang="zh-CN" sz="2400" dirty="0">
                <a:latin typeface="+mn-ea"/>
                <a:cs typeface="微软雅黑" panose="020B0503020204020204" pitchFamily="34" charset="-122"/>
              </a:rPr>
              <a:t>/10)</a:t>
            </a:r>
          </a:p>
          <a:p>
            <a:pPr>
              <a:lnSpc>
                <a:spcPct val="140000"/>
              </a:lnSpc>
              <a:spcBef>
                <a:spcPts val="0"/>
              </a:spcBef>
            </a:pPr>
            <a:r>
              <a:rPr lang="zh-CN" altLang="en-US" sz="2400" dirty="0">
                <a:latin typeface="+mn-ea"/>
                <a:cs typeface="微软雅黑" panose="020B0503020204020204" pitchFamily="34" charset="-122"/>
              </a:rPr>
              <a:t>实际情况</a:t>
            </a:r>
            <a:r>
              <a:rPr lang="en-US" altLang="zh-CN" sz="2400" dirty="0">
                <a:latin typeface="+mn-ea"/>
                <a:cs typeface="微软雅黑" panose="020B0503020204020204" pitchFamily="34" charset="-122"/>
              </a:rPr>
              <a:t>:</a:t>
            </a:r>
          </a:p>
          <a:p>
            <a:pPr marL="669925" lvl="1" indent="-325120">
              <a:lnSpc>
                <a:spcPct val="140000"/>
              </a:lnSpc>
              <a:spcBef>
                <a:spcPts val="0"/>
              </a:spcBef>
            </a:pPr>
            <a:r>
              <a:rPr lang="zh-CN" altLang="en-US" dirty="0">
                <a:latin typeface="+mn-ea"/>
                <a:cs typeface="微软雅黑" panose="020B0503020204020204" pitchFamily="34" charset="-122"/>
              </a:rPr>
              <a:t>核心设备很少出现拥塞</a:t>
            </a:r>
          </a:p>
          <a:p>
            <a:pPr marL="669925" lvl="1" indent="-325120">
              <a:lnSpc>
                <a:spcPct val="140000"/>
              </a:lnSpc>
              <a:spcBef>
                <a:spcPts val="0"/>
              </a:spcBef>
            </a:pPr>
            <a:r>
              <a:rPr lang="en-US" altLang="zh-CN" dirty="0" err="1">
                <a:latin typeface="+mn-ea"/>
                <a:cs typeface="微软雅黑" panose="020B0503020204020204" pitchFamily="34" charset="-122"/>
              </a:rPr>
              <a:t>R</a:t>
            </a:r>
            <a:r>
              <a:rPr lang="en-US" altLang="zh-CN" baseline="-25000" dirty="0" err="1">
                <a:latin typeface="+mn-ea"/>
                <a:cs typeface="微软雅黑" panose="020B0503020204020204" pitchFamily="34" charset="-122"/>
              </a:rPr>
              <a:t>c</a:t>
            </a:r>
            <a:r>
              <a:rPr lang="en-US" altLang="zh-CN" dirty="0">
                <a:latin typeface="+mn-ea"/>
                <a:cs typeface="微软雅黑" panose="020B0503020204020204" pitchFamily="34" charset="-122"/>
              </a:rPr>
              <a:t> or R</a:t>
            </a:r>
            <a:r>
              <a:rPr lang="en-US" altLang="zh-CN" baseline="-25000" dirty="0">
                <a:latin typeface="+mn-ea"/>
                <a:cs typeface="微软雅黑" panose="020B0503020204020204" pitchFamily="34" charset="-122"/>
              </a:rPr>
              <a:t>s</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经常成为瓶颈，其吞吐量为：</a:t>
            </a:r>
            <a:r>
              <a:rPr lang="en-US" altLang="zh-CN" sz="2400" dirty="0">
                <a:latin typeface="+mn-ea"/>
                <a:cs typeface="微软雅黑" panose="020B0503020204020204" pitchFamily="34" charset="-122"/>
              </a:rPr>
              <a:t>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a:latin typeface="+mn-ea"/>
                <a:cs typeface="微软雅黑" panose="020B0503020204020204" pitchFamily="34" charset="-122"/>
              </a:rPr>
              <a:t>)</a:t>
            </a:r>
          </a:p>
        </p:txBody>
      </p:sp>
      <p:sp>
        <p:nvSpPr>
          <p:cNvPr id="80" name="Title 1"/>
          <p:cNvSpPr txBox="1"/>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3" y="973850"/>
            <a:ext cx="10721788" cy="1424237"/>
          </a:xfrm>
          <a:prstGeom prst="rect">
            <a:avLst/>
          </a:prstGeom>
        </p:spPr>
      </p:pic>
      <p:sp>
        <p:nvSpPr>
          <p:cNvPr id="4" name="矩形 3"/>
          <p:cNvSpPr/>
          <p:nvPr/>
        </p:nvSpPr>
        <p:spPr>
          <a:xfrm>
            <a:off x="6335456" y="3781342"/>
            <a:ext cx="3749838" cy="400110"/>
          </a:xfrm>
          <a:prstGeom prst="rect">
            <a:avLst/>
          </a:prstGeom>
        </p:spPr>
        <p:txBody>
          <a:bodyPr wrap="square">
            <a:spAutoFit/>
          </a:bodyPr>
          <a:lstStyle/>
          <a:p>
            <a:r>
              <a:rPr lang="zh-CN" altLang="en-US" sz="2000" dirty="0">
                <a:ea typeface="Times New Roman" panose="02020603050405020304" pitchFamily="18" charset="0"/>
              </a:rPr>
              <a:t>解答： </a:t>
            </a:r>
            <a:r>
              <a:rPr lang="en-US" altLang="zh-CN" sz="2000" i="1" dirty="0">
                <a:ea typeface="Times New Roman" panose="02020603050405020304" pitchFamily="18" charset="0"/>
              </a:rPr>
              <a:t>min{</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s</a:t>
            </a:r>
            <a:r>
              <a:rPr lang="en-US" altLang="zh-CN" sz="2000" i="1" dirty="0">
                <a:ea typeface="Times New Roman" panose="02020603050405020304" pitchFamily="18" charset="0"/>
              </a:rPr>
              <a:t>, </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c</a:t>
            </a:r>
            <a:r>
              <a:rPr lang="en-US" altLang="zh-CN" sz="2000" i="1" dirty="0">
                <a:ea typeface="Times New Roman" panose="02020603050405020304" pitchFamily="18" charset="0"/>
              </a:rPr>
              <a:t>, R/M}</a:t>
            </a:r>
            <a:endParaRPr lang="zh-CN" altLang="en-US"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35" y="2539871"/>
            <a:ext cx="3436843" cy="3283163"/>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1" y="1169629"/>
            <a:ext cx="9959788" cy="1282248"/>
          </a:xfrm>
          <a:prstGeom prst="rect">
            <a:avLst/>
          </a:prstGeom>
        </p:spPr>
      </p:pic>
      <p:pic>
        <p:nvPicPr>
          <p:cNvPr id="7" name="图片 6"/>
          <p:cNvPicPr>
            <a:picLocks noChangeAspect="1"/>
          </p:cNvPicPr>
          <p:nvPr/>
        </p:nvPicPr>
        <p:blipFill>
          <a:blip r:embed="rId4"/>
          <a:stretch>
            <a:fillRect/>
          </a:stretch>
        </p:blipFill>
        <p:spPr>
          <a:xfrm>
            <a:off x="1584614" y="3084375"/>
            <a:ext cx="3726796" cy="1220220"/>
          </a:xfrm>
          <a:prstGeom prst="rect">
            <a:avLst/>
          </a:prstGeom>
        </p:spPr>
      </p:pic>
      <p:sp>
        <p:nvSpPr>
          <p:cNvPr id="4" name="矩形 3"/>
          <p:cNvSpPr/>
          <p:nvPr/>
        </p:nvSpPr>
        <p:spPr>
          <a:xfrm>
            <a:off x="430306" y="5414829"/>
            <a:ext cx="3749838" cy="400110"/>
          </a:xfrm>
          <a:prstGeom prst="rect">
            <a:avLst/>
          </a:prstGeom>
        </p:spPr>
        <p:txBody>
          <a:bodyPr wrap="square">
            <a:spAutoFit/>
          </a:bodyPr>
          <a:lstStyle/>
          <a:p>
            <a:r>
              <a:rPr lang="zh-CN" altLang="en-US" sz="2000" dirty="0">
                <a:ea typeface="Times New Roman" panose="02020603050405020304" pitchFamily="18" charset="0"/>
              </a:rPr>
              <a:t>解答：（</a:t>
            </a:r>
            <a:r>
              <a:rPr lang="en-US" altLang="zh-CN" sz="2000" dirty="0">
                <a:ea typeface="Times New Roman" panose="02020603050405020304" pitchFamily="18" charset="0"/>
              </a:rPr>
              <a:t>1</a:t>
            </a:r>
            <a:r>
              <a:rPr lang="zh-CN" altLang="en-US" sz="2000" dirty="0">
                <a:ea typeface="Times New Roman" panose="02020603050405020304" pitchFamily="18" charset="0"/>
              </a:rPr>
              <a:t>）</a:t>
            </a:r>
            <a:endParaRPr lang="zh-CN" altLang="en-US" sz="2000" dirty="0"/>
          </a:p>
        </p:txBody>
      </p:sp>
      <p:sp>
        <p:nvSpPr>
          <p:cNvPr id="2" name="Rectangle 2"/>
          <p:cNvSpPr>
            <a:spLocks noChangeArrowheads="1"/>
          </p:cNvSpPr>
          <p:nvPr/>
        </p:nvSpPr>
        <p:spPr bwMode="auto">
          <a:xfrm>
            <a:off x="4240306" y="11278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873624" y="5360644"/>
          <a:ext cx="10040469" cy="505358"/>
        </p:xfrm>
        <a:graphic>
          <a:graphicData uri="http://schemas.openxmlformats.org/presentationml/2006/ole">
            <mc:AlternateContent xmlns:mc="http://schemas.openxmlformats.org/markup-compatibility/2006">
              <mc:Choice xmlns:v="urn:schemas-microsoft-com:vml" Requires="v">
                <p:oleObj spid="_x0000_s17476" name="Equation" r:id="rId5" imgW="4533900" imgH="241300" progId="Equation.DSMT4">
                  <p:embed/>
                </p:oleObj>
              </mc:Choice>
              <mc:Fallback>
                <p:oleObj name="Equation" r:id="rId5" imgW="4533900" imgH="241300" progId="Equation.DSMT4">
                  <p:embed/>
                  <p:pic>
                    <p:nvPicPr>
                      <p:cNvPr id="0" name="图片 174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624" y="5360644"/>
                        <a:ext cx="10040469" cy="505358"/>
                      </a:xfrm>
                      <a:prstGeom prst="rect">
                        <a:avLst/>
                      </a:prstGeom>
                      <a:noFill/>
                    </p:spPr>
                  </p:pic>
                </p:oleObj>
              </mc:Fallback>
            </mc:AlternateContent>
          </a:graphicData>
        </a:graphic>
      </p:graphicFrame>
      <p:sp>
        <p:nvSpPr>
          <p:cNvPr id="9" name="Rectangle 4"/>
          <p:cNvSpPr>
            <a:spLocks noChangeArrowheads="1"/>
          </p:cNvSpPr>
          <p:nvPr/>
        </p:nvSpPr>
        <p:spPr bwMode="auto">
          <a:xfrm>
            <a:off x="726140" y="3772211"/>
            <a:ext cx="13437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1873624" y="5801087"/>
          <a:ext cx="2582258" cy="775810"/>
        </p:xfrm>
        <a:graphic>
          <a:graphicData uri="http://schemas.openxmlformats.org/presentationml/2006/ole">
            <mc:AlternateContent xmlns:mc="http://schemas.openxmlformats.org/markup-compatibility/2006">
              <mc:Choice xmlns:v="urn:schemas-microsoft-com:vml" Requires="v">
                <p:oleObj spid="_x0000_s17477" name="Equation" r:id="rId7" imgW="1447800" imgH="431800" progId="Equation.DSMT4">
                  <p:embed/>
                </p:oleObj>
              </mc:Choice>
              <mc:Fallback>
                <p:oleObj name="Equation" r:id="rId7" imgW="1447800" imgH="431800" progId="Equation.DSMT4">
                  <p:embed/>
                  <p:pic>
                    <p:nvPicPr>
                      <p:cNvPr id="0" name="图片 174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624" y="5801087"/>
                        <a:ext cx="2582258" cy="775810"/>
                      </a:xfrm>
                      <a:prstGeom prst="rect">
                        <a:avLst/>
                      </a:prstGeom>
                      <a:noFill/>
                    </p:spPr>
                  </p:pic>
                </p:oleObj>
              </mc:Fallback>
            </mc:AlternateContent>
          </a:graphicData>
        </a:graphic>
      </p:graphicFrame>
      <p:sp>
        <p:nvSpPr>
          <p:cNvPr id="11" name="矩形 10"/>
          <p:cNvSpPr/>
          <p:nvPr/>
        </p:nvSpPr>
        <p:spPr>
          <a:xfrm>
            <a:off x="1208432" y="5961350"/>
            <a:ext cx="840295" cy="400110"/>
          </a:xfrm>
          <a:prstGeom prst="rect">
            <a:avLst/>
          </a:prstGeom>
        </p:spPr>
        <p:txBody>
          <a:bodyPr wrap="none">
            <a:spAutoFit/>
          </a:bodyPr>
          <a:lstStyle/>
          <a:p>
            <a:r>
              <a:rPr lang="zh-CN" altLang="en-US" sz="2000" dirty="0">
                <a:ea typeface="Times New Roman" panose="02020603050405020304" pitchFamily="18" charset="0"/>
              </a:rPr>
              <a:t>（</a:t>
            </a:r>
            <a:r>
              <a:rPr lang="en-US" altLang="zh-CN" sz="2000" dirty="0">
                <a:ea typeface="Times New Roman" panose="02020603050405020304" pitchFamily="18" charset="0"/>
              </a:rPr>
              <a:t>2</a:t>
            </a:r>
            <a:r>
              <a:rPr lang="zh-CN" altLang="en-US" sz="2000" dirty="0">
                <a:ea typeface="Times New Roman" panose="02020603050405020304" pitchFamily="18" charset="0"/>
              </a:rPr>
              <a:t>）</a:t>
            </a:r>
            <a:endParaRPr lang="zh-CN" altLang="en-US" sz="2000" dirty="0"/>
          </a:p>
        </p:txBody>
      </p:sp>
      <p:pic>
        <p:nvPicPr>
          <p:cNvPr id="12" name="图片 11"/>
          <p:cNvPicPr>
            <a:picLocks noChangeAspect="1"/>
          </p:cNvPicPr>
          <p:nvPr/>
        </p:nvPicPr>
        <p:blipFill rotWithShape="1">
          <a:blip r:embed="rId9" cstate="print">
            <a:extLst>
              <a:ext uri="{28A0092B-C50C-407E-A947-70E740481C1C}">
                <a14:useLocalDpi xmlns:a14="http://schemas.microsoft.com/office/drawing/2010/main" val="0"/>
              </a:ext>
            </a:extLst>
          </a:blip>
          <a:srcRect b="28495"/>
          <a:stretch>
            <a:fillRect/>
          </a:stretch>
        </p:blipFill>
        <p:spPr>
          <a:xfrm>
            <a:off x="6169883" y="2680120"/>
            <a:ext cx="4772752" cy="2275619"/>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6352"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07</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366745" y="2332211"/>
            <a:ext cx="6883445" cy="707886"/>
          </a:xfrm>
          <a:prstGeom prst="rect">
            <a:avLst/>
          </a:prstGeom>
          <a:noFill/>
        </p:spPr>
        <p:txBody>
          <a:bodyPr wrap="square" rtlCol="0">
            <a:spAutoFit/>
          </a:bodyPr>
          <a:lstStyle/>
          <a:p>
            <a:r>
              <a:rPr lang="zh-CN" altLang="en-US" sz="4000" b="1" dirty="0">
                <a:solidFill>
                  <a:srgbClr val="575757"/>
                </a:solidFill>
                <a:latin typeface="微软雅黑" panose="020B0503020204020204" pitchFamily="34" charset="-122"/>
                <a:ea typeface="微软雅黑" panose="020B0503020204020204" pitchFamily="34" charset="-122"/>
              </a:rPr>
              <a:t>协议层及其服务模型</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147</TotalTime>
  <Words>8733</Words>
  <Application>Microsoft Office PowerPoint</Application>
  <PresentationFormat>宽屏</PresentationFormat>
  <Paragraphs>1622</Paragraphs>
  <Slides>119</Slides>
  <Notes>102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119</vt:i4>
      </vt:variant>
    </vt:vector>
  </HeadingPairs>
  <TitlesOfParts>
    <vt:vector size="138" baseType="lpstr">
      <vt:lpstr>-apple-system</vt:lpstr>
      <vt:lpstr>PingFang SC</vt:lpstr>
      <vt:lpstr>等线</vt:lpstr>
      <vt:lpstr>微软雅黑</vt:lpstr>
      <vt:lpstr>微软雅黑</vt:lpstr>
      <vt:lpstr>Algerian</vt:lpstr>
      <vt:lpstr>Arial</vt:lpstr>
      <vt:lpstr>Calibri</vt:lpstr>
      <vt:lpstr>CordiaUPC</vt:lpstr>
      <vt:lpstr>Gill Sans MT</vt:lpstr>
      <vt:lpstr>Times New Roman</vt:lpstr>
      <vt:lpstr>Wingdings</vt:lpstr>
      <vt:lpstr>Office 主题​​</vt:lpstr>
      <vt:lpstr>MS_ClipArt_Gallery.2</vt:lpstr>
      <vt:lpstr>MS_ClipArt_Gallery.5</vt:lpstr>
      <vt:lpstr>Microsoft Visio 2003-2010 Drawing</vt:lpstr>
      <vt:lpstr>Equation.3</vt:lpstr>
      <vt:lpstr>Equation</vt:lpstr>
      <vt:lpstr>Foxit PhantomPDF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gws@uestc.edu.cn</cp:lastModifiedBy>
  <cp:revision>350</cp:revision>
  <dcterms:created xsi:type="dcterms:W3CDTF">2018-07-12T01:56:00Z</dcterms:created>
  <dcterms:modified xsi:type="dcterms:W3CDTF">2023-02-28T03:30:04Z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